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Roboto Medium"/>
      <p:regular r:id="rId37"/>
      <p:bold r:id="rId38"/>
      <p:italic r:id="rId39"/>
      <p:boldItalic r:id="rId40"/>
    </p:embeddedFont>
    <p:embeddedFont>
      <p:font typeface="Source Code Pro"/>
      <p:regular r:id="rId41"/>
      <p:bold r:id="rId42"/>
      <p:italic r:id="rId43"/>
      <p:boldItalic r:id="rId44"/>
    </p:embeddedFont>
    <p:embeddedFont>
      <p:font typeface="Roboto Light"/>
      <p:regular r:id="rId45"/>
      <p:bold r:id="rId46"/>
      <p:italic r:id="rId47"/>
      <p:boldItalic r:id="rId48"/>
    </p:embeddedFont>
    <p:embeddedFont>
      <p:font typeface="Nuni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42" Type="http://schemas.openxmlformats.org/officeDocument/2006/relationships/font" Target="fonts/SourceCodePro-bold.fntdata"/><Relationship Id="rId41" Type="http://schemas.openxmlformats.org/officeDocument/2006/relationships/font" Target="fonts/SourceCodePro-regular.fntdata"/><Relationship Id="rId44" Type="http://schemas.openxmlformats.org/officeDocument/2006/relationships/font" Target="fonts/SourceCodePro-boldItalic.fntdata"/><Relationship Id="rId43" Type="http://schemas.openxmlformats.org/officeDocument/2006/relationships/font" Target="fonts/SourceCodePro-italic.fntdata"/><Relationship Id="rId46" Type="http://schemas.openxmlformats.org/officeDocument/2006/relationships/font" Target="fonts/RobotoLight-bold.fntdata"/><Relationship Id="rId45"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Light-boldItalic.fntdata"/><Relationship Id="rId47" Type="http://schemas.openxmlformats.org/officeDocument/2006/relationships/font" Target="fonts/RobotoLight-italic.fntdata"/><Relationship Id="rId49" Type="http://schemas.openxmlformats.org/officeDocument/2006/relationships/font" Target="fonts/Nunito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oboto-regular.fntdata"/><Relationship Id="rId32" Type="http://schemas.openxmlformats.org/officeDocument/2006/relationships/slide" Target="slides/slide28.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RobotoMedium-regular.fntdata"/><Relationship Id="rId36" Type="http://schemas.openxmlformats.org/officeDocument/2006/relationships/font" Target="fonts/Roboto-boldItalic.fntdata"/><Relationship Id="rId39" Type="http://schemas.openxmlformats.org/officeDocument/2006/relationships/font" Target="fonts/RobotoMedium-italic.fntdata"/><Relationship Id="rId38" Type="http://schemas.openxmlformats.org/officeDocument/2006/relationships/font" Target="fonts/RobotoMediu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unitoSans-italic.fntdata"/><Relationship Id="rId50" Type="http://schemas.openxmlformats.org/officeDocument/2006/relationships/font" Target="fonts/NunitoSans-bold.fntdata"/><Relationship Id="rId52" Type="http://schemas.openxmlformats.org/officeDocument/2006/relationships/font" Target="fonts/Nuni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1"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chemeClr val="dk1"/>
              </a:buClr>
              <a:buSzPts val="1400"/>
              <a:buFont typeface="Calibri"/>
              <a:buNone/>
            </a:pPr>
            <a:r>
              <a:t/>
            </a:r>
            <a:endParaRPr b="0"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1.png"/><Relationship Id="rId4" Type="http://schemas.openxmlformats.org/officeDocument/2006/relationships/hyperlink" Target="https://twitter.com/wso2" TargetMode="External"/><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hyperlink" Target="https://www.youtube.com/user/WSO2TechFlicks?sub_confirmation=1" TargetMode="External"/><Relationship Id="rId7" Type="http://schemas.openxmlformats.org/officeDocument/2006/relationships/image" Target="../media/image12.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996625" y="2003900"/>
            <a:ext cx="7321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pic>
        <p:nvPicPr>
          <p:cNvPr id="12" name="Google Shape;12;p2"/>
          <p:cNvPicPr preferRelativeResize="0"/>
          <p:nvPr/>
        </p:nvPicPr>
        <p:blipFill rotWithShape="1">
          <a:blip r:embed="rId2">
            <a:alphaModFix/>
          </a:blip>
          <a:srcRect b="0" l="0" r="0" t="0"/>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sp>
        <p:nvSpPr>
          <p:cNvPr id="15" name="Google Shape;15;p2"/>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lvl1pPr lvl="0" algn="l">
              <a:lnSpc>
                <a:spcPct val="130000"/>
              </a:lnSpc>
              <a:spcBef>
                <a:spcPts val="600"/>
              </a:spcBef>
              <a:spcAft>
                <a:spcPts val="0"/>
              </a:spcAft>
              <a:buSzPts val="1500"/>
              <a:buNone/>
              <a:defRPr sz="900">
                <a:solidFill>
                  <a:schemeClr val="accent3"/>
                </a:solidFill>
              </a:defRPr>
            </a:lvl1pPr>
            <a:lvl2pPr lvl="1" algn="l">
              <a:lnSpc>
                <a:spcPct val="130000"/>
              </a:lnSpc>
              <a:spcBef>
                <a:spcPts val="600"/>
              </a:spcBef>
              <a:spcAft>
                <a:spcPts val="0"/>
              </a:spcAft>
              <a:buSzPts val="1400"/>
              <a:buNone/>
              <a:defRPr/>
            </a:lvl2pPr>
            <a:lvl3pPr lvl="2" algn="l">
              <a:lnSpc>
                <a:spcPct val="130000"/>
              </a:lnSpc>
              <a:spcBef>
                <a:spcPts val="600"/>
              </a:spcBef>
              <a:spcAft>
                <a:spcPts val="0"/>
              </a:spcAft>
              <a:buSzPts val="1300"/>
              <a:buNone/>
              <a:defRPr/>
            </a:lvl3pPr>
            <a:lvl4pPr lvl="3" algn="l">
              <a:lnSpc>
                <a:spcPct val="130000"/>
              </a:lnSpc>
              <a:spcBef>
                <a:spcPts val="600"/>
              </a:spcBef>
              <a:spcAft>
                <a:spcPts val="0"/>
              </a:spcAft>
              <a:buSzPts val="1100"/>
              <a:buNone/>
              <a:defRPr/>
            </a:lvl4pPr>
            <a:lvl5pPr lvl="4" algn="l">
              <a:lnSpc>
                <a:spcPct val="130000"/>
              </a:lnSpc>
              <a:spcBef>
                <a:spcPts val="600"/>
              </a:spcBef>
              <a:spcAft>
                <a:spcPts val="0"/>
              </a:spcAft>
              <a:buSzPts val="1000"/>
              <a:buNone/>
              <a:defRPr/>
            </a:lvl5pPr>
            <a:lvl6pPr lvl="5" algn="l">
              <a:lnSpc>
                <a:spcPct val="130000"/>
              </a:lnSpc>
              <a:spcBef>
                <a:spcPts val="600"/>
              </a:spcBef>
              <a:spcAft>
                <a:spcPts val="0"/>
              </a:spcAft>
              <a:buSzPts val="900"/>
              <a:buNone/>
              <a:defRPr/>
            </a:lvl6pPr>
            <a:lvl7pPr lvl="6" algn="l">
              <a:lnSpc>
                <a:spcPct val="130000"/>
              </a:lnSpc>
              <a:spcBef>
                <a:spcPts val="600"/>
              </a:spcBef>
              <a:spcAft>
                <a:spcPts val="0"/>
              </a:spcAft>
              <a:buSzPts val="800"/>
              <a:buNone/>
              <a:defRPr/>
            </a:lvl7pPr>
            <a:lvl8pPr lvl="7" algn="l">
              <a:lnSpc>
                <a:spcPct val="130000"/>
              </a:lnSpc>
              <a:spcBef>
                <a:spcPts val="600"/>
              </a:spcBef>
              <a:spcAft>
                <a:spcPts val="0"/>
              </a:spcAft>
              <a:buSzPts val="700"/>
              <a:buNone/>
              <a:defRPr/>
            </a:lvl8pPr>
            <a:lvl9pPr lvl="8" algn="l">
              <a:lnSpc>
                <a:spcPct val="130000"/>
              </a:lnSpc>
              <a:spcBef>
                <a:spcPts val="600"/>
              </a:spcBef>
              <a:spcAft>
                <a:spcPts val="0"/>
              </a:spcAft>
              <a:buSzPts val="600"/>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sm" w="sm" type="none"/>
            <a:tailEnd len="sm" w="sm"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sm" w="sm" type="none"/>
            <a:tailEnd len="sm" w="sm"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2"/>
                </a:solidFill>
                <a:latin typeface="Arial"/>
                <a:ea typeface="Arial"/>
                <a:cs typeface="Arial"/>
                <a:sym typeface="Arial"/>
              </a:rPr>
              <a:t>Question Time!</a:t>
            </a:r>
            <a:endParaRPr b="1" i="0" sz="48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6"/>
                </a:solidFill>
                <a:latin typeface="Roboto Medium"/>
                <a:ea typeface="Roboto Medium"/>
                <a:cs typeface="Roboto Medium"/>
                <a:sym typeface="Roboto Medium"/>
              </a:rPr>
              <a:t>wso2.com</a:t>
            </a:r>
            <a:endParaRPr b="0" i="0" sz="1600" u="none" cap="none" strike="noStrike">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sm" w="sm" type="none"/>
            <a:tailEnd len="sm" w="sm"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Thanks!</a:t>
            </a:r>
            <a:endParaRPr b="1" i="0" sz="6000" u="none" cap="none" strike="noStrike">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0" name="Shape 130"/>
        <p:cNvGrpSpPr/>
        <p:nvPr/>
      </p:nvGrpSpPr>
      <p:grpSpPr>
        <a:xfrm>
          <a:off x="0" y="0"/>
          <a:ext cx="0" cy="0"/>
          <a:chOff x="0" y="0"/>
          <a:chExt cx="0" cy="0"/>
        </a:xfrm>
      </p:grpSpPr>
      <p:sp>
        <p:nvSpPr>
          <p:cNvPr id="131" name="Google Shape;131;p1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32" name="Google Shape;132;p1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wo Section">
  <p:cSld name="CUSTOM_3">
    <p:spTree>
      <p:nvGrpSpPr>
        <p:cNvPr id="142" name="Shape 142"/>
        <p:cNvGrpSpPr/>
        <p:nvPr/>
      </p:nvGrpSpPr>
      <p:grpSpPr>
        <a:xfrm>
          <a:off x="0" y="0"/>
          <a:ext cx="0" cy="0"/>
          <a:chOff x="0" y="0"/>
          <a:chExt cx="0" cy="0"/>
        </a:xfrm>
      </p:grpSpPr>
      <p:sp>
        <p:nvSpPr>
          <p:cNvPr id="143" name="Google Shape;143;p19"/>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oboto"/>
              <a:buNone/>
              <a:defRPr sz="2400">
                <a:latin typeface="Roboto"/>
                <a:ea typeface="Roboto"/>
                <a:cs typeface="Roboto"/>
                <a:sym typeface="Roboto"/>
              </a:defRPr>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4" name="Google Shape;144;p19"/>
          <p:cNvSpPr txBox="1"/>
          <p:nvPr>
            <p:ph idx="1" type="body"/>
          </p:nvPr>
        </p:nvSpPr>
        <p:spPr>
          <a:xfrm>
            <a:off x="362600"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45" name="Google Shape;145;p19"/>
          <p:cNvSpPr txBox="1"/>
          <p:nvPr>
            <p:ph idx="2" type="body"/>
          </p:nvPr>
        </p:nvSpPr>
        <p:spPr>
          <a:xfrm>
            <a:off x="4751534"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a:buChar char="●"/>
              <a:defRPr sz="1800">
                <a:solidFill>
                  <a:srgbClr val="555555"/>
                </a:solidFill>
                <a:latin typeface="Roboto"/>
                <a:ea typeface="Roboto"/>
                <a:cs typeface="Roboto"/>
                <a:sym typeface="Roboto"/>
              </a:defRPr>
            </a:lvl1pPr>
            <a:lvl2pPr indent="-317500" lvl="1" marL="914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17500" lvl="3" marL="1828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4pPr>
            <a:lvl5pPr indent="-317500" lvl="4" marL="22860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5pPr>
            <a:lvl6pPr indent="-317500" lvl="5" marL="27432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6pPr>
            <a:lvl7pPr indent="-317500" lvl="6" marL="3200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7pPr>
            <a:lvl8pPr indent="-317500" lvl="7" marL="3657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8pPr>
            <a:lvl9pPr indent="-317500" lvl="8" marL="4114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1">
  <p:cSld name="BLANK_1_1_3">
    <p:bg>
      <p:bgPr>
        <a:solidFill>
          <a:srgbClr val="FFFFFF"/>
        </a:solidFill>
      </p:bgPr>
    </p:bg>
    <p:spTree>
      <p:nvGrpSpPr>
        <p:cNvPr id="146" name="Shape 146"/>
        <p:cNvGrpSpPr/>
        <p:nvPr/>
      </p:nvGrpSpPr>
      <p:grpSpPr>
        <a:xfrm>
          <a:off x="0" y="0"/>
          <a:ext cx="0" cy="0"/>
          <a:chOff x="0" y="0"/>
          <a:chExt cx="0" cy="0"/>
        </a:xfrm>
      </p:grpSpPr>
      <p:sp>
        <p:nvSpPr>
          <p:cNvPr id="147" name="Google Shape;147;p20"/>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20"/>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49" name="Google Shape;149;p20"/>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50" name="Google Shape;150;p20"/>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51" name="Google Shape;151;p20"/>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52" name="Google Shape;152;p20"/>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53" name="Google Shape;153;p20"/>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54" name="Google Shape;154;p20"/>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20" name="Google Shape;20;p3"/>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sp>
        <p:nvSpPr>
          <p:cNvPr id="21" name="Google Shape;21;p3"/>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sp>
        <p:nvSpPr>
          <p:cNvPr id="22" name="Google Shape;22;p3"/>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3"/>
          <p:cNvCxnSpPr/>
          <p:nvPr/>
        </p:nvCxnSpPr>
        <p:spPr>
          <a:xfrm>
            <a:off x="1512850" y="3565650"/>
            <a:ext cx="0" cy="2217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5">
    <p:bg>
      <p:bgPr>
        <a:solidFill>
          <a:srgbClr val="2A2A2A"/>
        </a:solidFill>
      </p:bgPr>
    </p:bg>
    <p:spTree>
      <p:nvGrpSpPr>
        <p:cNvPr id="155" name="Shape 155"/>
        <p:cNvGrpSpPr/>
        <p:nvPr/>
      </p:nvGrpSpPr>
      <p:grpSpPr>
        <a:xfrm>
          <a:off x="0" y="0"/>
          <a:ext cx="0" cy="0"/>
          <a:chOff x="0" y="0"/>
          <a:chExt cx="0" cy="0"/>
        </a:xfrm>
      </p:grpSpPr>
      <p:sp>
        <p:nvSpPr>
          <p:cNvPr id="156" name="Google Shape;156;p21"/>
          <p:cNvSpPr/>
          <p:nvPr/>
        </p:nvSpPr>
        <p:spPr>
          <a:xfrm>
            <a:off x="281100" y="4604075"/>
            <a:ext cx="8554800" cy="474600"/>
          </a:xfrm>
          <a:prstGeom prst="rect">
            <a:avLst/>
          </a:prstGeom>
          <a:solidFill>
            <a:srgbClr val="2A2A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txBox="1"/>
          <p:nvPr>
            <p:ph idx="1" type="subTitle"/>
          </p:nvPr>
        </p:nvSpPr>
        <p:spPr>
          <a:xfrm>
            <a:off x="-8250" y="0"/>
            <a:ext cx="9133500" cy="5143500"/>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SzPts val="1800"/>
              <a:buNone/>
              <a:defRPr b="1" sz="4200">
                <a:solidFill>
                  <a:srgbClr val="FF7300"/>
                </a:solidFill>
                <a:latin typeface="Roboto"/>
                <a:ea typeface="Roboto"/>
                <a:cs typeface="Roboto"/>
                <a:sym typeface="Roboto"/>
              </a:defRPr>
            </a:lvl1pPr>
            <a:lvl2pPr lvl="1" algn="ctr">
              <a:lnSpc>
                <a:spcPct val="150000"/>
              </a:lnSpc>
              <a:spcBef>
                <a:spcPts val="0"/>
              </a:spcBef>
              <a:spcAft>
                <a:spcPts val="0"/>
              </a:spcAft>
              <a:buSzPts val="1600"/>
              <a:buNone/>
              <a:defRPr>
                <a:latin typeface="Roboto Medium"/>
                <a:ea typeface="Roboto Medium"/>
                <a:cs typeface="Roboto Medium"/>
                <a:sym typeface="Roboto Medium"/>
              </a:defRPr>
            </a:lvl2pPr>
            <a:lvl3pPr lvl="2" algn="ctr">
              <a:lnSpc>
                <a:spcPct val="150000"/>
              </a:lnSpc>
              <a:spcBef>
                <a:spcPts val="0"/>
              </a:spcBef>
              <a:spcAft>
                <a:spcPts val="0"/>
              </a:spcAft>
              <a:buSzPts val="1400"/>
              <a:buNone/>
              <a:defRPr>
                <a:latin typeface="Roboto Medium"/>
                <a:ea typeface="Roboto Medium"/>
                <a:cs typeface="Roboto Medium"/>
                <a:sym typeface="Roboto Medium"/>
              </a:defRPr>
            </a:lvl3pPr>
            <a:lvl4pPr lvl="3" algn="ctr">
              <a:lnSpc>
                <a:spcPct val="150000"/>
              </a:lnSpc>
              <a:spcBef>
                <a:spcPts val="0"/>
              </a:spcBef>
              <a:spcAft>
                <a:spcPts val="0"/>
              </a:spcAft>
              <a:buSzPts val="1200"/>
              <a:buNone/>
              <a:defRPr>
                <a:latin typeface="Roboto Medium"/>
                <a:ea typeface="Roboto Medium"/>
                <a:cs typeface="Roboto Medium"/>
                <a:sym typeface="Roboto Medium"/>
              </a:defRPr>
            </a:lvl4pPr>
            <a:lvl5pPr lvl="4" algn="ctr">
              <a:lnSpc>
                <a:spcPct val="150000"/>
              </a:lnSpc>
              <a:spcBef>
                <a:spcPts val="0"/>
              </a:spcBef>
              <a:spcAft>
                <a:spcPts val="0"/>
              </a:spcAft>
              <a:buSzPts val="1200"/>
              <a:buNone/>
              <a:defRPr>
                <a:latin typeface="Roboto Medium"/>
                <a:ea typeface="Roboto Medium"/>
                <a:cs typeface="Roboto Medium"/>
                <a:sym typeface="Roboto Medium"/>
              </a:defRPr>
            </a:lvl5pPr>
            <a:lvl6pPr lvl="5" algn="ctr">
              <a:lnSpc>
                <a:spcPct val="150000"/>
              </a:lnSpc>
              <a:spcBef>
                <a:spcPts val="0"/>
              </a:spcBef>
              <a:spcAft>
                <a:spcPts val="0"/>
              </a:spcAft>
              <a:buSzPts val="1200"/>
              <a:buNone/>
              <a:defRPr>
                <a:latin typeface="Roboto Medium"/>
                <a:ea typeface="Roboto Medium"/>
                <a:cs typeface="Roboto Medium"/>
                <a:sym typeface="Roboto Medium"/>
              </a:defRPr>
            </a:lvl6pPr>
            <a:lvl7pPr lvl="6" algn="ctr">
              <a:lnSpc>
                <a:spcPct val="150000"/>
              </a:lnSpc>
              <a:spcBef>
                <a:spcPts val="0"/>
              </a:spcBef>
              <a:spcAft>
                <a:spcPts val="0"/>
              </a:spcAft>
              <a:buSzPts val="1200"/>
              <a:buNone/>
              <a:defRPr>
                <a:latin typeface="Roboto Medium"/>
                <a:ea typeface="Roboto Medium"/>
                <a:cs typeface="Roboto Medium"/>
                <a:sym typeface="Roboto Medium"/>
              </a:defRPr>
            </a:lvl7pPr>
            <a:lvl8pPr lvl="7" algn="ctr">
              <a:lnSpc>
                <a:spcPct val="150000"/>
              </a:lnSpc>
              <a:spcBef>
                <a:spcPts val="0"/>
              </a:spcBef>
              <a:spcAft>
                <a:spcPts val="0"/>
              </a:spcAft>
              <a:buSzPts val="1200"/>
              <a:buNone/>
              <a:defRPr>
                <a:latin typeface="Roboto Medium"/>
                <a:ea typeface="Roboto Medium"/>
                <a:cs typeface="Roboto Medium"/>
                <a:sym typeface="Roboto Medium"/>
              </a:defRPr>
            </a:lvl8pPr>
            <a:lvl9pPr lvl="8" algn="ctr">
              <a:lnSpc>
                <a:spcPct val="150000"/>
              </a:lnSpc>
              <a:spcBef>
                <a:spcPts val="0"/>
              </a:spcBef>
              <a:spcAft>
                <a:spcPts val="0"/>
              </a:spcAft>
              <a:buSzPts val="1200"/>
              <a:buNone/>
              <a:defRPr>
                <a:latin typeface="Roboto Medium"/>
                <a:ea typeface="Roboto Medium"/>
                <a:cs typeface="Roboto Medium"/>
                <a:sym typeface="Roboto Medium"/>
              </a:defRPr>
            </a:lvl9pPr>
          </a:lstStyle>
          <a:p/>
        </p:txBody>
      </p:sp>
      <p:pic>
        <p:nvPicPr>
          <p:cNvPr id="158" name="Google Shape;158;p21"/>
          <p:cNvPicPr preferRelativeResize="0"/>
          <p:nvPr/>
        </p:nvPicPr>
        <p:blipFill rotWithShape="1">
          <a:blip r:embed="rId2">
            <a:alphaModFix/>
          </a:blip>
          <a:srcRect b="0" l="0" r="0" t="0"/>
          <a:stretch/>
        </p:blipFill>
        <p:spPr>
          <a:xfrm>
            <a:off x="5242" y="0"/>
            <a:ext cx="9133513" cy="514349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2">
  <p:cSld name="BLANK_1_1_4">
    <p:bg>
      <p:bgPr>
        <a:solidFill>
          <a:srgbClr val="FFFFFF"/>
        </a:solidFill>
      </p:bgPr>
    </p:bg>
    <p:spTree>
      <p:nvGrpSpPr>
        <p:cNvPr id="159" name="Shape 159"/>
        <p:cNvGrpSpPr/>
        <p:nvPr/>
      </p:nvGrpSpPr>
      <p:grpSpPr>
        <a:xfrm>
          <a:off x="0" y="0"/>
          <a:ext cx="0" cy="0"/>
          <a:chOff x="0" y="0"/>
          <a:chExt cx="0" cy="0"/>
        </a:xfrm>
      </p:grpSpPr>
      <p:sp>
        <p:nvSpPr>
          <p:cNvPr id="160" name="Google Shape;160;p22"/>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22"/>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62" name="Google Shape;162;p22"/>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63" name="Google Shape;163;p22"/>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64" name="Google Shape;164;p22"/>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65" name="Google Shape;165;p22"/>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66" name="Google Shape;166;p22"/>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67" name="Google Shape;167;p22"/>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Image slide 2">
  <p:cSld name="CUSTOM_2">
    <p:spTree>
      <p:nvGrpSpPr>
        <p:cNvPr id="168" name="Shape 168"/>
        <p:cNvGrpSpPr/>
        <p:nvPr/>
      </p:nvGrpSpPr>
      <p:grpSpPr>
        <a:xfrm>
          <a:off x="0" y="0"/>
          <a:ext cx="0" cy="0"/>
          <a:chOff x="0" y="0"/>
          <a:chExt cx="0" cy="0"/>
        </a:xfrm>
      </p:grpSpPr>
      <p:sp>
        <p:nvSpPr>
          <p:cNvPr id="169" name="Google Shape;169;p23"/>
          <p:cNvSpPr/>
          <p:nvPr/>
        </p:nvSpPr>
        <p:spPr>
          <a:xfrm>
            <a:off x="0" y="0"/>
            <a:ext cx="41298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999999"/>
                </a:solidFill>
                <a:latin typeface="Roboto"/>
                <a:ea typeface="Roboto"/>
                <a:cs typeface="Roboto"/>
                <a:sym typeface="Roboto"/>
              </a:rPr>
              <a:t>Image Area</a:t>
            </a:r>
            <a:endParaRPr b="0" i="0" sz="1800" u="none" cap="none" strike="noStrike">
              <a:solidFill>
                <a:srgbClr val="999999"/>
              </a:solidFill>
              <a:latin typeface="Roboto"/>
              <a:ea typeface="Roboto"/>
              <a:cs typeface="Roboto"/>
              <a:sym typeface="Roboto"/>
            </a:endParaRPr>
          </a:p>
        </p:txBody>
      </p:sp>
      <p:sp>
        <p:nvSpPr>
          <p:cNvPr id="170" name="Google Shape;170;p23"/>
          <p:cNvSpPr txBox="1"/>
          <p:nvPr>
            <p:ph type="title"/>
          </p:nvPr>
        </p:nvSpPr>
        <p:spPr>
          <a:xfrm>
            <a:off x="4542050" y="558000"/>
            <a:ext cx="41118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Roboto"/>
              <a:buNone/>
              <a:defRPr sz="2100">
                <a:latin typeface="Roboto"/>
                <a:ea typeface="Roboto"/>
                <a:cs typeface="Roboto"/>
                <a:sym typeface="Roboto"/>
              </a:defRPr>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71" name="Google Shape;171;p23"/>
          <p:cNvSpPr txBox="1"/>
          <p:nvPr>
            <p:ph idx="1" type="body"/>
          </p:nvPr>
        </p:nvSpPr>
        <p:spPr>
          <a:xfrm>
            <a:off x="4560072" y="1261200"/>
            <a:ext cx="4111800" cy="3324300"/>
          </a:xfrm>
          <a:prstGeom prst="rect">
            <a:avLst/>
          </a:prstGeom>
          <a:noFill/>
          <a:ln>
            <a:noFill/>
          </a:ln>
        </p:spPr>
        <p:txBody>
          <a:bodyPr anchorCtr="0" anchor="t" bIns="91425" lIns="91425" spcFirstLastPara="1" rIns="91425" wrap="square" tIns="91425">
            <a:noAutofit/>
          </a:bodyPr>
          <a:lstStyle>
            <a:lvl1pPr indent="-342900" lvl="0" marL="457200" algn="l">
              <a:lnSpc>
                <a:spcPct val="150000"/>
              </a:lnSpc>
              <a:spcBef>
                <a:spcPts val="0"/>
              </a:spcBef>
              <a:spcAft>
                <a:spcPts val="0"/>
              </a:spcAft>
              <a:buClr>
                <a:srgbClr val="555555"/>
              </a:buClr>
              <a:buSzPts val="1800"/>
              <a:buFont typeface="Roboto Light"/>
              <a:buChar char="●"/>
              <a:defRPr sz="1800">
                <a:solidFill>
                  <a:srgbClr val="555555"/>
                </a:solidFill>
                <a:latin typeface="Roboto Light"/>
                <a:ea typeface="Roboto Light"/>
                <a:cs typeface="Roboto Light"/>
                <a:sym typeface="Roboto Light"/>
              </a:defRPr>
            </a:lvl1pPr>
            <a:lvl2pPr indent="-330200" lvl="1" marL="914400" algn="l">
              <a:lnSpc>
                <a:spcPct val="150000"/>
              </a:lnSpc>
              <a:spcBef>
                <a:spcPts val="0"/>
              </a:spcBef>
              <a:spcAft>
                <a:spcPts val="0"/>
              </a:spcAft>
              <a:buClr>
                <a:srgbClr val="555555"/>
              </a:buClr>
              <a:buSzPts val="1600"/>
              <a:buFont typeface="Roboto Light"/>
              <a:buChar char="○"/>
              <a:defRPr sz="1600">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72" name="Google Shape;172;p23"/>
          <p:cNvSpPr/>
          <p:nvPr/>
        </p:nvSpPr>
        <p:spPr>
          <a:xfrm>
            <a:off x="4129800" y="4736900"/>
            <a:ext cx="4625700" cy="314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3" name="Shape 173"/>
        <p:cNvGrpSpPr/>
        <p:nvPr/>
      </p:nvGrpSpPr>
      <p:grpSpPr>
        <a:xfrm>
          <a:off x="0" y="0"/>
          <a:ext cx="0" cy="0"/>
          <a:chOff x="0" y="0"/>
          <a:chExt cx="0" cy="0"/>
        </a:xfrm>
      </p:grpSpPr>
      <p:sp>
        <p:nvSpPr>
          <p:cNvPr id="174" name="Google Shape;174;p24"/>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2800"/>
              <a:buNone/>
              <a:defRPr b="1" i="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5" name="Google Shape;175;p24"/>
          <p:cNvSpPr txBox="1"/>
          <p:nvPr>
            <p:ph idx="12" type="sldNum"/>
          </p:nvPr>
        </p:nvSpPr>
        <p:spPr>
          <a:xfrm>
            <a:off x="6943606" y="4694053"/>
            <a:ext cx="2133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3">
  <p:cSld name="BLANK_1_1_5">
    <p:bg>
      <p:bgPr>
        <a:solidFill>
          <a:srgbClr val="FFFFFF"/>
        </a:solidFill>
      </p:bgPr>
    </p:bg>
    <p:spTree>
      <p:nvGrpSpPr>
        <p:cNvPr id="176" name="Shape 176"/>
        <p:cNvGrpSpPr/>
        <p:nvPr/>
      </p:nvGrpSpPr>
      <p:grpSpPr>
        <a:xfrm>
          <a:off x="0" y="0"/>
          <a:ext cx="0" cy="0"/>
          <a:chOff x="0" y="0"/>
          <a:chExt cx="0" cy="0"/>
        </a:xfrm>
      </p:grpSpPr>
      <p:sp>
        <p:nvSpPr>
          <p:cNvPr id="177" name="Google Shape;177;p25"/>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25"/>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79" name="Google Shape;179;p25"/>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80" name="Google Shape;180;p25"/>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81" name="Google Shape;181;p25"/>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82" name="Google Shape;182;p25"/>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83" name="Google Shape;183;p25"/>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84" name="Google Shape;184;p25"/>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eparator">
  <p:cSld name="CUSTOM_3_2">
    <p:bg>
      <p:bgPr>
        <a:solidFill>
          <a:srgbClr val="FFFFFF"/>
        </a:solidFill>
      </p:bgPr>
    </p:bg>
    <p:spTree>
      <p:nvGrpSpPr>
        <p:cNvPr id="185" name="Shape 185"/>
        <p:cNvGrpSpPr/>
        <p:nvPr/>
      </p:nvGrpSpPr>
      <p:grpSpPr>
        <a:xfrm>
          <a:off x="0" y="0"/>
          <a:ext cx="0" cy="0"/>
          <a:chOff x="0" y="0"/>
          <a:chExt cx="0" cy="0"/>
        </a:xfrm>
      </p:grpSpPr>
      <p:pic>
        <p:nvPicPr>
          <p:cNvPr id="186" name="Google Shape;186;p26"/>
          <p:cNvPicPr preferRelativeResize="0"/>
          <p:nvPr/>
        </p:nvPicPr>
        <p:blipFill rotWithShape="1">
          <a:blip r:embed="rId2">
            <a:alphaModFix/>
          </a:blip>
          <a:srcRect b="0" l="0" r="0" t="0"/>
          <a:stretch/>
        </p:blipFill>
        <p:spPr>
          <a:xfrm>
            <a:off x="5242" y="0"/>
            <a:ext cx="9133513" cy="5143498"/>
          </a:xfrm>
          <a:prstGeom prst="rect">
            <a:avLst/>
          </a:prstGeom>
          <a:noFill/>
          <a:ln>
            <a:noFill/>
          </a:ln>
        </p:spPr>
      </p:pic>
      <p:sp>
        <p:nvSpPr>
          <p:cNvPr id="187" name="Google Shape;187;p26"/>
          <p:cNvSpPr txBox="1"/>
          <p:nvPr>
            <p:ph idx="1" type="subTitle"/>
          </p:nvPr>
        </p:nvSpPr>
        <p:spPr>
          <a:xfrm>
            <a:off x="0" y="0"/>
            <a:ext cx="9133500" cy="5143500"/>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SzPts val="1800"/>
              <a:buNone/>
              <a:defRPr b="1" sz="4200">
                <a:solidFill>
                  <a:srgbClr val="FF7300"/>
                </a:solidFill>
                <a:latin typeface="Roboto"/>
                <a:ea typeface="Roboto"/>
                <a:cs typeface="Roboto"/>
                <a:sym typeface="Roboto"/>
              </a:defRPr>
            </a:lvl1pPr>
            <a:lvl2pPr lvl="1" algn="ctr">
              <a:lnSpc>
                <a:spcPct val="150000"/>
              </a:lnSpc>
              <a:spcBef>
                <a:spcPts val="0"/>
              </a:spcBef>
              <a:spcAft>
                <a:spcPts val="0"/>
              </a:spcAft>
              <a:buSzPts val="1600"/>
              <a:buNone/>
              <a:defRPr>
                <a:latin typeface="Roboto Medium"/>
                <a:ea typeface="Roboto Medium"/>
                <a:cs typeface="Roboto Medium"/>
                <a:sym typeface="Roboto Medium"/>
              </a:defRPr>
            </a:lvl2pPr>
            <a:lvl3pPr lvl="2" algn="ctr">
              <a:lnSpc>
                <a:spcPct val="150000"/>
              </a:lnSpc>
              <a:spcBef>
                <a:spcPts val="0"/>
              </a:spcBef>
              <a:spcAft>
                <a:spcPts val="0"/>
              </a:spcAft>
              <a:buSzPts val="1400"/>
              <a:buNone/>
              <a:defRPr>
                <a:latin typeface="Roboto Medium"/>
                <a:ea typeface="Roboto Medium"/>
                <a:cs typeface="Roboto Medium"/>
                <a:sym typeface="Roboto Medium"/>
              </a:defRPr>
            </a:lvl3pPr>
            <a:lvl4pPr lvl="3" algn="ctr">
              <a:lnSpc>
                <a:spcPct val="150000"/>
              </a:lnSpc>
              <a:spcBef>
                <a:spcPts val="0"/>
              </a:spcBef>
              <a:spcAft>
                <a:spcPts val="0"/>
              </a:spcAft>
              <a:buSzPts val="1200"/>
              <a:buNone/>
              <a:defRPr>
                <a:latin typeface="Roboto Medium"/>
                <a:ea typeface="Roboto Medium"/>
                <a:cs typeface="Roboto Medium"/>
                <a:sym typeface="Roboto Medium"/>
              </a:defRPr>
            </a:lvl4pPr>
            <a:lvl5pPr lvl="4" algn="ctr">
              <a:lnSpc>
                <a:spcPct val="150000"/>
              </a:lnSpc>
              <a:spcBef>
                <a:spcPts val="0"/>
              </a:spcBef>
              <a:spcAft>
                <a:spcPts val="0"/>
              </a:spcAft>
              <a:buSzPts val="1200"/>
              <a:buNone/>
              <a:defRPr>
                <a:latin typeface="Roboto Medium"/>
                <a:ea typeface="Roboto Medium"/>
                <a:cs typeface="Roboto Medium"/>
                <a:sym typeface="Roboto Medium"/>
              </a:defRPr>
            </a:lvl5pPr>
            <a:lvl6pPr lvl="5" algn="ctr">
              <a:lnSpc>
                <a:spcPct val="150000"/>
              </a:lnSpc>
              <a:spcBef>
                <a:spcPts val="0"/>
              </a:spcBef>
              <a:spcAft>
                <a:spcPts val="0"/>
              </a:spcAft>
              <a:buSzPts val="1200"/>
              <a:buNone/>
              <a:defRPr>
                <a:latin typeface="Roboto Medium"/>
                <a:ea typeface="Roboto Medium"/>
                <a:cs typeface="Roboto Medium"/>
                <a:sym typeface="Roboto Medium"/>
              </a:defRPr>
            </a:lvl6pPr>
            <a:lvl7pPr lvl="6" algn="ctr">
              <a:lnSpc>
                <a:spcPct val="150000"/>
              </a:lnSpc>
              <a:spcBef>
                <a:spcPts val="0"/>
              </a:spcBef>
              <a:spcAft>
                <a:spcPts val="0"/>
              </a:spcAft>
              <a:buSzPts val="1200"/>
              <a:buNone/>
              <a:defRPr>
                <a:latin typeface="Roboto Medium"/>
                <a:ea typeface="Roboto Medium"/>
                <a:cs typeface="Roboto Medium"/>
                <a:sym typeface="Roboto Medium"/>
              </a:defRPr>
            </a:lvl7pPr>
            <a:lvl8pPr lvl="7" algn="ctr">
              <a:lnSpc>
                <a:spcPct val="150000"/>
              </a:lnSpc>
              <a:spcBef>
                <a:spcPts val="0"/>
              </a:spcBef>
              <a:spcAft>
                <a:spcPts val="0"/>
              </a:spcAft>
              <a:buSzPts val="1200"/>
              <a:buNone/>
              <a:defRPr>
                <a:latin typeface="Roboto Medium"/>
                <a:ea typeface="Roboto Medium"/>
                <a:cs typeface="Roboto Medium"/>
                <a:sym typeface="Roboto Medium"/>
              </a:defRPr>
            </a:lvl8pPr>
            <a:lvl9pPr lvl="8" algn="ctr">
              <a:lnSpc>
                <a:spcPct val="150000"/>
              </a:lnSpc>
              <a:spcBef>
                <a:spcPts val="0"/>
              </a:spcBef>
              <a:spcAft>
                <a:spcPts val="0"/>
              </a:spcAft>
              <a:buSzPts val="1200"/>
              <a:buNone/>
              <a:defRPr>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25" name="Shape 25"/>
        <p:cNvGrpSpPr/>
        <p:nvPr/>
      </p:nvGrpSpPr>
      <p:grpSpPr>
        <a:xfrm>
          <a:off x="0" y="0"/>
          <a:ext cx="0" cy="0"/>
          <a:chOff x="0" y="0"/>
          <a:chExt cx="0" cy="0"/>
        </a:xfrm>
      </p:grpSpPr>
      <p:cxnSp>
        <p:nvCxnSpPr>
          <p:cNvPr id="26" name="Google Shape;26;p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27" name="Google Shape;27;p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28" name="Google Shape;28;p4"/>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29" name="Google Shape;29;p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30" name="Google Shape;30;p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cxnSp>
        <p:nvCxnSpPr>
          <p:cNvPr id="34" name="Google Shape;34;p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35" name="Google Shape;35;p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36" name="Google Shape;36;p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8" name="Google Shape;38;p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39" name="Google Shape;39;p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40" name="Shape 40"/>
        <p:cNvGrpSpPr/>
        <p:nvPr/>
      </p:nvGrpSpPr>
      <p:grpSpPr>
        <a:xfrm>
          <a:off x="0" y="0"/>
          <a:ext cx="0" cy="0"/>
          <a:chOff x="0" y="0"/>
          <a:chExt cx="0" cy="0"/>
        </a:xfrm>
      </p:grpSpPr>
      <p:cxnSp>
        <p:nvCxnSpPr>
          <p:cNvPr id="41" name="Google Shape;41;p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42" name="Google Shape;42;p6"/>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43" name="Google Shape;43;p6"/>
          <p:cNvCxnSpPr/>
          <p:nvPr/>
        </p:nvCxnSpPr>
        <p:spPr>
          <a:xfrm>
            <a:off x="0" y="1581150"/>
            <a:ext cx="2397300" cy="0"/>
          </a:xfrm>
          <a:prstGeom prst="straightConnector1">
            <a:avLst/>
          </a:prstGeom>
          <a:noFill/>
          <a:ln cap="flat" cmpd="sng" w="9525">
            <a:solidFill>
              <a:schemeClr val="accent3"/>
            </a:solidFill>
            <a:prstDash val="solid"/>
            <a:round/>
            <a:headEnd len="sm" w="sm" type="none"/>
            <a:tailEnd len="sm" w="sm" type="none"/>
          </a:ln>
        </p:spPr>
      </p:cxnSp>
      <p:sp>
        <p:nvSpPr>
          <p:cNvPr id="44" name="Google Shape;44;p6"/>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45" name="Google Shape;45;p6"/>
          <p:cNvCxnSpPr/>
          <p:nvPr/>
        </p:nvCxnSpPr>
        <p:spPr>
          <a:xfrm>
            <a:off x="4634150" y="1581150"/>
            <a:ext cx="4551600" cy="0"/>
          </a:xfrm>
          <a:prstGeom prst="straightConnector1">
            <a:avLst/>
          </a:prstGeom>
          <a:noFill/>
          <a:ln cap="flat" cmpd="sng" w="9525">
            <a:solidFill>
              <a:schemeClr val="accent3"/>
            </a:solidFill>
            <a:prstDash val="solid"/>
            <a:round/>
            <a:headEnd len="sm" w="sm" type="none"/>
            <a:tailEnd len="sm" w="sm" type="none"/>
          </a:ln>
        </p:spPr>
      </p:cxnSp>
      <p:sp>
        <p:nvSpPr>
          <p:cNvPr id="46" name="Google Shape;46;p6"/>
          <p:cNvSpPr txBox="1"/>
          <p:nvPr>
            <p:ph type="title"/>
          </p:nvPr>
        </p:nvSpPr>
        <p:spPr>
          <a:xfrm>
            <a:off x="2397300" y="241677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8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47" name="Google Shape;47;p6"/>
          <p:cNvSpPr txBox="1"/>
          <p:nvPr>
            <p:ph idx="1" type="subTitle"/>
          </p:nvPr>
        </p:nvSpPr>
        <p:spPr>
          <a:xfrm>
            <a:off x="2397300" y="299422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3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48" name="Shape 48"/>
        <p:cNvGrpSpPr/>
        <p:nvPr/>
      </p:nvGrpSpPr>
      <p:grpSpPr>
        <a:xfrm>
          <a:off x="0" y="0"/>
          <a:ext cx="0" cy="0"/>
          <a:chOff x="0" y="0"/>
          <a:chExt cx="0" cy="0"/>
        </a:xfrm>
      </p:grpSpPr>
      <p:cxnSp>
        <p:nvCxnSpPr>
          <p:cNvPr id="49" name="Google Shape;49;p7"/>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50" name="Google Shape;50;p7"/>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51" name="Google Shape;51;p7"/>
          <p:cNvCxnSpPr/>
          <p:nvPr/>
        </p:nvCxnSpPr>
        <p:spPr>
          <a:xfrm>
            <a:off x="-7650" y="1504950"/>
            <a:ext cx="881100" cy="0"/>
          </a:xfrm>
          <a:prstGeom prst="straightConnector1">
            <a:avLst/>
          </a:prstGeom>
          <a:noFill/>
          <a:ln cap="flat" cmpd="sng" w="9525">
            <a:solidFill>
              <a:schemeClr val="accent3"/>
            </a:solidFill>
            <a:prstDash val="solid"/>
            <a:round/>
            <a:headEnd len="sm" w="sm" type="none"/>
            <a:tailEnd len="sm" w="sm" type="none"/>
          </a:ln>
        </p:spPr>
      </p:cxnSp>
      <p:sp>
        <p:nvSpPr>
          <p:cNvPr id="52" name="Google Shape;52;p7"/>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53" name="Google Shape;53;p7"/>
          <p:cNvCxnSpPr/>
          <p:nvPr/>
        </p:nvCxnSpPr>
        <p:spPr>
          <a:xfrm>
            <a:off x="3101475" y="1504950"/>
            <a:ext cx="6084300" cy="0"/>
          </a:xfrm>
          <a:prstGeom prst="straightConnector1">
            <a:avLst/>
          </a:prstGeom>
          <a:noFill/>
          <a:ln cap="flat" cmpd="sng" w="9525">
            <a:solidFill>
              <a:schemeClr val="accent3"/>
            </a:solidFill>
            <a:prstDash val="solid"/>
            <a:round/>
            <a:headEnd len="sm" w="sm" type="none"/>
            <a:tailEnd len="sm" w="sm" type="none"/>
          </a:ln>
        </p:spPr>
      </p:cxnSp>
      <p:sp>
        <p:nvSpPr>
          <p:cNvPr id="54" name="Google Shape;54;p7"/>
          <p:cNvSpPr txBox="1"/>
          <p:nvPr>
            <p:ph type="title"/>
          </p:nvPr>
        </p:nvSpPr>
        <p:spPr>
          <a:xfrm>
            <a:off x="2092500" y="223342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55" name="Google Shape;55;p7"/>
          <p:cNvSpPr txBox="1"/>
          <p:nvPr>
            <p:ph idx="1" type="subTitle"/>
          </p:nvPr>
        </p:nvSpPr>
        <p:spPr>
          <a:xfrm>
            <a:off x="2092500" y="269647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
        <p:nvSpPr>
          <p:cNvPr id="56" name="Google Shape;56;p7"/>
          <p:cNvSpPr txBox="1"/>
          <p:nvPr>
            <p:ph idx="2" type="title"/>
          </p:nvPr>
        </p:nvSpPr>
        <p:spPr>
          <a:xfrm>
            <a:off x="2092500" y="3559500"/>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57" name="Google Shape;57;p7"/>
          <p:cNvSpPr txBox="1"/>
          <p:nvPr>
            <p:ph idx="3" type="subTitle"/>
          </p:nvPr>
        </p:nvSpPr>
        <p:spPr>
          <a:xfrm>
            <a:off x="2092500" y="4022550"/>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58" name="Shape 58"/>
        <p:cNvGrpSpPr/>
        <p:nvPr/>
      </p:nvGrpSpPr>
      <p:grpSpPr>
        <a:xfrm>
          <a:off x="0" y="0"/>
          <a:ext cx="0" cy="0"/>
          <a:chOff x="0" y="0"/>
          <a:chExt cx="0" cy="0"/>
        </a:xfrm>
      </p:grpSpPr>
      <p:sp>
        <p:nvSpPr>
          <p:cNvPr id="59" name="Google Shape;59;p8"/>
          <p:cNvSpPr txBox="1"/>
          <p:nvPr>
            <p:ph idx="1" type="subTitle"/>
          </p:nvPr>
        </p:nvSpPr>
        <p:spPr>
          <a:xfrm>
            <a:off x="1168950" y="1007925"/>
            <a:ext cx="6806100" cy="2296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600"/>
              </a:spcBef>
              <a:spcAft>
                <a:spcPts val="0"/>
              </a:spcAft>
              <a:buSzPts val="1500"/>
              <a:buNone/>
              <a:defRPr b="1" sz="2800"/>
            </a:lvl1pPr>
            <a:lvl2pPr lvl="1" algn="l">
              <a:lnSpc>
                <a:spcPct val="115000"/>
              </a:lnSpc>
              <a:spcBef>
                <a:spcPts val="600"/>
              </a:spcBef>
              <a:spcAft>
                <a:spcPts val="0"/>
              </a:spcAft>
              <a:buSzPts val="1400"/>
              <a:buNone/>
              <a:defRPr b="1" sz="2800"/>
            </a:lvl2pPr>
            <a:lvl3pPr lvl="2" algn="l">
              <a:lnSpc>
                <a:spcPct val="115000"/>
              </a:lnSpc>
              <a:spcBef>
                <a:spcPts val="600"/>
              </a:spcBef>
              <a:spcAft>
                <a:spcPts val="0"/>
              </a:spcAft>
              <a:buSzPts val="1300"/>
              <a:buNone/>
              <a:defRPr b="1" sz="2800"/>
            </a:lvl3pPr>
            <a:lvl4pPr lvl="3" algn="l">
              <a:lnSpc>
                <a:spcPct val="115000"/>
              </a:lnSpc>
              <a:spcBef>
                <a:spcPts val="600"/>
              </a:spcBef>
              <a:spcAft>
                <a:spcPts val="0"/>
              </a:spcAft>
              <a:buSzPts val="1100"/>
              <a:buNone/>
              <a:defRPr b="1" sz="2800"/>
            </a:lvl4pPr>
            <a:lvl5pPr lvl="4" algn="l">
              <a:lnSpc>
                <a:spcPct val="115000"/>
              </a:lnSpc>
              <a:spcBef>
                <a:spcPts val="600"/>
              </a:spcBef>
              <a:spcAft>
                <a:spcPts val="0"/>
              </a:spcAft>
              <a:buSzPts val="1000"/>
              <a:buNone/>
              <a:defRPr b="1" sz="2800"/>
            </a:lvl5pPr>
            <a:lvl6pPr lvl="5" algn="l">
              <a:lnSpc>
                <a:spcPct val="115000"/>
              </a:lnSpc>
              <a:spcBef>
                <a:spcPts val="600"/>
              </a:spcBef>
              <a:spcAft>
                <a:spcPts val="0"/>
              </a:spcAft>
              <a:buSzPts val="900"/>
              <a:buNone/>
              <a:defRPr b="1" sz="2800"/>
            </a:lvl6pPr>
            <a:lvl7pPr lvl="6" algn="l">
              <a:lnSpc>
                <a:spcPct val="115000"/>
              </a:lnSpc>
              <a:spcBef>
                <a:spcPts val="600"/>
              </a:spcBef>
              <a:spcAft>
                <a:spcPts val="0"/>
              </a:spcAft>
              <a:buSzPts val="800"/>
              <a:buNone/>
              <a:defRPr b="1" sz="2800"/>
            </a:lvl7pPr>
            <a:lvl8pPr lvl="7" algn="l">
              <a:lnSpc>
                <a:spcPct val="115000"/>
              </a:lnSpc>
              <a:spcBef>
                <a:spcPts val="600"/>
              </a:spcBef>
              <a:spcAft>
                <a:spcPts val="0"/>
              </a:spcAft>
              <a:buSzPts val="700"/>
              <a:buNone/>
              <a:defRPr b="1" sz="2800"/>
            </a:lvl8pPr>
            <a:lvl9pPr lvl="8" algn="l">
              <a:lnSpc>
                <a:spcPct val="115000"/>
              </a:lnSpc>
              <a:spcBef>
                <a:spcPts val="600"/>
              </a:spcBef>
              <a:spcAft>
                <a:spcPts val="0"/>
              </a:spcAft>
              <a:buSzPts val="600"/>
              <a:buNone/>
              <a:defRPr b="1"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0" name="Shape 60"/>
        <p:cNvGrpSpPr/>
        <p:nvPr/>
      </p:nvGrpSpPr>
      <p:grpSpPr>
        <a:xfrm>
          <a:off x="0" y="0"/>
          <a:ext cx="0" cy="0"/>
          <a:chOff x="0" y="0"/>
          <a:chExt cx="0" cy="0"/>
        </a:xfrm>
      </p:grpSpPr>
      <p:cxnSp>
        <p:nvCxnSpPr>
          <p:cNvPr id="61" name="Google Shape;61;p9"/>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62" name="Google Shape;62;p9"/>
          <p:cNvSpPr txBox="1"/>
          <p:nvPr>
            <p:ph idx="1" type="body"/>
          </p:nvPr>
        </p:nvSpPr>
        <p:spPr>
          <a:xfrm>
            <a:off x="4635900" y="1083075"/>
            <a:ext cx="37548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63" name="Google Shape;63;p9"/>
          <p:cNvSpPr txBox="1"/>
          <p:nvPr>
            <p:ph idx="2" type="body"/>
          </p:nvPr>
        </p:nvSpPr>
        <p:spPr>
          <a:xfrm>
            <a:off x="717750" y="1083075"/>
            <a:ext cx="3580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64" name="Google Shape;64;p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 name="Google Shape;66;p9"/>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67" name="Google Shape;67;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9" name="Shape 69"/>
        <p:cNvGrpSpPr/>
        <p:nvPr/>
      </p:nvGrpSpPr>
      <p:grpSpPr>
        <a:xfrm>
          <a:off x="0" y="0"/>
          <a:ext cx="0" cy="0"/>
          <a:chOff x="0" y="0"/>
          <a:chExt cx="0" cy="0"/>
        </a:xfrm>
      </p:grpSpPr>
      <p:cxnSp>
        <p:nvCxnSpPr>
          <p:cNvPr id="70" name="Google Shape;70;p10"/>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71" name="Google Shape;71;p10"/>
          <p:cNvSpPr txBox="1"/>
          <p:nvPr>
            <p:ph type="title"/>
          </p:nvPr>
        </p:nvSpPr>
        <p:spPr>
          <a:xfrm>
            <a:off x="705825" y="456725"/>
            <a:ext cx="3754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72" name="Google Shape;72;p10"/>
          <p:cNvSpPr txBox="1"/>
          <p:nvPr>
            <p:ph idx="1" type="body"/>
          </p:nvPr>
        </p:nvSpPr>
        <p:spPr>
          <a:xfrm>
            <a:off x="7177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3" name="Google Shape;73;p10"/>
          <p:cNvSpPr txBox="1"/>
          <p:nvPr>
            <p:ph idx="2" type="body"/>
          </p:nvPr>
        </p:nvSpPr>
        <p:spPr>
          <a:xfrm>
            <a:off x="343740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4" name="Google Shape;74;p10"/>
          <p:cNvSpPr txBox="1"/>
          <p:nvPr>
            <p:ph idx="3" type="body"/>
          </p:nvPr>
        </p:nvSpPr>
        <p:spPr>
          <a:xfrm>
            <a:off x="61570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75" name="Google Shape;75;p10"/>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76" name="Google Shape;76;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30000"/>
              </a:lnSpc>
              <a:spcBef>
                <a:spcPts val="600"/>
              </a:spcBef>
              <a:spcAft>
                <a:spcPts val="0"/>
              </a:spcAft>
              <a:buClr>
                <a:schemeClr val="accent1"/>
              </a:buClr>
              <a:buSzPts val="1500"/>
              <a:buFont typeface="Roboto"/>
              <a:buChar char="●"/>
              <a:defRPr b="0" i="0" sz="1600" u="none" cap="none" strike="noStrike">
                <a:solidFill>
                  <a:schemeClr val="dk2"/>
                </a:solidFill>
                <a:latin typeface="Roboto"/>
                <a:ea typeface="Roboto"/>
                <a:cs typeface="Roboto"/>
                <a:sym typeface="Roboto"/>
              </a:defRPr>
            </a:lvl1pPr>
            <a:lvl2pPr indent="-317500" lvl="1" marL="914400" marR="0" rtl="0" algn="l">
              <a:lnSpc>
                <a:spcPct val="130000"/>
              </a:lnSpc>
              <a:spcBef>
                <a:spcPts val="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1150" lvl="2" marL="1371600" marR="0" rtl="0" algn="l">
              <a:lnSpc>
                <a:spcPct val="130000"/>
              </a:lnSpc>
              <a:spcBef>
                <a:spcPts val="60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3pPr>
            <a:lvl4pPr indent="-298450" lvl="3" marL="1828800" marR="0" rtl="0" algn="l">
              <a:lnSpc>
                <a:spcPct val="130000"/>
              </a:lnSpc>
              <a:spcBef>
                <a:spcPts val="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2100" lvl="4" marL="2286000" marR="0" rtl="0" algn="l">
              <a:lnSpc>
                <a:spcPct val="130000"/>
              </a:lnSpc>
              <a:spcBef>
                <a:spcPts val="600"/>
              </a:spcBef>
              <a:spcAft>
                <a:spcPts val="0"/>
              </a:spcAft>
              <a:buClr>
                <a:schemeClr val="dk2"/>
              </a:buClr>
              <a:buSzPts val="1000"/>
              <a:buFont typeface="Roboto"/>
              <a:buChar char="⊙"/>
              <a:defRPr b="0" i="0" sz="1000" u="none" cap="none" strike="noStrike">
                <a:solidFill>
                  <a:schemeClr val="dk2"/>
                </a:solidFill>
                <a:latin typeface="Roboto"/>
                <a:ea typeface="Roboto"/>
                <a:cs typeface="Roboto"/>
                <a:sym typeface="Roboto"/>
              </a:defRPr>
            </a:lvl5pPr>
            <a:lvl6pPr indent="-285750" lvl="5" marL="2743200" marR="0" rtl="0" algn="l">
              <a:lnSpc>
                <a:spcPct val="130000"/>
              </a:lnSpc>
              <a:spcBef>
                <a:spcPts val="600"/>
              </a:spcBef>
              <a:spcAft>
                <a:spcPts val="0"/>
              </a:spcAft>
              <a:buClr>
                <a:schemeClr val="dk2"/>
              </a:buClr>
              <a:buSzPts val="900"/>
              <a:buFont typeface="Roboto"/>
              <a:buChar char="⊙"/>
              <a:defRPr b="0" i="0" sz="900" u="none" cap="none" strike="noStrike">
                <a:solidFill>
                  <a:schemeClr val="dk2"/>
                </a:solidFill>
                <a:latin typeface="Roboto"/>
                <a:ea typeface="Roboto"/>
                <a:cs typeface="Roboto"/>
                <a:sym typeface="Roboto"/>
              </a:defRPr>
            </a:lvl6pPr>
            <a:lvl7pPr indent="-279400" lvl="6" marL="3200400" marR="0" rtl="0" algn="l">
              <a:lnSpc>
                <a:spcPct val="130000"/>
              </a:lnSpc>
              <a:spcBef>
                <a:spcPts val="600"/>
              </a:spcBef>
              <a:spcAft>
                <a:spcPts val="0"/>
              </a:spcAft>
              <a:buClr>
                <a:schemeClr val="dk2"/>
              </a:buClr>
              <a:buSzPts val="800"/>
              <a:buFont typeface="Roboto"/>
              <a:buChar char="⊚"/>
              <a:defRPr b="0" i="0" sz="800" u="none" cap="none" strike="noStrike">
                <a:solidFill>
                  <a:schemeClr val="dk2"/>
                </a:solidFill>
                <a:latin typeface="Roboto"/>
                <a:ea typeface="Roboto"/>
                <a:cs typeface="Roboto"/>
                <a:sym typeface="Roboto"/>
              </a:defRPr>
            </a:lvl7pPr>
            <a:lvl8pPr indent="-273050" lvl="7" marL="3657600" marR="0" rtl="0" algn="l">
              <a:lnSpc>
                <a:spcPct val="130000"/>
              </a:lnSpc>
              <a:spcBef>
                <a:spcPts val="600"/>
              </a:spcBef>
              <a:spcAft>
                <a:spcPts val="0"/>
              </a:spcAft>
              <a:buClr>
                <a:schemeClr val="dk2"/>
              </a:buClr>
              <a:buSzPts val="700"/>
              <a:buFont typeface="Roboto"/>
              <a:buChar char="⊙"/>
              <a:defRPr b="0" i="0" sz="700" u="none" cap="none" strike="noStrike">
                <a:solidFill>
                  <a:schemeClr val="dk2"/>
                </a:solidFill>
                <a:latin typeface="Roboto"/>
                <a:ea typeface="Roboto"/>
                <a:cs typeface="Roboto"/>
                <a:sym typeface="Roboto"/>
              </a:defRPr>
            </a:lvl8pPr>
            <a:lvl9pPr indent="-266700" lvl="8" marL="4114800" marR="0" rtl="0" algn="l">
              <a:lnSpc>
                <a:spcPct val="130000"/>
              </a:lnSpc>
              <a:spcBef>
                <a:spcPts val="600"/>
              </a:spcBef>
              <a:spcAft>
                <a:spcPts val="0"/>
              </a:spcAft>
              <a:buClr>
                <a:schemeClr val="dk2"/>
              </a:buClr>
              <a:buSzPts val="600"/>
              <a:buFont typeface="Roboto"/>
              <a:buChar char="⊙"/>
              <a:defRPr b="0" i="0" sz="600" u="none" cap="none" strike="noStrike">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kubernetes.io/docs/concepts/workloads/controllers/deployment/"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kubernetes.io/docs/concepts/services-networking/service/" TargetMode="External"/><Relationship Id="rId4" Type="http://schemas.openxmlformats.org/officeDocument/2006/relationships/image" Target="../media/image19.png"/><Relationship Id="rId5" Type="http://schemas.openxmlformats.org/officeDocument/2006/relationships/hyperlink" Target="https://medium.com/google-cloud/kubernetes-nodeport-vs-loadbalancer-vs-ingress-when-should-i-use-what-922f010849e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hyperlink" Target="https://www.tutorialspoint.com/kubernetes/" TargetMode="External"/><Relationship Id="rId5" Type="http://schemas.openxmlformats.org/officeDocument/2006/relationships/hyperlink" Target="https://medium.com/@andriperera.98/how-to-deploy-wso2-api-manager-in-production-grade-kubernetes-268a65a41fa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ctrTitle"/>
          </p:nvPr>
        </p:nvSpPr>
        <p:spPr>
          <a:xfrm>
            <a:off x="996625" y="2003900"/>
            <a:ext cx="73218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solidFill>
                  <a:schemeClr val="accent6"/>
                </a:solidFill>
              </a:rPr>
              <a:t>WSO2 API Manager </a:t>
            </a:r>
            <a:r>
              <a:rPr lang="en"/>
              <a:t>4</a:t>
            </a:r>
            <a:r>
              <a:rPr lang="en">
                <a:solidFill>
                  <a:schemeClr val="accent6"/>
                </a:solidFill>
              </a:rPr>
              <a:t>.</a:t>
            </a:r>
            <a:r>
              <a:rPr lang="en"/>
              <a:t>2</a:t>
            </a:r>
            <a:r>
              <a:rPr lang="en">
                <a:solidFill>
                  <a:schemeClr val="accent6"/>
                </a:solidFill>
              </a:rPr>
              <a:t>.0 Developer </a:t>
            </a:r>
            <a:r>
              <a:rPr lang="en"/>
              <a:t>Advanced</a:t>
            </a:r>
            <a:endParaRPr>
              <a:solidFill>
                <a:schemeClr val="accent6"/>
              </a:solidFill>
            </a:endParaRPr>
          </a:p>
        </p:txBody>
      </p:sp>
      <p:sp>
        <p:nvSpPr>
          <p:cNvPr id="193" name="Google Shape;193;p27"/>
          <p:cNvSpPr txBox="1"/>
          <p:nvPr>
            <p:ph idx="4294967295" type="subTitle"/>
          </p:nvPr>
        </p:nvSpPr>
        <p:spPr>
          <a:xfrm>
            <a:off x="996625" y="3019600"/>
            <a:ext cx="3118200" cy="332400"/>
          </a:xfrm>
          <a:prstGeom prst="rect">
            <a:avLst/>
          </a:prstGeom>
          <a:solidFill>
            <a:schemeClr val="accent2"/>
          </a:solidFill>
          <a:ln>
            <a:noFill/>
          </a:ln>
        </p:spPr>
        <p:txBody>
          <a:bodyPr anchorCtr="0" anchor="ctr" bIns="91425" lIns="45700" spcFirstLastPara="1" rIns="91425" wrap="square" tIns="91425">
            <a:noAutofit/>
          </a:bodyPr>
          <a:lstStyle/>
          <a:p>
            <a:pPr indent="0" lvl="0" marL="0" marR="0" rtl="0" algn="l">
              <a:lnSpc>
                <a:spcPct val="115000"/>
              </a:lnSpc>
              <a:spcBef>
                <a:spcPts val="0"/>
              </a:spcBef>
              <a:spcAft>
                <a:spcPts val="0"/>
              </a:spcAft>
              <a:buClr>
                <a:schemeClr val="accent1"/>
              </a:buClr>
              <a:buSzPts val="1800"/>
              <a:buFont typeface="Roboto"/>
              <a:buNone/>
            </a:pPr>
            <a:r>
              <a:rPr b="0" i="0" lang="en" sz="1600" u="none" cap="none" strike="noStrike">
                <a:solidFill>
                  <a:schemeClr val="dk2"/>
                </a:solidFill>
                <a:latin typeface="Roboto"/>
                <a:ea typeface="Roboto"/>
                <a:cs typeface="Roboto"/>
                <a:sym typeface="Roboto"/>
              </a:rPr>
              <a:t>Deploy API Manager on K8S</a:t>
            </a:r>
            <a:endParaRPr b="0" i="0" sz="1600" u="none" cap="none" strike="noStrike">
              <a:solidFill>
                <a:schemeClr val="dk2"/>
              </a:solidFill>
              <a:latin typeface="Roboto"/>
              <a:ea typeface="Roboto"/>
              <a:cs typeface="Roboto"/>
              <a:sym typeface="Roboto"/>
            </a:endParaRPr>
          </a:p>
        </p:txBody>
      </p:sp>
      <p:sp>
        <p:nvSpPr>
          <p:cNvPr id="194" name="Google Shape;194;p27"/>
          <p:cNvSpPr txBox="1"/>
          <p:nvPr>
            <p:ph idx="1" type="subTitle"/>
          </p:nvPr>
        </p:nvSpPr>
        <p:spPr>
          <a:xfrm>
            <a:off x="1726475" y="3693550"/>
            <a:ext cx="4197000" cy="222600"/>
          </a:xfrm>
          <a:prstGeom prst="rect">
            <a:avLst/>
          </a:prstGeom>
          <a:noFill/>
          <a:ln>
            <a:noFill/>
          </a:ln>
        </p:spPr>
        <p:txBody>
          <a:bodyPr anchorCtr="0" anchor="ctr" bIns="91425" lIns="0" spcFirstLastPara="1" rIns="91425" wrap="square" tIns="91425">
            <a:noAutofit/>
          </a:bodyPr>
          <a:lstStyle/>
          <a:p>
            <a:pPr indent="0" lvl="0" marL="0" rtl="0" algn="l">
              <a:lnSpc>
                <a:spcPct val="150000"/>
              </a:lnSpc>
              <a:spcBef>
                <a:spcPts val="0"/>
              </a:spcBef>
              <a:spcAft>
                <a:spcPts val="0"/>
              </a:spcAft>
              <a:buSzPts val="1800"/>
              <a:buNone/>
            </a:pPr>
            <a:r>
              <a:rPr lang="en"/>
              <a:t>WSO2 Training</a:t>
            </a:r>
            <a:endParaRPr>
              <a:latin typeface="Roboto"/>
              <a:ea typeface="Roboto"/>
              <a:cs typeface="Roboto"/>
              <a:sym typeface="Roboto"/>
            </a:endParaRPr>
          </a:p>
        </p:txBody>
      </p:sp>
      <p:pic>
        <p:nvPicPr>
          <p:cNvPr id="195" name="Google Shape;195;p27"/>
          <p:cNvPicPr preferRelativeResize="0"/>
          <p:nvPr/>
        </p:nvPicPr>
        <p:blipFill rotWithShape="1">
          <a:blip r:embed="rId3">
            <a:alphaModFix/>
          </a:blip>
          <a:srcRect b="0" l="0" r="0" t="0"/>
          <a:stretch/>
        </p:blipFill>
        <p:spPr>
          <a:xfrm>
            <a:off x="7451500" y="4017700"/>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Kubernetes Pods and Deployments</a:t>
            </a:r>
            <a:endParaRPr/>
          </a:p>
        </p:txBody>
      </p:sp>
      <p:sp>
        <p:nvSpPr>
          <p:cNvPr id="255" name="Google Shape;255;p36"/>
          <p:cNvSpPr txBox="1"/>
          <p:nvPr>
            <p:ph idx="1" type="body"/>
          </p:nvPr>
        </p:nvSpPr>
        <p:spPr>
          <a:xfrm>
            <a:off x="717750" y="1083075"/>
            <a:ext cx="7708500" cy="364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600"/>
              </a:spcBef>
              <a:spcAft>
                <a:spcPts val="0"/>
              </a:spcAft>
              <a:buSzPts val="1500"/>
              <a:buNone/>
            </a:pPr>
            <a:r>
              <a:rPr lang="en"/>
              <a:t>Pods:</a:t>
            </a:r>
            <a:endParaRPr/>
          </a:p>
          <a:p>
            <a:pPr indent="-323850" lvl="0" marL="457200" rtl="0" algn="l">
              <a:lnSpc>
                <a:spcPct val="130000"/>
              </a:lnSpc>
              <a:spcBef>
                <a:spcPts val="600"/>
              </a:spcBef>
              <a:spcAft>
                <a:spcPts val="0"/>
              </a:spcAft>
              <a:buSzPts val="1500"/>
              <a:buChar char="●"/>
            </a:pPr>
            <a:r>
              <a:rPr lang="en"/>
              <a:t>Runs a single set of containers</a:t>
            </a:r>
            <a:endParaRPr/>
          </a:p>
          <a:p>
            <a:pPr indent="-323850" lvl="0" marL="457200" rtl="0" algn="l">
              <a:lnSpc>
                <a:spcPct val="130000"/>
              </a:lnSpc>
              <a:spcBef>
                <a:spcPts val="0"/>
              </a:spcBef>
              <a:spcAft>
                <a:spcPts val="0"/>
              </a:spcAft>
              <a:buSzPts val="1500"/>
              <a:buChar char="●"/>
            </a:pPr>
            <a:r>
              <a:rPr lang="en"/>
              <a:t>Good for one-off dev purposes</a:t>
            </a:r>
            <a:endParaRPr/>
          </a:p>
          <a:p>
            <a:pPr indent="-323850" lvl="0" marL="457200" rtl="0" algn="l">
              <a:lnSpc>
                <a:spcPct val="130000"/>
              </a:lnSpc>
              <a:spcBef>
                <a:spcPts val="0"/>
              </a:spcBef>
              <a:spcAft>
                <a:spcPts val="0"/>
              </a:spcAft>
              <a:buSzPts val="1500"/>
              <a:buChar char="●"/>
            </a:pPr>
            <a:r>
              <a:rPr lang="en"/>
              <a:t>Rarely used directly in production</a:t>
            </a:r>
            <a:endParaRPr/>
          </a:p>
          <a:p>
            <a:pPr indent="0" lvl="0" marL="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rPr lang="en"/>
              <a:t>Deployment:</a:t>
            </a:r>
            <a:endParaRPr/>
          </a:p>
          <a:p>
            <a:pPr indent="-323850" lvl="0" marL="457200" rtl="0" algn="l">
              <a:lnSpc>
                <a:spcPct val="130000"/>
              </a:lnSpc>
              <a:spcBef>
                <a:spcPts val="600"/>
              </a:spcBef>
              <a:spcAft>
                <a:spcPts val="0"/>
              </a:spcAft>
              <a:buSzPts val="1500"/>
              <a:buChar char="●"/>
            </a:pPr>
            <a:r>
              <a:rPr lang="en"/>
              <a:t>Runs a set of identical pods</a:t>
            </a:r>
            <a:endParaRPr/>
          </a:p>
          <a:p>
            <a:pPr indent="-323850" lvl="0" marL="457200" rtl="0" algn="l">
              <a:lnSpc>
                <a:spcPct val="130000"/>
              </a:lnSpc>
              <a:spcBef>
                <a:spcPts val="0"/>
              </a:spcBef>
              <a:spcAft>
                <a:spcPts val="0"/>
              </a:spcAft>
              <a:buSzPts val="1500"/>
              <a:buChar char="●"/>
            </a:pPr>
            <a:r>
              <a:rPr lang="en"/>
              <a:t>Monitors the state of each pod, updating as necessary</a:t>
            </a:r>
            <a:endParaRPr/>
          </a:p>
          <a:p>
            <a:pPr indent="-323850" lvl="0" marL="457200" rtl="0" algn="l">
              <a:lnSpc>
                <a:spcPct val="130000"/>
              </a:lnSpc>
              <a:spcBef>
                <a:spcPts val="0"/>
              </a:spcBef>
              <a:spcAft>
                <a:spcPts val="0"/>
              </a:spcAft>
              <a:buSzPts val="1500"/>
              <a:buChar char="●"/>
            </a:pPr>
            <a:r>
              <a:rPr lang="en"/>
              <a:t>Good for dev</a:t>
            </a:r>
            <a:endParaRPr/>
          </a:p>
          <a:p>
            <a:pPr indent="-323850" lvl="0" marL="457200" rtl="0" algn="l">
              <a:lnSpc>
                <a:spcPct val="130000"/>
              </a:lnSpc>
              <a:spcBef>
                <a:spcPts val="0"/>
              </a:spcBef>
              <a:spcAft>
                <a:spcPts val="0"/>
              </a:spcAft>
              <a:buSzPts val="1500"/>
              <a:buChar char="●"/>
            </a:pPr>
            <a:r>
              <a:rPr lang="en"/>
              <a:t>Good for production</a:t>
            </a:r>
            <a:endParaRPr/>
          </a:p>
        </p:txBody>
      </p:sp>
      <p:sp>
        <p:nvSpPr>
          <p:cNvPr id="256" name="Google Shape;256;p36"/>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nvSpPr>
        <p:spPr>
          <a:xfrm>
            <a:off x="642950" y="979825"/>
            <a:ext cx="4782900" cy="390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03030"/>
                </a:solidFill>
                <a:latin typeface="Source Code Pro"/>
                <a:ea typeface="Source Code Pro"/>
                <a:cs typeface="Source Code Pro"/>
                <a:sym typeface="Source Code Pro"/>
              </a:rPr>
              <a:t>apiVersion:</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apps/v1</a:t>
            </a:r>
            <a:r>
              <a:rPr b="0" i="0" lang="en" sz="1050" u="none" cap="none" strike="noStrike">
                <a:solidFill>
                  <a:srgbClr val="BBBBBB"/>
                </a:solidFill>
                <a:latin typeface="Source Code Pro"/>
                <a:ea typeface="Source Code Pro"/>
                <a:cs typeface="Source Code Pro"/>
                <a:sym typeface="Source Code Pro"/>
              </a:rPr>
              <a:t> </a:t>
            </a:r>
            <a:r>
              <a:rPr b="0" i="1" lang="en" sz="1050" u="none" cap="none" strike="noStrike">
                <a:solidFill>
                  <a:srgbClr val="008800"/>
                </a:solidFill>
                <a:latin typeface="Source Code Pro"/>
                <a:ea typeface="Source Code Pro"/>
                <a:cs typeface="Source Code Pro"/>
                <a:sym typeface="Source Code Pro"/>
              </a:rPr>
              <a:t># for versions before 1.9.0 use apps/v1beta2</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03030"/>
                </a:solidFill>
                <a:latin typeface="Source Code Pro"/>
                <a:ea typeface="Source Code Pro"/>
                <a:cs typeface="Source Code Pro"/>
                <a:sym typeface="Source Code Pro"/>
              </a:rPr>
              <a:t>kind:</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Deployment</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03030"/>
                </a:solidFill>
                <a:latin typeface="Source Code Pro"/>
                <a:ea typeface="Source Code Pro"/>
                <a:cs typeface="Source Code Pro"/>
                <a:sym typeface="Source Code Pro"/>
              </a:rPr>
              <a:t>metadata:</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name:</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nginx-deployment</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03030"/>
                </a:solidFill>
                <a:latin typeface="Source Code Pro"/>
                <a:ea typeface="Source Code Pro"/>
                <a:cs typeface="Source Code Pro"/>
                <a:sym typeface="Source Code Pro"/>
              </a:rPr>
              <a:t>spec:</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selector:</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matchLabels:</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app:</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nginx</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replicas:</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666666"/>
                </a:solidFill>
                <a:latin typeface="Source Code Pro"/>
                <a:ea typeface="Source Code Pro"/>
                <a:cs typeface="Source Code Pro"/>
                <a:sym typeface="Source Code Pro"/>
              </a:rPr>
              <a:t>2</a:t>
            </a:r>
            <a:r>
              <a:rPr b="0" i="0" lang="en" sz="1050" u="none" cap="none" strike="noStrike">
                <a:solidFill>
                  <a:srgbClr val="BBBBBB"/>
                </a:solidFill>
                <a:latin typeface="Source Code Pro"/>
                <a:ea typeface="Source Code Pro"/>
                <a:cs typeface="Source Code Pro"/>
                <a:sym typeface="Source Code Pro"/>
              </a:rPr>
              <a:t> </a:t>
            </a:r>
            <a:r>
              <a:rPr b="0" i="1" lang="en" sz="1050" u="none" cap="none" strike="noStrike">
                <a:solidFill>
                  <a:srgbClr val="008800"/>
                </a:solidFill>
                <a:latin typeface="Source Code Pro"/>
                <a:ea typeface="Source Code Pro"/>
                <a:cs typeface="Source Code Pro"/>
                <a:sym typeface="Source Code Pro"/>
              </a:rPr>
              <a:t># tells deployment to run 2 pods matching the template</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template:</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metadata:</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labels:</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app:</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nginx</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spec:</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containers:</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name:</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nginx</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image:</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nginx:</a:t>
            </a:r>
            <a:r>
              <a:rPr b="0" i="0" lang="en" sz="1050" u="none" cap="none" strike="noStrike">
                <a:solidFill>
                  <a:srgbClr val="666666"/>
                </a:solidFill>
                <a:latin typeface="Source Code Pro"/>
                <a:ea typeface="Source Code Pro"/>
                <a:cs typeface="Source Code Pro"/>
                <a:sym typeface="Source Code Pro"/>
              </a:rPr>
              <a:t>1.7</a:t>
            </a:r>
            <a:r>
              <a:rPr b="0" i="0" lang="en" sz="1050" u="none" cap="none" strike="noStrike">
                <a:solidFill>
                  <a:srgbClr val="303030"/>
                </a:solidFill>
                <a:latin typeface="Source Code Pro"/>
                <a:ea typeface="Source Code Pro"/>
                <a:cs typeface="Source Code Pro"/>
                <a:sym typeface="Source Code Pro"/>
              </a:rPr>
              <a:t>.</a:t>
            </a:r>
            <a:r>
              <a:rPr b="0" i="0" lang="en" sz="1050" u="none" cap="none" strike="noStrike">
                <a:solidFill>
                  <a:srgbClr val="666666"/>
                </a:solidFill>
                <a:latin typeface="Source Code Pro"/>
                <a:ea typeface="Source Code Pro"/>
                <a:cs typeface="Source Code Pro"/>
                <a:sym typeface="Source Code Pro"/>
              </a:rPr>
              <a:t>9</a:t>
            </a:r>
            <a:endParaRPr b="0" i="0" sz="1050" u="none" cap="none" strike="noStrike">
              <a:solidFill>
                <a:srgbClr val="BBBBBB"/>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ports:</a:t>
            </a:r>
            <a:endParaRPr b="0" i="0" sz="1050" u="none" cap="none" strike="noStrike">
              <a:solidFill>
                <a:srgbClr val="BBBBBB"/>
              </a:solidFill>
              <a:latin typeface="Source Code Pro"/>
              <a:ea typeface="Source Code Pro"/>
              <a:cs typeface="Source Code Pro"/>
              <a:sym typeface="Source Code Pro"/>
            </a:endParaRPr>
          </a:p>
          <a:p>
            <a:pPr indent="0" lvl="0" marL="139700" marR="139700" rtl="0" algn="l">
              <a:lnSpc>
                <a:spcPct val="115000"/>
              </a:lnSpc>
              <a:spcBef>
                <a:spcPts val="0"/>
              </a:spcBef>
              <a:spcAft>
                <a:spcPts val="0"/>
              </a:spcAft>
              <a:buClr>
                <a:srgbClr val="000000"/>
              </a:buClr>
              <a:buSzPts val="1050"/>
              <a:buFont typeface="Arial"/>
              <a:buNone/>
            </a:pP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303030"/>
                </a:solidFill>
                <a:latin typeface="Source Code Pro"/>
                <a:ea typeface="Source Code Pro"/>
                <a:cs typeface="Source Code Pro"/>
                <a:sym typeface="Source Code Pro"/>
              </a:rPr>
              <a:t>containerPort:</a:t>
            </a:r>
            <a:r>
              <a:rPr b="0" i="0" lang="en" sz="1050" u="none" cap="none" strike="noStrike">
                <a:solidFill>
                  <a:srgbClr val="BBBBBB"/>
                </a:solidFill>
                <a:latin typeface="Source Code Pro"/>
                <a:ea typeface="Source Code Pro"/>
                <a:cs typeface="Source Code Pro"/>
                <a:sym typeface="Source Code Pro"/>
              </a:rPr>
              <a:t> </a:t>
            </a:r>
            <a:r>
              <a:rPr b="0" i="0" lang="en" sz="1050" u="none" cap="none" strike="noStrike">
                <a:solidFill>
                  <a:srgbClr val="666666"/>
                </a:solidFill>
                <a:latin typeface="Source Code Pro"/>
                <a:ea typeface="Source Code Pro"/>
                <a:cs typeface="Source Code Pro"/>
                <a:sym typeface="Source Code Pro"/>
              </a:rPr>
              <a:t>80</a:t>
            </a:r>
            <a:endParaRPr b="0" i="0" sz="1050" u="none" cap="none" strike="noStrike">
              <a:solidFill>
                <a:srgbClr val="666666"/>
              </a:solidFill>
              <a:latin typeface="Source Code Pro"/>
              <a:ea typeface="Source Code Pro"/>
              <a:cs typeface="Source Code Pro"/>
              <a:sym typeface="Source Code Pro"/>
            </a:endParaRPr>
          </a:p>
        </p:txBody>
      </p:sp>
      <p:sp>
        <p:nvSpPr>
          <p:cNvPr id="262" name="Google Shape;262;p3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
        <p:nvSpPr>
          <p:cNvPr id="263" name="Google Shape;263;p37"/>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Sample Deployment Configuration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Deployment 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Kubernetes Deployment Architecture</a:t>
            </a:r>
            <a:endParaRPr/>
          </a:p>
        </p:txBody>
      </p:sp>
      <p:pic>
        <p:nvPicPr>
          <p:cNvPr id="274" name="Google Shape;274;p39"/>
          <p:cNvPicPr preferRelativeResize="0"/>
          <p:nvPr/>
        </p:nvPicPr>
        <p:blipFill rotWithShape="1">
          <a:blip r:embed="rId3">
            <a:alphaModFix/>
          </a:blip>
          <a:srcRect b="0" l="0" r="0" t="0"/>
          <a:stretch/>
        </p:blipFill>
        <p:spPr>
          <a:xfrm>
            <a:off x="1443038" y="995325"/>
            <a:ext cx="6309374" cy="3873000"/>
          </a:xfrm>
          <a:prstGeom prst="rect">
            <a:avLst/>
          </a:prstGeom>
          <a:noFill/>
          <a:ln>
            <a:noFill/>
          </a:ln>
        </p:spPr>
      </p:pic>
      <p:sp>
        <p:nvSpPr>
          <p:cNvPr id="275" name="Google Shape;275;p3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
        <p:nvSpPr>
          <p:cNvPr id="281" name="Google Shape;281;p4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Deploying Kubernetes Cluster</a:t>
            </a:r>
            <a:endParaRPr/>
          </a:p>
        </p:txBody>
      </p:sp>
      <p:pic>
        <p:nvPicPr>
          <p:cNvPr id="282" name="Google Shape;282;p40"/>
          <p:cNvPicPr preferRelativeResize="0"/>
          <p:nvPr/>
        </p:nvPicPr>
        <p:blipFill rotWithShape="1">
          <a:blip r:embed="rId3">
            <a:alphaModFix/>
          </a:blip>
          <a:srcRect b="0" l="0" r="0" t="0"/>
          <a:stretch/>
        </p:blipFill>
        <p:spPr>
          <a:xfrm>
            <a:off x="441613" y="931825"/>
            <a:ext cx="8312216" cy="3946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If you use a </a:t>
            </a:r>
            <a:r>
              <a:rPr lang="en" sz="1800" u="sng">
                <a:solidFill>
                  <a:schemeClr val="hlink"/>
                </a:solidFill>
                <a:hlinkClick r:id="rId3"/>
              </a:rPr>
              <a:t>deployment</a:t>
            </a:r>
            <a:r>
              <a:rPr lang="en" sz="1800"/>
              <a:t> to run your app, it can create and destroy pods dynamically</a:t>
            </a:r>
            <a:endParaRPr sz="1800"/>
          </a:p>
          <a:p>
            <a:pPr indent="-342900" lvl="0" marL="457200" rtl="0" algn="l">
              <a:lnSpc>
                <a:spcPct val="115000"/>
              </a:lnSpc>
              <a:spcBef>
                <a:spcPts val="0"/>
              </a:spcBef>
              <a:spcAft>
                <a:spcPts val="0"/>
              </a:spcAft>
              <a:buSzPts val="1800"/>
              <a:buChar char="●"/>
            </a:pPr>
            <a:r>
              <a:rPr lang="en" sz="1800"/>
              <a:t>Each pod gets its own IP address and when pods are spawned, IPs change dynamically</a:t>
            </a:r>
            <a:endParaRPr sz="1800"/>
          </a:p>
          <a:p>
            <a:pPr indent="-342900" lvl="0" marL="457200" rtl="0" algn="l">
              <a:lnSpc>
                <a:spcPct val="115000"/>
              </a:lnSpc>
              <a:spcBef>
                <a:spcPts val="0"/>
              </a:spcBef>
              <a:spcAft>
                <a:spcPts val="0"/>
              </a:spcAft>
              <a:buSzPts val="1800"/>
              <a:buChar char="●"/>
            </a:pPr>
            <a:r>
              <a:rPr lang="en" sz="1800"/>
              <a:t>Service provides a static address for the pods (Load Balancer)</a:t>
            </a:r>
            <a:endParaRPr sz="1800">
              <a:highlight>
                <a:schemeClr val="lt1"/>
              </a:highlight>
            </a:endParaRPr>
          </a:p>
          <a:p>
            <a:pPr indent="0" lvl="0" marL="0" rtl="0" algn="l">
              <a:lnSpc>
                <a:spcPct val="130000"/>
              </a:lnSpc>
              <a:spcBef>
                <a:spcPts val="600"/>
              </a:spcBef>
              <a:spcAft>
                <a:spcPts val="0"/>
              </a:spcAft>
              <a:buSzPts val="1500"/>
              <a:buNone/>
            </a:pPr>
            <a:r>
              <a:t/>
            </a:r>
            <a:endParaRPr/>
          </a:p>
        </p:txBody>
      </p:sp>
      <p:sp>
        <p:nvSpPr>
          <p:cNvPr id="288" name="Google Shape;288;p4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Deployment is Not Enough and Service is Required</a:t>
            </a:r>
            <a:endParaRPr/>
          </a:p>
        </p:txBody>
      </p:sp>
      <p:sp>
        <p:nvSpPr>
          <p:cNvPr id="289" name="Google Shape;289;p4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pic>
        <p:nvPicPr>
          <p:cNvPr id="290" name="Google Shape;290;p41"/>
          <p:cNvPicPr preferRelativeResize="0"/>
          <p:nvPr/>
        </p:nvPicPr>
        <p:blipFill rotWithShape="1">
          <a:blip r:embed="rId4">
            <a:alphaModFix/>
          </a:blip>
          <a:srcRect b="0" l="0" r="0" t="0"/>
          <a:stretch/>
        </p:blipFill>
        <p:spPr>
          <a:xfrm>
            <a:off x="2288113" y="2867671"/>
            <a:ext cx="4567775" cy="1970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nvSpPr>
        <p:spPr>
          <a:xfrm>
            <a:off x="927775" y="1071750"/>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apiVersion: v1</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kind: Service</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metadata:</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  name: my-service</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spec:</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  selector:</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    app: nginx</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  ports:</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    - protocol: TCP</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      port: 80</a:t>
            </a:r>
            <a:endParaRPr b="0" i="0" sz="1100" u="none" cap="none" strike="noStrike">
              <a:solidFill>
                <a:srgbClr val="000000"/>
              </a:solidFill>
              <a:latin typeface="Source Code Pro"/>
              <a:ea typeface="Source Code Pro"/>
              <a:cs typeface="Source Code Pro"/>
              <a:sym typeface="Source Code Pro"/>
            </a:endParaRPr>
          </a:p>
          <a:p>
            <a:pPr indent="457200" lvl="0" marL="0" marR="0" rtl="0" algn="l">
              <a:lnSpc>
                <a:spcPct val="100000"/>
              </a:lnSpc>
              <a:spcBef>
                <a:spcPts val="0"/>
              </a:spcBef>
              <a:spcAft>
                <a:spcPts val="0"/>
              </a:spcAft>
              <a:buClr>
                <a:srgbClr val="000000"/>
              </a:buClr>
              <a:buSzPts val="1050"/>
              <a:buFont typeface="Arial"/>
              <a:buNone/>
            </a:pPr>
            <a:r>
              <a:rPr b="0" i="0" lang="en" sz="1100" u="none" cap="none" strike="noStrike">
                <a:solidFill>
                  <a:srgbClr val="000000"/>
                </a:solidFill>
                <a:latin typeface="Source Code Pro"/>
                <a:ea typeface="Source Code Pro"/>
                <a:cs typeface="Source Code Pro"/>
                <a:sym typeface="Source Code Pro"/>
              </a:rPr>
              <a:t>targetPort: 8080</a:t>
            </a:r>
            <a:endParaRPr b="0" i="0" sz="1100" u="none" cap="none" strike="noStrike">
              <a:solidFill>
                <a:srgbClr val="000000"/>
              </a:solidFill>
              <a:latin typeface="Source Code Pro"/>
              <a:ea typeface="Source Code Pro"/>
              <a:cs typeface="Source Code Pro"/>
              <a:sym typeface="Source Code Pro"/>
            </a:endParaRPr>
          </a:p>
        </p:txBody>
      </p:sp>
      <p:sp>
        <p:nvSpPr>
          <p:cNvPr id="296" name="Google Shape;296;p4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Sample Service Definition</a:t>
            </a:r>
            <a:endParaRPr/>
          </a:p>
        </p:txBody>
      </p:sp>
      <p:sp>
        <p:nvSpPr>
          <p:cNvPr id="297" name="Google Shape;297;p4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Ingress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idx="1" type="body"/>
          </p:nvPr>
        </p:nvSpPr>
        <p:spPr>
          <a:xfrm>
            <a:off x="717750" y="739925"/>
            <a:ext cx="7708500" cy="1107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200"/>
              <a:buFont typeface="Arial"/>
              <a:buNone/>
            </a:pPr>
            <a:r>
              <a:rPr lang="en" sz="1800">
                <a:solidFill>
                  <a:schemeClr val="dk1"/>
                </a:solidFill>
              </a:rPr>
              <a:t>Ingress exposes HTTP and HTTPS routes from outside the cluster to </a:t>
            </a:r>
            <a:r>
              <a:rPr lang="en" sz="1800">
                <a:solidFill>
                  <a:srgbClr val="1155CC"/>
                </a:solidFill>
                <a:uFill>
                  <a:noFill/>
                </a:uFill>
                <a:hlinkClick r:id="rId3">
                  <a:extLst>
                    <a:ext uri="{A12FA001-AC4F-418D-AE19-62706E023703}">
                      <ahyp:hlinkClr val="tx"/>
                    </a:ext>
                  </a:extLst>
                </a:hlinkClick>
              </a:rPr>
              <a:t>services</a:t>
            </a:r>
            <a:r>
              <a:rPr lang="en" sz="1800">
                <a:solidFill>
                  <a:schemeClr val="dk1"/>
                </a:solidFill>
              </a:rPr>
              <a:t> within the cluster. Traffic routing is controlled by rules defined on the Ingress resource.</a:t>
            </a:r>
            <a:endParaRPr sz="1800"/>
          </a:p>
        </p:txBody>
      </p:sp>
      <p:sp>
        <p:nvSpPr>
          <p:cNvPr id="308" name="Google Shape;308;p44"/>
          <p:cNvSpPr txBox="1"/>
          <p:nvPr>
            <p:ph type="title"/>
          </p:nvPr>
        </p:nvSpPr>
        <p:spPr>
          <a:xfrm>
            <a:off x="705825" y="3043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Ingress</a:t>
            </a:r>
            <a:endParaRPr/>
          </a:p>
        </p:txBody>
      </p:sp>
      <p:sp>
        <p:nvSpPr>
          <p:cNvPr id="309" name="Google Shape;309;p4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pic>
        <p:nvPicPr>
          <p:cNvPr id="310" name="Google Shape;310;p44"/>
          <p:cNvPicPr preferRelativeResize="0"/>
          <p:nvPr/>
        </p:nvPicPr>
        <p:blipFill rotWithShape="1">
          <a:blip r:embed="rId4">
            <a:alphaModFix/>
          </a:blip>
          <a:srcRect b="0" l="0" r="0" t="0"/>
          <a:stretch/>
        </p:blipFill>
        <p:spPr>
          <a:xfrm>
            <a:off x="2097650" y="1796300"/>
            <a:ext cx="4948699" cy="2851450"/>
          </a:xfrm>
          <a:prstGeom prst="rect">
            <a:avLst/>
          </a:prstGeom>
          <a:noFill/>
          <a:ln>
            <a:noFill/>
          </a:ln>
        </p:spPr>
      </p:pic>
      <p:sp>
        <p:nvSpPr>
          <p:cNvPr id="311" name="Google Shape;311;p44"/>
          <p:cNvSpPr txBox="1"/>
          <p:nvPr/>
        </p:nvSpPr>
        <p:spPr>
          <a:xfrm>
            <a:off x="1892475" y="4717100"/>
            <a:ext cx="541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5"/>
              </a:rPr>
              <a:t>Kubernetes NodePort vs LoadBalancer vs Ingress? When should I use what?</a:t>
            </a:r>
            <a:endParaRPr sz="15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nvSpPr>
        <p:spPr>
          <a:xfrm>
            <a:off x="705825" y="1010925"/>
            <a:ext cx="5358000" cy="286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ports:</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 Three types of ports for a service</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 nodePort - a static port assigned to each of the nodes</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 port - port exposed internally in the cluster</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 targetPort - the container port to send requests to</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 nodePort: 30163</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port: 8080 </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ource Code Pro"/>
                <a:ea typeface="Source Code Pro"/>
                <a:cs typeface="Source Code Pro"/>
                <a:sym typeface="Source Code Pro"/>
              </a:rPr>
              <a:t>      targetPort: 80</a:t>
            </a:r>
            <a:endParaRPr b="0" i="0" sz="11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Source Code Pro"/>
              <a:ea typeface="Source Code Pro"/>
              <a:cs typeface="Source Code Pro"/>
              <a:sym typeface="Source Code Pro"/>
            </a:endParaRPr>
          </a:p>
        </p:txBody>
      </p:sp>
      <p:sp>
        <p:nvSpPr>
          <p:cNvPr id="317" name="Google Shape;317;p4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
        <p:nvSpPr>
          <p:cNvPr id="318" name="Google Shape;318;p4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Exposing Service - NodePort</a:t>
            </a:r>
            <a:endParaRPr/>
          </a:p>
        </p:txBody>
      </p:sp>
      <p:pic>
        <p:nvPicPr>
          <p:cNvPr id="319" name="Google Shape;319;p45"/>
          <p:cNvPicPr preferRelativeResize="0"/>
          <p:nvPr/>
        </p:nvPicPr>
        <p:blipFill rotWithShape="1">
          <a:blip r:embed="rId3">
            <a:alphaModFix/>
          </a:blip>
          <a:srcRect b="0" l="0" r="0" t="0"/>
          <a:stretch/>
        </p:blipFill>
        <p:spPr>
          <a:xfrm>
            <a:off x="1193425" y="2916848"/>
            <a:ext cx="6808602" cy="2085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Why Kubernetes?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325" name="Google Shape;325;p46"/>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Exposing Service - LoadBalancer</a:t>
            </a:r>
            <a:endParaRPr/>
          </a:p>
        </p:txBody>
      </p:sp>
      <p:sp>
        <p:nvSpPr>
          <p:cNvPr id="326" name="Google Shape;326;p46"/>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How this is done depends on Cloud Provider (Azure, AWS, …)</a:t>
            </a:r>
            <a:endParaRPr/>
          </a:p>
          <a:p>
            <a:pPr indent="-323850" lvl="0" marL="457200" rtl="0" algn="l">
              <a:lnSpc>
                <a:spcPct val="130000"/>
              </a:lnSpc>
              <a:spcBef>
                <a:spcPts val="0"/>
              </a:spcBef>
              <a:spcAft>
                <a:spcPts val="0"/>
              </a:spcAft>
              <a:buSzPts val="1500"/>
              <a:buChar char="●"/>
            </a:pPr>
            <a:r>
              <a:rPr lang="en"/>
              <a:t>Will provision a Load Balancer on the cloud provider’s infrastructure.</a:t>
            </a:r>
            <a:endParaRPr/>
          </a:p>
          <a:p>
            <a:pPr indent="0" lvl="0" marL="457200" rtl="0" algn="l">
              <a:lnSpc>
                <a:spcPct val="130000"/>
              </a:lnSpc>
              <a:spcBef>
                <a:spcPts val="600"/>
              </a:spcBef>
              <a:spcAft>
                <a:spcPts val="0"/>
              </a:spcAft>
              <a:buSzPts val="1500"/>
              <a:buNone/>
            </a:pPr>
            <a:r>
              <a:rPr lang="en"/>
              <a:t>E.g., Elastic LB, Azure LB</a:t>
            </a:r>
            <a:endParaRPr/>
          </a:p>
        </p:txBody>
      </p:sp>
      <p:pic>
        <p:nvPicPr>
          <p:cNvPr id="327" name="Google Shape;327;p46"/>
          <p:cNvPicPr preferRelativeResize="0"/>
          <p:nvPr/>
        </p:nvPicPr>
        <p:blipFill rotWithShape="1">
          <a:blip r:embed="rId3">
            <a:alphaModFix/>
          </a:blip>
          <a:srcRect b="0" l="0" r="0" t="0"/>
          <a:stretch/>
        </p:blipFill>
        <p:spPr>
          <a:xfrm>
            <a:off x="702888" y="2370100"/>
            <a:ext cx="7738224" cy="234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333" name="Google Shape;333;p47"/>
          <p:cNvSpPr txBox="1"/>
          <p:nvPr>
            <p:ph type="title"/>
          </p:nvPr>
        </p:nvSpPr>
        <p:spPr>
          <a:xfrm>
            <a:off x="680100" y="1854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Exposing Service - Ingress</a:t>
            </a:r>
            <a:endParaRPr/>
          </a:p>
        </p:txBody>
      </p:sp>
      <p:sp>
        <p:nvSpPr>
          <p:cNvPr id="334" name="Google Shape;334;p47"/>
          <p:cNvSpPr txBox="1"/>
          <p:nvPr>
            <p:ph idx="1" type="body"/>
          </p:nvPr>
        </p:nvSpPr>
        <p:spPr>
          <a:xfrm>
            <a:off x="1321500" y="2962625"/>
            <a:ext cx="6501000" cy="1488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600"/>
              </a:spcBef>
              <a:spcAft>
                <a:spcPts val="0"/>
              </a:spcAft>
              <a:buSzPts val="1500"/>
              <a:buNone/>
            </a:pPr>
            <a:r>
              <a:rPr lang="en" sz="1400"/>
              <a:t>Ingress definition:</a:t>
            </a:r>
            <a:endParaRPr sz="1400"/>
          </a:p>
          <a:p>
            <a:pPr indent="-311150" lvl="0" marL="457200" rtl="0" algn="l">
              <a:lnSpc>
                <a:spcPct val="130000"/>
              </a:lnSpc>
              <a:spcBef>
                <a:spcPts val="600"/>
              </a:spcBef>
              <a:spcAft>
                <a:spcPts val="0"/>
              </a:spcAft>
              <a:buSzPts val="1300"/>
              <a:buChar char="●"/>
            </a:pPr>
            <a:r>
              <a:rPr lang="en" sz="1400"/>
              <a:t>E.g., “route Host x.y.z to service A”, “Use TLS Certificate abc for host x.y.z”</a:t>
            </a:r>
            <a:endParaRPr sz="1400"/>
          </a:p>
          <a:p>
            <a:pPr indent="-311150" lvl="0" marL="457200" rtl="0" algn="l">
              <a:lnSpc>
                <a:spcPct val="130000"/>
              </a:lnSpc>
              <a:spcBef>
                <a:spcPts val="0"/>
              </a:spcBef>
              <a:spcAft>
                <a:spcPts val="0"/>
              </a:spcAft>
              <a:buSzPts val="1300"/>
              <a:buChar char="●"/>
            </a:pPr>
            <a:r>
              <a:rPr lang="en" sz="1400"/>
              <a:t>Abstract definition of rules.</a:t>
            </a:r>
            <a:endParaRPr sz="1400"/>
          </a:p>
          <a:p>
            <a:pPr indent="-311150" lvl="0" marL="457200" rtl="0" algn="l">
              <a:lnSpc>
                <a:spcPct val="130000"/>
              </a:lnSpc>
              <a:spcBef>
                <a:spcPts val="0"/>
              </a:spcBef>
              <a:spcAft>
                <a:spcPts val="0"/>
              </a:spcAft>
              <a:buSzPts val="1300"/>
              <a:buChar char="●"/>
            </a:pPr>
            <a:r>
              <a:rPr lang="en" sz="1400"/>
              <a:t>Implemented by ingress controller</a:t>
            </a:r>
            <a:endParaRPr sz="1400"/>
          </a:p>
          <a:p>
            <a:pPr indent="-311150" lvl="0" marL="457200" rtl="0" algn="l">
              <a:lnSpc>
                <a:spcPct val="130000"/>
              </a:lnSpc>
              <a:spcBef>
                <a:spcPts val="0"/>
              </a:spcBef>
              <a:spcAft>
                <a:spcPts val="0"/>
              </a:spcAft>
              <a:buSzPts val="1300"/>
              <a:buChar char="●"/>
            </a:pPr>
            <a:r>
              <a:rPr lang="en" sz="1400"/>
              <a:t>Flexible; Leverages load balancer on cloud provider</a:t>
            </a:r>
            <a:endParaRPr sz="1400"/>
          </a:p>
          <a:p>
            <a:pPr indent="-311150" lvl="0" marL="457200" rtl="0" algn="l">
              <a:lnSpc>
                <a:spcPct val="130000"/>
              </a:lnSpc>
              <a:spcBef>
                <a:spcPts val="0"/>
              </a:spcBef>
              <a:spcAft>
                <a:spcPts val="0"/>
              </a:spcAft>
              <a:buSzPts val="1300"/>
              <a:buChar char="●"/>
            </a:pPr>
            <a:r>
              <a:rPr lang="en" sz="1400"/>
              <a:t>Can provide SNI (Server Name Indication) and TLS termination</a:t>
            </a:r>
            <a:endParaRPr sz="1400"/>
          </a:p>
        </p:txBody>
      </p:sp>
      <p:pic>
        <p:nvPicPr>
          <p:cNvPr id="335" name="Google Shape;335;p47"/>
          <p:cNvPicPr preferRelativeResize="0"/>
          <p:nvPr/>
        </p:nvPicPr>
        <p:blipFill rotWithShape="1">
          <a:blip r:embed="rId3">
            <a:alphaModFix/>
          </a:blip>
          <a:srcRect b="0" l="0" r="0" t="0"/>
          <a:stretch/>
        </p:blipFill>
        <p:spPr>
          <a:xfrm>
            <a:off x="1945700" y="621025"/>
            <a:ext cx="5119549" cy="234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36550" lvl="0" marL="457200" rtl="0" algn="l">
              <a:lnSpc>
                <a:spcPct val="130000"/>
              </a:lnSpc>
              <a:spcBef>
                <a:spcPts val="0"/>
              </a:spcBef>
              <a:spcAft>
                <a:spcPts val="0"/>
              </a:spcAft>
              <a:buSzPts val="1700"/>
              <a:buChar char="●"/>
            </a:pPr>
            <a:r>
              <a:rPr lang="en" sz="1700"/>
              <a:t>ConfigMaps bind configuration files, command-line arguments, environment variables, port numbers, and other configuration artifacts to your pods' containers and system components at runtime. </a:t>
            </a:r>
            <a:endParaRPr sz="1700"/>
          </a:p>
          <a:p>
            <a:pPr indent="-336550" lvl="0" marL="457200" rtl="0" algn="l">
              <a:lnSpc>
                <a:spcPct val="130000"/>
              </a:lnSpc>
              <a:spcBef>
                <a:spcPts val="0"/>
              </a:spcBef>
              <a:spcAft>
                <a:spcPts val="0"/>
              </a:spcAft>
              <a:buSzPts val="1700"/>
              <a:buChar char="●"/>
            </a:pPr>
            <a:r>
              <a:rPr lang="en" sz="1700"/>
              <a:t>ConfigMaps allow you to separate your configurations from your pods and components</a:t>
            </a:r>
            <a:endParaRPr sz="1700"/>
          </a:p>
          <a:p>
            <a:pPr indent="-336550" lvl="1" marL="914400" rtl="0" algn="l">
              <a:lnSpc>
                <a:spcPct val="130000"/>
              </a:lnSpc>
              <a:spcBef>
                <a:spcPts val="0"/>
              </a:spcBef>
              <a:spcAft>
                <a:spcPts val="0"/>
              </a:spcAft>
              <a:buSzPts val="1700"/>
              <a:buChar char="⦿"/>
            </a:pPr>
            <a:r>
              <a:rPr lang="en" sz="1700"/>
              <a:t>E.g., api-manager.xml, master-datasources.xml</a:t>
            </a:r>
            <a:endParaRPr sz="1700"/>
          </a:p>
          <a:p>
            <a:pPr indent="-336550" lvl="0" marL="457200" rtl="0" algn="l">
              <a:lnSpc>
                <a:spcPct val="130000"/>
              </a:lnSpc>
              <a:spcBef>
                <a:spcPts val="0"/>
              </a:spcBef>
              <a:spcAft>
                <a:spcPts val="0"/>
              </a:spcAft>
              <a:buSzPts val="1700"/>
              <a:buChar char="●"/>
            </a:pPr>
            <a:r>
              <a:rPr lang="en" sz="1700"/>
              <a:t>ConfigMaps are useful for storing and sharing non-sensitive, unencrypted configuration information</a:t>
            </a:r>
            <a:endParaRPr sz="1500"/>
          </a:p>
        </p:txBody>
      </p:sp>
      <p:sp>
        <p:nvSpPr>
          <p:cNvPr id="341" name="Google Shape;341;p48"/>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Config Maps</a:t>
            </a:r>
            <a:endParaRPr/>
          </a:p>
        </p:txBody>
      </p:sp>
      <p:sp>
        <p:nvSpPr>
          <p:cNvPr id="342" name="Google Shape;342;p4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Secrets are secure objects which store sensitive data, such as passwords, OAuth tokens, and SSH keys, in your clusters. Storing sensitive data in Secrets is more secure than plaintext ConfigMaps or in Pod specifications.</a:t>
            </a:r>
            <a:br>
              <a:rPr lang="en"/>
            </a:br>
            <a:endParaRPr/>
          </a:p>
          <a:p>
            <a:pPr indent="-323850" lvl="0" marL="457200" rtl="0" algn="l">
              <a:lnSpc>
                <a:spcPct val="130000"/>
              </a:lnSpc>
              <a:spcBef>
                <a:spcPts val="0"/>
              </a:spcBef>
              <a:spcAft>
                <a:spcPts val="0"/>
              </a:spcAft>
              <a:buSzPts val="1500"/>
              <a:buChar char="●"/>
            </a:pPr>
            <a:r>
              <a:rPr lang="en"/>
              <a:t>Using Secrets gives you control over how sensitive data is used, and reduces the risk of exposing the data to unauthorized users.</a:t>
            </a:r>
            <a:endParaRPr/>
          </a:p>
        </p:txBody>
      </p:sp>
      <p:sp>
        <p:nvSpPr>
          <p:cNvPr id="348" name="Google Shape;348;p4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Secrets</a:t>
            </a:r>
            <a:endParaRPr/>
          </a:p>
        </p:txBody>
      </p:sp>
      <p:sp>
        <p:nvSpPr>
          <p:cNvPr id="349" name="Google Shape;349;p4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apiVersion: apps/v1</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kind: Deployment</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metadata:</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name: wso2apim-with-analytics-apim</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volumeMounts: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 name: apim-conf</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mountPath: /home/wso2carbon/wso2-config-volume/repository/conf</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 name: apim-conf-datasources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mountPath: /home/wso2carbon/wso2-config-volume/repository/conf/datasources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imagePullSecrets: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 name: wso2creds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volumes: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 name: apim-conf</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configMap:</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name: apim-conf</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 name: apim-conf-datasources</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configMap:</a:t>
            </a:r>
            <a:endParaRPr sz="900">
              <a:latin typeface="Source Code Pro"/>
              <a:ea typeface="Source Code Pro"/>
              <a:cs typeface="Source Code Pro"/>
              <a:sym typeface="Source Code Pro"/>
            </a:endParaRPr>
          </a:p>
          <a:p>
            <a:pPr indent="0" lvl="0" marL="0" rtl="0" algn="l">
              <a:lnSpc>
                <a:spcPct val="130000"/>
              </a:lnSpc>
              <a:spcBef>
                <a:spcPts val="0"/>
              </a:spcBef>
              <a:spcAft>
                <a:spcPts val="0"/>
              </a:spcAft>
              <a:buClr>
                <a:srgbClr val="000000"/>
              </a:buClr>
              <a:buSzPts val="1400"/>
              <a:buFont typeface="Arial"/>
              <a:buNone/>
            </a:pPr>
            <a:r>
              <a:rPr lang="en" sz="900">
                <a:latin typeface="Source Code Pro"/>
                <a:ea typeface="Source Code Pro"/>
                <a:cs typeface="Source Code Pro"/>
                <a:sym typeface="Source Code Pro"/>
              </a:rPr>
              <a:t>            name: apim-conf-datasources</a:t>
            </a:r>
            <a:endParaRPr sz="900">
              <a:latin typeface="Source Code Pro"/>
              <a:ea typeface="Source Code Pro"/>
              <a:cs typeface="Source Code Pro"/>
              <a:sym typeface="Source Code Pro"/>
            </a:endParaRPr>
          </a:p>
          <a:p>
            <a:pPr indent="0" lvl="0" marL="0" rtl="0" algn="l">
              <a:lnSpc>
                <a:spcPct val="130000"/>
              </a:lnSpc>
              <a:spcBef>
                <a:spcPts val="600"/>
              </a:spcBef>
              <a:spcAft>
                <a:spcPts val="0"/>
              </a:spcAft>
              <a:buSzPts val="1500"/>
              <a:buNone/>
            </a:pPr>
            <a:r>
              <a:t/>
            </a:r>
            <a:endParaRPr sz="900">
              <a:latin typeface="Source Code Pro"/>
              <a:ea typeface="Source Code Pro"/>
              <a:cs typeface="Source Code Pro"/>
              <a:sym typeface="Source Code Pro"/>
            </a:endParaRPr>
          </a:p>
        </p:txBody>
      </p:sp>
      <p:sp>
        <p:nvSpPr>
          <p:cNvPr id="355" name="Google Shape;355;p5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Mount Config Maps and Secrets to Deployments</a:t>
            </a:r>
            <a:endParaRPr/>
          </a:p>
        </p:txBody>
      </p:sp>
      <p:sp>
        <p:nvSpPr>
          <p:cNvPr id="356" name="Google Shape;356;p5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Production Deployment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
        <p:nvSpPr>
          <p:cNvPr id="367" name="Google Shape;367;p5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Production Deployment</a:t>
            </a:r>
            <a:endParaRPr/>
          </a:p>
        </p:txBody>
      </p:sp>
      <p:pic>
        <p:nvPicPr>
          <p:cNvPr id="368" name="Google Shape;368;p52"/>
          <p:cNvPicPr preferRelativeResize="0"/>
          <p:nvPr/>
        </p:nvPicPr>
        <p:blipFill rotWithShape="1">
          <a:blip r:embed="rId3">
            <a:alphaModFix/>
          </a:blip>
          <a:srcRect b="0" l="0" r="0" t="0"/>
          <a:stretch/>
        </p:blipFill>
        <p:spPr>
          <a:xfrm>
            <a:off x="1477800" y="938825"/>
            <a:ext cx="6188389" cy="3946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en" sz="1800"/>
              <a:t>Deploy configuration</a:t>
            </a:r>
            <a:endParaRPr sz="1800"/>
          </a:p>
          <a:p>
            <a:pPr indent="-342900" lvl="1" marL="914400" rtl="0" algn="l">
              <a:lnSpc>
                <a:spcPct val="130000"/>
              </a:lnSpc>
              <a:spcBef>
                <a:spcPts val="0"/>
              </a:spcBef>
              <a:spcAft>
                <a:spcPts val="0"/>
              </a:spcAft>
              <a:buSzPts val="1800"/>
              <a:buChar char="⦿"/>
            </a:pPr>
            <a:r>
              <a:rPr lang="en" sz="1800"/>
              <a:t>kubectl apply -f &lt;deployment.yaml&gt;</a:t>
            </a:r>
            <a:endParaRPr sz="1800"/>
          </a:p>
          <a:p>
            <a:pPr indent="-342900" lvl="0" marL="457200" rtl="0" algn="l">
              <a:lnSpc>
                <a:spcPct val="130000"/>
              </a:lnSpc>
              <a:spcBef>
                <a:spcPts val="0"/>
              </a:spcBef>
              <a:spcAft>
                <a:spcPts val="0"/>
              </a:spcAft>
              <a:buSzPts val="1800"/>
              <a:buChar char="●"/>
            </a:pPr>
            <a:r>
              <a:rPr lang="en" sz="1800"/>
              <a:t>List pods</a:t>
            </a:r>
            <a:endParaRPr sz="1800"/>
          </a:p>
          <a:p>
            <a:pPr indent="-342900" lvl="1" marL="914400" rtl="0" algn="l">
              <a:lnSpc>
                <a:spcPct val="130000"/>
              </a:lnSpc>
              <a:spcBef>
                <a:spcPts val="0"/>
              </a:spcBef>
              <a:spcAft>
                <a:spcPts val="0"/>
              </a:spcAft>
              <a:buSzPts val="1800"/>
              <a:buChar char="⦿"/>
            </a:pPr>
            <a:r>
              <a:rPr lang="en" sz="1800"/>
              <a:t>kubectl get pods</a:t>
            </a:r>
            <a:endParaRPr sz="1800"/>
          </a:p>
          <a:p>
            <a:pPr indent="-342900" lvl="0" marL="457200" rtl="0" algn="l">
              <a:lnSpc>
                <a:spcPct val="130000"/>
              </a:lnSpc>
              <a:spcBef>
                <a:spcPts val="0"/>
              </a:spcBef>
              <a:spcAft>
                <a:spcPts val="0"/>
              </a:spcAft>
              <a:buSzPts val="1800"/>
              <a:buChar char="●"/>
            </a:pPr>
            <a:r>
              <a:rPr lang="en" sz="1800"/>
              <a:t>Go inside a pod</a:t>
            </a:r>
            <a:endParaRPr sz="1800"/>
          </a:p>
          <a:p>
            <a:pPr indent="-342900" lvl="1" marL="914400" rtl="0" algn="l">
              <a:lnSpc>
                <a:spcPct val="130000"/>
              </a:lnSpc>
              <a:spcBef>
                <a:spcPts val="0"/>
              </a:spcBef>
              <a:spcAft>
                <a:spcPts val="0"/>
              </a:spcAft>
              <a:buSzPts val="1800"/>
              <a:buChar char="⦿"/>
            </a:pPr>
            <a:r>
              <a:rPr lang="en" sz="1800"/>
              <a:t>kubectl exec -it &lt;pod_name&gt; -- /bin/bash</a:t>
            </a:r>
            <a:endParaRPr sz="1800"/>
          </a:p>
          <a:p>
            <a:pPr indent="0" lvl="0" marL="0" rtl="0" algn="l">
              <a:lnSpc>
                <a:spcPct val="130000"/>
              </a:lnSpc>
              <a:spcBef>
                <a:spcPts val="600"/>
              </a:spcBef>
              <a:spcAft>
                <a:spcPts val="0"/>
              </a:spcAft>
              <a:buSzPts val="1500"/>
              <a:buNone/>
            </a:pPr>
            <a:r>
              <a:t/>
            </a:r>
            <a:endParaRPr sz="1800"/>
          </a:p>
        </p:txBody>
      </p:sp>
      <p:sp>
        <p:nvSpPr>
          <p:cNvPr id="374" name="Google Shape;374;p5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Kubectl Commands</a:t>
            </a:r>
            <a:endParaRPr/>
          </a:p>
        </p:txBody>
      </p:sp>
      <p:sp>
        <p:nvSpPr>
          <p:cNvPr id="375" name="Google Shape;375;p5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4"/>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pic>
        <p:nvPicPr>
          <p:cNvPr id="381" name="Google Shape;381;p54"/>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sp>
        <p:nvSpPr>
          <p:cNvPr id="382" name="Google Shape;382;p54"/>
          <p:cNvSpPr txBox="1"/>
          <p:nvPr/>
        </p:nvSpPr>
        <p:spPr>
          <a:xfrm>
            <a:off x="941400" y="1351325"/>
            <a:ext cx="7261200" cy="174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2"/>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600"/>
              <a:buFont typeface="Arial"/>
              <a:buNone/>
            </a:pPr>
            <a:r>
              <a:rPr b="1" i="0" lang="en" sz="2400" u="none" cap="none" strike="noStrike">
                <a:solidFill>
                  <a:schemeClr val="lt2"/>
                </a:solidFill>
                <a:latin typeface="Roboto"/>
                <a:ea typeface="Roboto"/>
                <a:cs typeface="Roboto"/>
                <a:sym typeface="Roboto"/>
              </a:rPr>
              <a:t>Deploying API Manager on Kubernetes</a:t>
            </a:r>
            <a:endParaRPr b="1" i="0" sz="2400" u="none" cap="none" strike="noStrike">
              <a:solidFill>
                <a:schemeClr val="l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Roboto"/>
              <a:ea typeface="Roboto"/>
              <a:cs typeface="Roboto"/>
              <a:sym typeface="Roboto"/>
            </a:endParaRPr>
          </a:p>
          <a:p>
            <a:pPr indent="-330200" lvl="0" marL="457200" marR="0" rtl="0" algn="l">
              <a:lnSpc>
                <a:spcPct val="100000"/>
              </a:lnSpc>
              <a:spcBef>
                <a:spcPts val="0"/>
              </a:spcBef>
              <a:spcAft>
                <a:spcPts val="0"/>
              </a:spcAft>
              <a:buClr>
                <a:schemeClr val="accent1"/>
              </a:buClr>
              <a:buSzPts val="1600"/>
              <a:buFont typeface="Roboto"/>
              <a:buChar char="●"/>
            </a:pPr>
            <a:r>
              <a:rPr b="0" i="0" lang="en" sz="1600" u="none" cap="none" strike="noStrike">
                <a:solidFill>
                  <a:schemeClr val="lt2"/>
                </a:solidFill>
                <a:latin typeface="Roboto"/>
                <a:ea typeface="Roboto"/>
                <a:cs typeface="Roboto"/>
                <a:sym typeface="Roboto"/>
              </a:rPr>
              <a:t>Follow </a:t>
            </a:r>
            <a:endParaRPr b="0" i="0" sz="16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600"/>
              <a:buFont typeface="Arial"/>
              <a:buNone/>
            </a:pPr>
            <a:r>
              <a:rPr b="0" i="0" lang="en" sz="1600" u="sng" cap="none" strike="noStrike">
                <a:solidFill>
                  <a:schemeClr val="lt2"/>
                </a:solidFill>
                <a:latin typeface="Roboto"/>
                <a:ea typeface="Roboto"/>
                <a:cs typeface="Roboto"/>
                <a:sym typeface="Roboto"/>
                <a:hlinkClick r:id="rId4">
                  <a:extLst>
                    <a:ext uri="{A12FA001-AC4F-418D-AE19-62706E023703}">
                      <ahyp:hlinkClr val="tx"/>
                    </a:ext>
                  </a:extLst>
                </a:hlinkClick>
              </a:rPr>
              <a:t>https://www.tutorialspoint.com/kubernetes/</a:t>
            </a:r>
            <a:endParaRPr b="0" i="0" sz="1600" u="none" cap="none" strike="noStrike">
              <a:solidFill>
                <a:schemeClr val="lt2"/>
              </a:solidFill>
              <a:latin typeface="Roboto"/>
              <a:ea typeface="Roboto"/>
              <a:cs typeface="Roboto"/>
              <a:sym typeface="Roboto"/>
            </a:endParaRPr>
          </a:p>
          <a:p>
            <a:pPr indent="-330200" lvl="0" marL="457200" marR="0" rtl="0" algn="l">
              <a:lnSpc>
                <a:spcPct val="100000"/>
              </a:lnSpc>
              <a:spcBef>
                <a:spcPts val="0"/>
              </a:spcBef>
              <a:spcAft>
                <a:spcPts val="0"/>
              </a:spcAft>
              <a:buClr>
                <a:schemeClr val="accent1"/>
              </a:buClr>
              <a:buSzPts val="1600"/>
              <a:buFont typeface="Roboto"/>
              <a:buChar char="●"/>
            </a:pPr>
            <a:r>
              <a:rPr b="0" i="0" lang="en" sz="1600" u="none" cap="none" strike="noStrike">
                <a:solidFill>
                  <a:schemeClr val="lt2"/>
                </a:solidFill>
                <a:latin typeface="Roboto"/>
                <a:ea typeface="Roboto"/>
                <a:cs typeface="Roboto"/>
                <a:sym typeface="Roboto"/>
              </a:rPr>
              <a:t>Try Out </a:t>
            </a:r>
            <a:endParaRPr b="0" i="0" sz="16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600"/>
              <a:buFont typeface="Arial"/>
              <a:buNone/>
            </a:pPr>
            <a:r>
              <a:rPr b="0" i="0" lang="en" sz="1600" u="sng" cap="none" strike="noStrike">
                <a:solidFill>
                  <a:schemeClr val="lt2"/>
                </a:solidFill>
                <a:latin typeface="Roboto"/>
                <a:ea typeface="Roboto"/>
                <a:cs typeface="Roboto"/>
                <a:sym typeface="Roboto"/>
                <a:hlinkClick r:id="rId5">
                  <a:extLst>
                    <a:ext uri="{A12FA001-AC4F-418D-AE19-62706E023703}">
                      <ahyp:hlinkClr val="tx"/>
                    </a:ext>
                  </a:extLst>
                </a:hlinkClick>
              </a:rPr>
              <a:t>https://medium.com/@andriperera.98/how-to-deploy-wso2-api-manager-in-production-grade-kubernetes-268a65a41fa2</a:t>
            </a:r>
            <a:endParaRPr b="0" i="0" sz="16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2"/>
              </a:solidFill>
              <a:latin typeface="Roboto"/>
              <a:ea typeface="Roboto"/>
              <a:cs typeface="Roboto"/>
              <a:sym typeface="Roboto"/>
            </a:endParaRPr>
          </a:p>
        </p:txBody>
      </p:sp>
      <p:grpSp>
        <p:nvGrpSpPr>
          <p:cNvPr id="383" name="Google Shape;383;p54"/>
          <p:cNvGrpSpPr/>
          <p:nvPr/>
        </p:nvGrpSpPr>
        <p:grpSpPr>
          <a:xfrm>
            <a:off x="3101150" y="277750"/>
            <a:ext cx="2761200" cy="966900"/>
            <a:chOff x="0" y="-277850"/>
            <a:chExt cx="2761200" cy="966900"/>
          </a:xfrm>
        </p:grpSpPr>
        <p:sp>
          <p:nvSpPr>
            <p:cNvPr id="384" name="Google Shape;384;p54"/>
            <p:cNvSpPr/>
            <p:nvPr/>
          </p:nvSpPr>
          <p:spPr>
            <a:xfrm>
              <a:off x="0" y="248649"/>
              <a:ext cx="2761200" cy="440400"/>
            </a:xfrm>
            <a:prstGeom prst="rect">
              <a:avLst/>
            </a:prstGeom>
            <a:solidFill>
              <a:srgbClr val="FFC808"/>
            </a:solid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12A32"/>
                </a:buClr>
                <a:buSzPts val="1600"/>
                <a:buFont typeface="Roboto"/>
                <a:buNone/>
              </a:pPr>
              <a:r>
                <a:t/>
              </a:r>
              <a:endParaRPr b="0" i="0" sz="1600" u="none" cap="none" strike="noStrike">
                <a:solidFill>
                  <a:srgbClr val="212A32"/>
                </a:solidFill>
                <a:latin typeface="Roboto"/>
                <a:ea typeface="Roboto"/>
                <a:cs typeface="Roboto"/>
                <a:sym typeface="Roboto"/>
              </a:endParaRPr>
            </a:p>
          </p:txBody>
        </p:sp>
        <p:sp>
          <p:nvSpPr>
            <p:cNvPr id="385" name="Google Shape;385;p54"/>
            <p:cNvSpPr txBox="1"/>
            <p:nvPr/>
          </p:nvSpPr>
          <p:spPr>
            <a:xfrm>
              <a:off x="22800" y="-277850"/>
              <a:ext cx="2715600" cy="9669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rgbClr val="000000"/>
                </a:buClr>
                <a:buSzPts val="2400"/>
                <a:buFont typeface="Arial"/>
                <a:buNone/>
              </a:pPr>
              <a:r>
                <a:t/>
              </a:r>
              <a:endParaRPr b="1" i="0" sz="2400" u="none" cap="none" strike="noStrike">
                <a:solidFill>
                  <a:srgbClr val="ECECEC"/>
                </a:solidFill>
                <a:latin typeface="Nunito Sans"/>
                <a:ea typeface="Nunito Sans"/>
                <a:cs typeface="Nunito Sans"/>
                <a:sym typeface="Nunito Sans"/>
              </a:endParaRPr>
            </a:p>
            <a:p>
              <a:pPr indent="0" lvl="0" marL="0" marR="0" rtl="0" algn="ctr">
                <a:lnSpc>
                  <a:spcPct val="136752"/>
                </a:lnSpc>
                <a:spcBef>
                  <a:spcPts val="0"/>
                </a:spcBef>
                <a:spcAft>
                  <a:spcPts val="0"/>
                </a:spcAft>
                <a:buClr>
                  <a:srgbClr val="000000"/>
                </a:buClr>
                <a:buSzPts val="2400"/>
                <a:buFont typeface="Nunito Sans"/>
                <a:buNone/>
              </a:pPr>
              <a:r>
                <a:rPr b="1" i="0" lang="en" sz="2400" u="none" cap="none" strike="noStrike">
                  <a:solidFill>
                    <a:srgbClr val="000000"/>
                  </a:solidFill>
                  <a:latin typeface="Nunito Sans"/>
                  <a:ea typeface="Nunito Sans"/>
                  <a:cs typeface="Nunito Sans"/>
                  <a:sym typeface="Nunito Sans"/>
                </a:rPr>
                <a:t>Let’s try it out!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Docker is Great….But?</a:t>
            </a:r>
            <a:endParaRPr/>
          </a:p>
        </p:txBody>
      </p:sp>
      <p:sp>
        <p:nvSpPr>
          <p:cNvPr id="206" name="Google Shape;206;p29"/>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Docker provides a friendly environment for developers to develop cloud-native applications</a:t>
            </a:r>
            <a:endParaRPr/>
          </a:p>
          <a:p>
            <a:pPr indent="-323850" lvl="0" marL="457200" rtl="0" algn="l">
              <a:lnSpc>
                <a:spcPct val="130000"/>
              </a:lnSpc>
              <a:spcBef>
                <a:spcPts val="0"/>
              </a:spcBef>
              <a:spcAft>
                <a:spcPts val="0"/>
              </a:spcAft>
              <a:buSzPts val="1500"/>
              <a:buChar char="●"/>
            </a:pPr>
            <a:r>
              <a:rPr lang="en"/>
              <a:t>But how to manage</a:t>
            </a:r>
            <a:endParaRPr/>
          </a:p>
          <a:p>
            <a:pPr indent="-317500" lvl="1" marL="914400" rtl="0" algn="l">
              <a:lnSpc>
                <a:spcPct val="130000"/>
              </a:lnSpc>
              <a:spcBef>
                <a:spcPts val="0"/>
              </a:spcBef>
              <a:spcAft>
                <a:spcPts val="0"/>
              </a:spcAft>
              <a:buSzPts val="1400"/>
              <a:buChar char="⦿"/>
            </a:pPr>
            <a:r>
              <a:rPr lang="en"/>
              <a:t>Auto scaling</a:t>
            </a:r>
            <a:endParaRPr/>
          </a:p>
          <a:p>
            <a:pPr indent="-317500" lvl="1" marL="914400" rtl="0" algn="l">
              <a:lnSpc>
                <a:spcPct val="130000"/>
              </a:lnSpc>
              <a:spcBef>
                <a:spcPts val="0"/>
              </a:spcBef>
              <a:spcAft>
                <a:spcPts val="0"/>
              </a:spcAft>
              <a:buSzPts val="1400"/>
              <a:buChar char="⦿"/>
            </a:pPr>
            <a:r>
              <a:rPr lang="en"/>
              <a:t>Auto healing</a:t>
            </a:r>
            <a:endParaRPr/>
          </a:p>
          <a:p>
            <a:pPr indent="-317500" lvl="1" marL="914400" rtl="0" algn="l">
              <a:lnSpc>
                <a:spcPct val="130000"/>
              </a:lnSpc>
              <a:spcBef>
                <a:spcPts val="0"/>
              </a:spcBef>
              <a:spcAft>
                <a:spcPts val="0"/>
              </a:spcAft>
              <a:buSzPts val="1400"/>
              <a:buChar char="⦿"/>
            </a:pPr>
            <a:r>
              <a:rPr lang="en"/>
              <a:t>Production upgrades via Blue Green/Canary deployments</a:t>
            </a:r>
            <a:endParaRPr/>
          </a:p>
        </p:txBody>
      </p:sp>
      <p:sp>
        <p:nvSpPr>
          <p:cNvPr id="207" name="Google Shape;207;p2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Kubernetes (K8s) is an open source system for managing containerized applications across multiple hosts, providing basic mechanisms for deployment, maintenance, and scaling of applications</a:t>
            </a:r>
            <a:endParaRPr sz="1700"/>
          </a:p>
          <a:p>
            <a:pPr indent="-336550" lvl="0" marL="457200" rtl="0" algn="l">
              <a:lnSpc>
                <a:spcPct val="115000"/>
              </a:lnSpc>
              <a:spcBef>
                <a:spcPts val="0"/>
              </a:spcBef>
              <a:spcAft>
                <a:spcPts val="0"/>
              </a:spcAft>
              <a:buSzPts val="1700"/>
              <a:buChar char="●"/>
            </a:pPr>
            <a:r>
              <a:rPr lang="en" sz="1700"/>
              <a:t>Provides a runtime environment for Docker containers </a:t>
            </a:r>
            <a:endParaRPr sz="1700"/>
          </a:p>
          <a:p>
            <a:pPr indent="-336550" lvl="0" marL="457200" rtl="0" algn="l">
              <a:lnSpc>
                <a:spcPct val="115000"/>
              </a:lnSpc>
              <a:spcBef>
                <a:spcPts val="0"/>
              </a:spcBef>
              <a:spcAft>
                <a:spcPts val="0"/>
              </a:spcAft>
              <a:buSzPts val="1700"/>
              <a:buChar char="●"/>
            </a:pPr>
            <a:r>
              <a:rPr lang="en" sz="1700"/>
              <a:t>Scale and load balance Docker containers</a:t>
            </a:r>
            <a:endParaRPr sz="1700"/>
          </a:p>
          <a:p>
            <a:pPr indent="-336550" lvl="0" marL="457200" rtl="0" algn="l">
              <a:lnSpc>
                <a:spcPct val="115000"/>
              </a:lnSpc>
              <a:spcBef>
                <a:spcPts val="0"/>
              </a:spcBef>
              <a:spcAft>
                <a:spcPts val="0"/>
              </a:spcAft>
              <a:buSzPts val="1700"/>
              <a:buChar char="●"/>
            </a:pPr>
            <a:r>
              <a:rPr lang="en" sz="1700"/>
              <a:t>Abstract away the infrastructure that containers run on </a:t>
            </a:r>
            <a:endParaRPr sz="1700"/>
          </a:p>
          <a:p>
            <a:pPr indent="-336550" lvl="0" marL="457200" rtl="0" algn="l">
              <a:lnSpc>
                <a:spcPct val="115000"/>
              </a:lnSpc>
              <a:spcBef>
                <a:spcPts val="0"/>
              </a:spcBef>
              <a:spcAft>
                <a:spcPts val="0"/>
              </a:spcAft>
              <a:buSzPts val="1700"/>
              <a:buChar char="●"/>
            </a:pPr>
            <a:r>
              <a:rPr lang="en" sz="1700"/>
              <a:t>Monitor/health check containers </a:t>
            </a:r>
            <a:endParaRPr sz="1700"/>
          </a:p>
          <a:p>
            <a:pPr indent="-336550" lvl="0" marL="457200" rtl="0" algn="l">
              <a:lnSpc>
                <a:spcPct val="115000"/>
              </a:lnSpc>
              <a:spcBef>
                <a:spcPts val="0"/>
              </a:spcBef>
              <a:spcAft>
                <a:spcPts val="0"/>
              </a:spcAft>
              <a:buSzPts val="1700"/>
              <a:buChar char="●"/>
            </a:pPr>
            <a:r>
              <a:rPr lang="en" sz="1700"/>
              <a:t>Declarative definition for running containers </a:t>
            </a:r>
            <a:endParaRPr sz="1700"/>
          </a:p>
          <a:p>
            <a:pPr indent="-336550" lvl="0" marL="457200" rtl="0" algn="l">
              <a:lnSpc>
                <a:spcPct val="115000"/>
              </a:lnSpc>
              <a:spcBef>
                <a:spcPts val="0"/>
              </a:spcBef>
              <a:spcAft>
                <a:spcPts val="0"/>
              </a:spcAft>
              <a:buSzPts val="1700"/>
              <a:buChar char="●"/>
            </a:pPr>
            <a:r>
              <a:rPr lang="en" sz="1700"/>
              <a:t>Update containers (also rolling updates)</a:t>
            </a:r>
            <a:endParaRPr sz="1700"/>
          </a:p>
          <a:p>
            <a:pPr indent="-336550" lvl="0" marL="457200" rtl="0" algn="l">
              <a:lnSpc>
                <a:spcPct val="115000"/>
              </a:lnSpc>
              <a:spcBef>
                <a:spcPts val="0"/>
              </a:spcBef>
              <a:spcAft>
                <a:spcPts val="0"/>
              </a:spcAft>
              <a:buSzPts val="1700"/>
              <a:buChar char="●"/>
            </a:pPr>
            <a:r>
              <a:rPr lang="en" sz="1700"/>
              <a:t>Storage mounting (allow abstracting infrastructure) </a:t>
            </a:r>
            <a:endParaRPr sz="1700"/>
          </a:p>
          <a:p>
            <a:pPr indent="-336550" lvl="0" marL="457200" rtl="0" algn="l">
              <a:lnSpc>
                <a:spcPct val="115000"/>
              </a:lnSpc>
              <a:spcBef>
                <a:spcPts val="0"/>
              </a:spcBef>
              <a:spcAft>
                <a:spcPts val="0"/>
              </a:spcAft>
              <a:buSzPts val="1700"/>
              <a:buChar char="●"/>
            </a:pPr>
            <a:r>
              <a:rPr lang="en" sz="1700"/>
              <a:t>Service discovery and exposure </a:t>
            </a:r>
            <a:endParaRPr sz="1700"/>
          </a:p>
          <a:p>
            <a:pPr indent="-336550" lvl="0" marL="457200" rtl="0" algn="l">
              <a:lnSpc>
                <a:spcPct val="115000"/>
              </a:lnSpc>
              <a:spcBef>
                <a:spcPts val="0"/>
              </a:spcBef>
              <a:spcAft>
                <a:spcPts val="0"/>
              </a:spcAft>
              <a:buSzPts val="1700"/>
              <a:buChar char="●"/>
            </a:pPr>
            <a:r>
              <a:rPr lang="en" sz="1700"/>
              <a:t>Labelling and selection of any kind of object </a:t>
            </a:r>
            <a:endParaRPr sz="1700"/>
          </a:p>
        </p:txBody>
      </p:sp>
      <p:sp>
        <p:nvSpPr>
          <p:cNvPr id="213" name="Google Shape;213;p3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Kubernetes</a:t>
            </a:r>
            <a:endParaRPr/>
          </a:p>
        </p:txBody>
      </p:sp>
      <p:sp>
        <p:nvSpPr>
          <p:cNvPr id="214" name="Google Shape;214;p3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 type="body"/>
          </p:nvPr>
        </p:nvSpPr>
        <p:spPr>
          <a:xfrm>
            <a:off x="717750" y="1159275"/>
            <a:ext cx="7708500" cy="342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If a container crashes in Docker, your application stops working </a:t>
            </a:r>
            <a:endParaRPr sz="1800"/>
          </a:p>
          <a:p>
            <a:pPr indent="-342900" lvl="0" marL="457200" rtl="0" algn="l">
              <a:lnSpc>
                <a:spcPct val="115000"/>
              </a:lnSpc>
              <a:spcBef>
                <a:spcPts val="0"/>
              </a:spcBef>
              <a:spcAft>
                <a:spcPts val="0"/>
              </a:spcAft>
              <a:buSzPts val="1800"/>
              <a:buChar char="●"/>
            </a:pPr>
            <a:r>
              <a:rPr lang="en" sz="1800"/>
              <a:t>K8s would automatically spin up a new container, and ensure your application always has the specified number of containers running</a:t>
            </a:r>
            <a:endParaRPr sz="1800"/>
          </a:p>
          <a:p>
            <a:pPr indent="-342900" lvl="0" marL="457200" rtl="0" algn="l">
              <a:lnSpc>
                <a:spcPct val="115000"/>
              </a:lnSpc>
              <a:spcBef>
                <a:spcPts val="0"/>
              </a:spcBef>
              <a:spcAft>
                <a:spcPts val="0"/>
              </a:spcAft>
              <a:buSzPts val="1800"/>
              <a:buChar char="●"/>
            </a:pPr>
            <a:r>
              <a:rPr lang="en" sz="1800"/>
              <a:t> K8s can scale up/down dynamically based on the resource usage (Horizontal Pod Autoscaling)</a:t>
            </a:r>
            <a:endParaRPr sz="1800"/>
          </a:p>
          <a:p>
            <a:pPr indent="-342900" lvl="0" marL="457200" rtl="0" algn="l">
              <a:lnSpc>
                <a:spcPct val="115000"/>
              </a:lnSpc>
              <a:spcBef>
                <a:spcPts val="0"/>
              </a:spcBef>
              <a:spcAft>
                <a:spcPts val="0"/>
              </a:spcAft>
              <a:buSzPts val="1800"/>
              <a:buChar char="●"/>
            </a:pPr>
            <a:r>
              <a:rPr lang="en" sz="1800"/>
              <a:t>It is now possible to auto-scale backend or managed API horizontally, based on custom metrics.</a:t>
            </a:r>
            <a:endParaRPr sz="1800"/>
          </a:p>
        </p:txBody>
      </p:sp>
      <p:sp>
        <p:nvSpPr>
          <p:cNvPr id="220" name="Google Shape;220;p31"/>
          <p:cNvSpPr txBox="1"/>
          <p:nvPr>
            <p:ph type="title"/>
          </p:nvPr>
        </p:nvSpPr>
        <p:spPr>
          <a:xfrm>
            <a:off x="705825" y="5329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Why Kubernetes? </a:t>
            </a:r>
            <a:endParaRPr/>
          </a:p>
          <a:p>
            <a:pPr indent="0" lvl="0" marL="0" rtl="0" algn="l">
              <a:lnSpc>
                <a:spcPct val="100000"/>
              </a:lnSpc>
              <a:spcBef>
                <a:spcPts val="0"/>
              </a:spcBef>
              <a:spcAft>
                <a:spcPts val="0"/>
              </a:spcAft>
              <a:buSzPts val="2000"/>
              <a:buNone/>
            </a:pPr>
            <a:r>
              <a:rPr lang="en"/>
              <a:t>Availability and Scalability</a:t>
            </a:r>
            <a:endParaRPr/>
          </a:p>
        </p:txBody>
      </p:sp>
      <p:sp>
        <p:nvSpPr>
          <p:cNvPr id="221" name="Google Shape;221;p31"/>
          <p:cNvSpPr txBox="1"/>
          <p:nvPr>
            <p:ph idx="12" type="sldNum"/>
          </p:nvPr>
        </p:nvSpPr>
        <p:spPr>
          <a:xfrm>
            <a:off x="8727878" y="49142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500"/>
              <a:buNone/>
            </a:pPr>
            <a:r>
              <a:rPr b="1" lang="en" sz="1600"/>
              <a:t>Service Discovery </a:t>
            </a:r>
            <a:endParaRPr b="1" sz="1600"/>
          </a:p>
          <a:p>
            <a:pPr indent="-330200" lvl="0" marL="457200" rtl="0" algn="l">
              <a:lnSpc>
                <a:spcPct val="130000"/>
              </a:lnSpc>
              <a:spcBef>
                <a:spcPts val="0"/>
              </a:spcBef>
              <a:spcAft>
                <a:spcPts val="0"/>
              </a:spcAft>
              <a:buSzPts val="1600"/>
              <a:buChar char="●"/>
            </a:pPr>
            <a:r>
              <a:rPr lang="en" sz="1600"/>
              <a:t>Need to scale up containers / restart an existing one? In </a:t>
            </a:r>
            <a:r>
              <a:rPr lang="en"/>
              <a:t>D</a:t>
            </a:r>
            <a:r>
              <a:rPr lang="en" sz="1600"/>
              <a:t>ocker you will need to handle wiring with IPs, etc. </a:t>
            </a:r>
            <a:endParaRPr sz="1600"/>
          </a:p>
          <a:p>
            <a:pPr indent="-330200" lvl="0" marL="457200" rtl="0" algn="l">
              <a:lnSpc>
                <a:spcPct val="130000"/>
              </a:lnSpc>
              <a:spcBef>
                <a:spcPts val="0"/>
              </a:spcBef>
              <a:spcAft>
                <a:spcPts val="0"/>
              </a:spcAft>
              <a:buSzPts val="1600"/>
              <a:buChar char="●"/>
            </a:pPr>
            <a:r>
              <a:rPr lang="en" sz="1600"/>
              <a:t>K8s provides an abstraction over IP addresses, </a:t>
            </a:r>
            <a:r>
              <a:rPr lang="en"/>
              <a:t>so</a:t>
            </a:r>
            <a:r>
              <a:rPr lang="en" sz="1600"/>
              <a:t> the wiring part is automatic </a:t>
            </a:r>
            <a:endParaRPr sz="1600"/>
          </a:p>
          <a:p>
            <a:pPr indent="-330200" lvl="0" marL="457200" rtl="0" algn="l">
              <a:lnSpc>
                <a:spcPct val="130000"/>
              </a:lnSpc>
              <a:spcBef>
                <a:spcPts val="0"/>
              </a:spcBef>
              <a:spcAft>
                <a:spcPts val="0"/>
              </a:spcAft>
              <a:buSzPts val="1600"/>
              <a:buChar char="●"/>
            </a:pPr>
            <a:r>
              <a:rPr lang="en" sz="1600"/>
              <a:t>Load balanced endpoints and consistent addressing is available OOTB</a:t>
            </a:r>
            <a:endParaRPr sz="1600"/>
          </a:p>
          <a:p>
            <a:pPr indent="-330200" lvl="0" marL="457200" rtl="0" algn="l">
              <a:lnSpc>
                <a:spcPct val="130000"/>
              </a:lnSpc>
              <a:spcBef>
                <a:spcPts val="0"/>
              </a:spcBef>
              <a:spcAft>
                <a:spcPts val="0"/>
              </a:spcAft>
              <a:buSzPts val="1600"/>
              <a:buChar char="●"/>
            </a:pPr>
            <a:r>
              <a:rPr lang="en" sz="1600"/>
              <a:t>Multi-host routing</a:t>
            </a:r>
            <a:endParaRPr sz="1600"/>
          </a:p>
          <a:p>
            <a:pPr indent="-330200" lvl="1" marL="914400" rtl="0" algn="l">
              <a:lnSpc>
                <a:spcPct val="130000"/>
              </a:lnSpc>
              <a:spcBef>
                <a:spcPts val="0"/>
              </a:spcBef>
              <a:spcAft>
                <a:spcPts val="0"/>
              </a:spcAft>
              <a:buSzPts val="1600"/>
              <a:buChar char="⦿"/>
            </a:pPr>
            <a:r>
              <a:rPr lang="en" sz="1600"/>
              <a:t>By default, uses bridge networking - limited to the same Docker host! </a:t>
            </a:r>
            <a:endParaRPr sz="1600"/>
          </a:p>
          <a:p>
            <a:pPr indent="-330200" lvl="1" marL="914400" rtl="0" algn="l">
              <a:lnSpc>
                <a:spcPct val="130000"/>
              </a:lnSpc>
              <a:spcBef>
                <a:spcPts val="0"/>
              </a:spcBef>
              <a:spcAft>
                <a:spcPts val="0"/>
              </a:spcAft>
              <a:buSzPts val="1600"/>
              <a:buChar char="⦿"/>
            </a:pPr>
            <a:r>
              <a:rPr lang="en" sz="1600"/>
              <a:t>A real deployment can span across multiple hosts</a:t>
            </a:r>
            <a:endParaRPr/>
          </a:p>
        </p:txBody>
      </p:sp>
      <p:sp>
        <p:nvSpPr>
          <p:cNvPr id="227" name="Google Shape;227;p3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Why Kubernetes? </a:t>
            </a:r>
            <a:endParaRPr/>
          </a:p>
          <a:p>
            <a:pPr indent="0" lvl="0" marL="0" rtl="0" algn="l">
              <a:lnSpc>
                <a:spcPct val="100000"/>
              </a:lnSpc>
              <a:spcBef>
                <a:spcPts val="0"/>
              </a:spcBef>
              <a:spcAft>
                <a:spcPts val="0"/>
              </a:spcAft>
              <a:buSzPts val="2000"/>
              <a:buNone/>
            </a:pPr>
            <a:r>
              <a:rPr lang="en"/>
              <a:t>Networking and Port Mapping</a:t>
            </a:r>
            <a:endParaRPr/>
          </a:p>
        </p:txBody>
      </p:sp>
      <p:sp>
        <p:nvSpPr>
          <p:cNvPr id="228" name="Google Shape;228;p3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500"/>
              <a:buNone/>
            </a:pPr>
            <a:r>
              <a:rPr b="1" lang="en" sz="1400"/>
              <a:t>K8s Probes </a:t>
            </a:r>
            <a:endParaRPr b="1" sz="1200"/>
          </a:p>
          <a:p>
            <a:pPr indent="-317500" lvl="0" marL="457200" rtl="0" algn="l">
              <a:lnSpc>
                <a:spcPct val="130000"/>
              </a:lnSpc>
              <a:spcBef>
                <a:spcPts val="0"/>
              </a:spcBef>
              <a:spcAft>
                <a:spcPts val="0"/>
              </a:spcAft>
              <a:buSzPts val="1400"/>
              <a:buChar char="●"/>
            </a:pPr>
            <a:r>
              <a:rPr lang="en" sz="1400"/>
              <a:t>User-defined criteria to determine health and service readiness of the deployed containers</a:t>
            </a:r>
            <a:endParaRPr sz="1400"/>
          </a:p>
          <a:p>
            <a:pPr indent="-317500" lvl="0" marL="457200" rtl="0" algn="l">
              <a:lnSpc>
                <a:spcPct val="130000"/>
              </a:lnSpc>
              <a:spcBef>
                <a:spcPts val="0"/>
              </a:spcBef>
              <a:spcAft>
                <a:spcPts val="0"/>
              </a:spcAft>
              <a:buSzPts val="1400"/>
              <a:buChar char="●"/>
            </a:pPr>
            <a:r>
              <a:rPr lang="en" sz="1400"/>
              <a:t>K8s makes scaling, healing, and eviction decisions based on these checks</a:t>
            </a:r>
            <a:endParaRPr sz="1400"/>
          </a:p>
          <a:p>
            <a:pPr indent="0" lvl="0" marL="0" rtl="0" algn="l">
              <a:lnSpc>
                <a:spcPct val="130000"/>
              </a:lnSpc>
              <a:spcBef>
                <a:spcPts val="0"/>
              </a:spcBef>
              <a:spcAft>
                <a:spcPts val="0"/>
              </a:spcAft>
              <a:buSzPts val="1500"/>
              <a:buNone/>
            </a:pPr>
            <a:r>
              <a:t/>
            </a:r>
            <a:endParaRPr sz="1400"/>
          </a:p>
          <a:p>
            <a:pPr indent="0" lvl="0" marL="0" rtl="0" algn="l">
              <a:lnSpc>
                <a:spcPct val="130000"/>
              </a:lnSpc>
              <a:spcBef>
                <a:spcPts val="0"/>
              </a:spcBef>
              <a:spcAft>
                <a:spcPts val="0"/>
              </a:spcAft>
              <a:buSzPts val="1500"/>
              <a:buNone/>
            </a:pPr>
            <a:r>
              <a:rPr b="1" lang="en" sz="1400"/>
              <a:t>Logging and Stat Extensibility </a:t>
            </a:r>
            <a:endParaRPr sz="1400"/>
          </a:p>
          <a:p>
            <a:pPr indent="-317500" lvl="0" marL="457200" rtl="0" algn="l">
              <a:lnSpc>
                <a:spcPct val="130000"/>
              </a:lnSpc>
              <a:spcBef>
                <a:spcPts val="0"/>
              </a:spcBef>
              <a:spcAft>
                <a:spcPts val="0"/>
              </a:spcAft>
              <a:buSzPts val="1400"/>
              <a:buChar char="●"/>
            </a:pPr>
            <a:r>
              <a:rPr lang="en" sz="1400"/>
              <a:t>K8s provides extensive support and seamless integration with external log analyzers and metric monitoring systems </a:t>
            </a:r>
            <a:endParaRPr sz="1400"/>
          </a:p>
          <a:p>
            <a:pPr indent="-317500" lvl="0" marL="457200" rtl="0" algn="l">
              <a:lnSpc>
                <a:spcPct val="130000"/>
              </a:lnSpc>
              <a:spcBef>
                <a:spcPts val="0"/>
              </a:spcBef>
              <a:spcAft>
                <a:spcPts val="0"/>
              </a:spcAft>
              <a:buSzPts val="1400"/>
              <a:buChar char="●"/>
            </a:pPr>
            <a:r>
              <a:rPr lang="en" sz="1400"/>
              <a:t>Log Drivers </a:t>
            </a:r>
            <a:endParaRPr sz="1400"/>
          </a:p>
          <a:p>
            <a:pPr indent="-317500" lvl="0" marL="457200" rtl="0" algn="l">
              <a:lnSpc>
                <a:spcPct val="130000"/>
              </a:lnSpc>
              <a:spcBef>
                <a:spcPts val="0"/>
              </a:spcBef>
              <a:spcAft>
                <a:spcPts val="0"/>
              </a:spcAft>
              <a:buSzPts val="1400"/>
              <a:buChar char="●"/>
            </a:pPr>
            <a:r>
              <a:rPr lang="en" sz="1400"/>
              <a:t>Prometheus </a:t>
            </a:r>
            <a:endParaRPr sz="1400"/>
          </a:p>
          <a:p>
            <a:pPr indent="-317500" lvl="0" marL="457200" rtl="0" algn="l">
              <a:lnSpc>
                <a:spcPct val="130000"/>
              </a:lnSpc>
              <a:spcBef>
                <a:spcPts val="0"/>
              </a:spcBef>
              <a:spcAft>
                <a:spcPts val="0"/>
              </a:spcAft>
              <a:buSzPts val="1400"/>
              <a:buChar char="●"/>
            </a:pPr>
            <a:r>
              <a:rPr lang="en" sz="1400"/>
              <a:t>K8s itself packs a dashboard containing audit and cluster health information</a:t>
            </a:r>
            <a:endParaRPr sz="1600"/>
          </a:p>
        </p:txBody>
      </p:sp>
      <p:sp>
        <p:nvSpPr>
          <p:cNvPr id="234" name="Google Shape;234;p3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Why Kubernetes? </a:t>
            </a:r>
            <a:endParaRPr/>
          </a:p>
          <a:p>
            <a:pPr indent="0" lvl="0" marL="0" rtl="0" algn="l">
              <a:lnSpc>
                <a:spcPct val="100000"/>
              </a:lnSpc>
              <a:spcBef>
                <a:spcPts val="0"/>
              </a:spcBef>
              <a:spcAft>
                <a:spcPts val="0"/>
              </a:spcAft>
              <a:buSzPts val="2000"/>
              <a:buNone/>
            </a:pPr>
            <a:r>
              <a:rPr lang="en"/>
              <a:t>Health Checks and Monitoring</a:t>
            </a:r>
            <a:endParaRPr/>
          </a:p>
        </p:txBody>
      </p:sp>
      <p:sp>
        <p:nvSpPr>
          <p:cNvPr id="235" name="Google Shape;235;p3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API Manager nodes</a:t>
            </a:r>
            <a:endParaRPr sz="1800"/>
          </a:p>
          <a:p>
            <a:pPr indent="-342900" lvl="0" marL="457200" rtl="0" algn="l">
              <a:lnSpc>
                <a:spcPct val="115000"/>
              </a:lnSpc>
              <a:spcBef>
                <a:spcPts val="0"/>
              </a:spcBef>
              <a:spcAft>
                <a:spcPts val="0"/>
              </a:spcAft>
              <a:buSzPts val="1800"/>
              <a:buChar char="●"/>
            </a:pPr>
            <a:r>
              <a:rPr lang="en" sz="1800"/>
              <a:t>Load balancer</a:t>
            </a:r>
            <a:endParaRPr sz="1800"/>
          </a:p>
          <a:p>
            <a:pPr indent="-342900" lvl="0" marL="457200" rtl="0" algn="l">
              <a:lnSpc>
                <a:spcPct val="115000"/>
              </a:lnSpc>
              <a:spcBef>
                <a:spcPts val="0"/>
              </a:spcBef>
              <a:spcAft>
                <a:spcPts val="0"/>
              </a:spcAft>
              <a:buSzPts val="1800"/>
              <a:buChar char="●"/>
            </a:pPr>
            <a:r>
              <a:rPr lang="en" sz="1800"/>
              <a:t>Database engine</a:t>
            </a:r>
            <a:endParaRPr sz="1800"/>
          </a:p>
          <a:p>
            <a:pPr indent="-342900" lvl="0" marL="457200" rtl="0" algn="l">
              <a:lnSpc>
                <a:spcPct val="115000"/>
              </a:lnSpc>
              <a:spcBef>
                <a:spcPts val="0"/>
              </a:spcBef>
              <a:spcAft>
                <a:spcPts val="0"/>
              </a:spcAft>
              <a:buSzPts val="1800"/>
              <a:buChar char="●"/>
            </a:pPr>
            <a:r>
              <a:rPr lang="en" sz="1800"/>
              <a:t>Shared file system</a:t>
            </a:r>
            <a:endParaRPr sz="1800"/>
          </a:p>
          <a:p>
            <a:pPr indent="0" lvl="0" marL="914400" rtl="0" algn="l">
              <a:lnSpc>
                <a:spcPct val="130000"/>
              </a:lnSpc>
              <a:spcBef>
                <a:spcPts val="0"/>
              </a:spcBef>
              <a:spcAft>
                <a:spcPts val="0"/>
              </a:spcAft>
              <a:buSzPts val="1500"/>
              <a:buNone/>
            </a:pPr>
            <a:r>
              <a:t/>
            </a:r>
            <a:endParaRPr sz="1800"/>
          </a:p>
          <a:p>
            <a:pPr indent="0" lvl="0" marL="914400" rtl="0" algn="l">
              <a:lnSpc>
                <a:spcPct val="130000"/>
              </a:lnSpc>
              <a:spcBef>
                <a:spcPts val="0"/>
              </a:spcBef>
              <a:spcAft>
                <a:spcPts val="0"/>
              </a:spcAft>
              <a:buSzPts val="1500"/>
              <a:buNone/>
            </a:pPr>
            <a:r>
              <a:t/>
            </a:r>
            <a:endParaRPr sz="1800"/>
          </a:p>
          <a:p>
            <a:pPr indent="0" lvl="0" marL="0" rtl="0" algn="l">
              <a:lnSpc>
                <a:spcPct val="130000"/>
              </a:lnSpc>
              <a:spcBef>
                <a:spcPts val="0"/>
              </a:spcBef>
              <a:spcAft>
                <a:spcPts val="0"/>
              </a:spcAft>
              <a:buSzPts val="1500"/>
              <a:buNone/>
            </a:pPr>
            <a:r>
              <a:rPr lang="en" sz="1800"/>
              <a:t>How do you align these requirements with Kubernetes?</a:t>
            </a:r>
            <a:endParaRPr sz="1800"/>
          </a:p>
          <a:p>
            <a:pPr indent="0" lvl="0" marL="457200" rtl="0" algn="l">
              <a:lnSpc>
                <a:spcPct val="130000"/>
              </a:lnSpc>
              <a:spcBef>
                <a:spcPts val="600"/>
              </a:spcBef>
              <a:spcAft>
                <a:spcPts val="0"/>
              </a:spcAft>
              <a:buSzPts val="1500"/>
              <a:buNone/>
            </a:pPr>
            <a:r>
              <a:t/>
            </a:r>
            <a:endParaRPr sz="1800"/>
          </a:p>
        </p:txBody>
      </p:sp>
      <p:sp>
        <p:nvSpPr>
          <p:cNvPr id="241" name="Google Shape;241;p3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What do you configure when installing API Manager?</a:t>
            </a:r>
            <a:endParaRPr/>
          </a:p>
        </p:txBody>
      </p:sp>
      <p:sp>
        <p:nvSpPr>
          <p:cNvPr id="242" name="Google Shape;242;p3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500"/>
              <a:buNone/>
            </a:pPr>
            <a:r>
              <a:rPr b="1" lang="en" sz="1800"/>
              <a:t>Storage consistency </a:t>
            </a:r>
            <a:endParaRPr b="1" sz="1800"/>
          </a:p>
          <a:p>
            <a:pPr indent="0" lvl="0" marL="0" rtl="0" algn="l">
              <a:lnSpc>
                <a:spcPct val="130000"/>
              </a:lnSpc>
              <a:spcBef>
                <a:spcPts val="0"/>
              </a:spcBef>
              <a:spcAft>
                <a:spcPts val="0"/>
              </a:spcAft>
              <a:buSzPts val="1500"/>
              <a:buNone/>
            </a:pPr>
            <a:r>
              <a:t/>
            </a:r>
            <a:endParaRPr sz="1800"/>
          </a:p>
          <a:p>
            <a:pPr indent="-342900" lvl="0" marL="457200" rtl="0" algn="l">
              <a:lnSpc>
                <a:spcPct val="115000"/>
              </a:lnSpc>
              <a:spcBef>
                <a:spcPts val="0"/>
              </a:spcBef>
              <a:spcAft>
                <a:spcPts val="0"/>
              </a:spcAft>
              <a:buSzPts val="1800"/>
              <a:buChar char="●"/>
            </a:pPr>
            <a:r>
              <a:rPr lang="en" sz="1800"/>
              <a:t>Docker volume mounts - limited to the docker host machine </a:t>
            </a:r>
            <a:endParaRPr sz="1800"/>
          </a:p>
          <a:p>
            <a:pPr indent="-342900" lvl="0" marL="457200" rtl="0" algn="l">
              <a:lnSpc>
                <a:spcPct val="115000"/>
              </a:lnSpc>
              <a:spcBef>
                <a:spcPts val="0"/>
              </a:spcBef>
              <a:spcAft>
                <a:spcPts val="0"/>
              </a:spcAft>
              <a:buSzPts val="1800"/>
              <a:buChar char="●"/>
            </a:pPr>
            <a:r>
              <a:rPr lang="en" sz="1800"/>
              <a:t>K8s persistent volumes - works across multiple machines, has multi cloud support </a:t>
            </a:r>
            <a:endParaRPr sz="1800"/>
          </a:p>
          <a:p>
            <a:pPr indent="-342900" lvl="0" marL="457200" rtl="0" algn="l">
              <a:lnSpc>
                <a:spcPct val="115000"/>
              </a:lnSpc>
              <a:spcBef>
                <a:spcPts val="0"/>
              </a:spcBef>
              <a:spcAft>
                <a:spcPts val="0"/>
              </a:spcAft>
              <a:buSzPts val="1800"/>
              <a:buChar char="●"/>
            </a:pPr>
            <a:r>
              <a:rPr lang="en" sz="1800"/>
              <a:t>Can extend support for multiple Cloud Storage Service Providers</a:t>
            </a:r>
            <a:endParaRPr sz="1800"/>
          </a:p>
        </p:txBody>
      </p:sp>
      <p:sp>
        <p:nvSpPr>
          <p:cNvPr id="248" name="Google Shape;248;p3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Persistence Volumes</a:t>
            </a:r>
            <a:endParaRPr/>
          </a:p>
        </p:txBody>
      </p:sp>
      <p:sp>
        <p:nvSpPr>
          <p:cNvPr id="249" name="Google Shape;249;p3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