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Roboto Medium"/>
      <p:regular r:id="rId47"/>
      <p:bold r:id="rId48"/>
      <p:italic r:id="rId49"/>
      <p:boldItalic r:id="rId50"/>
    </p:embeddedFont>
    <p:embeddedFont>
      <p:font typeface="Source Code Pro"/>
      <p:regular r:id="rId51"/>
      <p:bold r:id="rId52"/>
      <p:italic r:id="rId53"/>
      <p:boldItalic r:id="rId54"/>
    </p:embeddedFont>
    <p:embeddedFont>
      <p:font typeface="Roboto Light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Nunito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bold.fntdata"/><Relationship Id="rId47" Type="http://schemas.openxmlformats.org/officeDocument/2006/relationships/font" Target="fonts/RobotoMedium-regular.fntdata"/><Relationship Id="rId49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64" Type="http://schemas.openxmlformats.org/officeDocument/2006/relationships/font" Target="fonts/NunitoSans-bold.fntdata"/><Relationship Id="rId63" Type="http://schemas.openxmlformats.org/officeDocument/2006/relationships/font" Target="fonts/NunitoSans-regular.fntdata"/><Relationship Id="rId22" Type="http://schemas.openxmlformats.org/officeDocument/2006/relationships/slide" Target="slides/slide17.xml"/><Relationship Id="rId66" Type="http://schemas.openxmlformats.org/officeDocument/2006/relationships/font" Target="fonts/Nunito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Nuni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regular.fntdata"/><Relationship Id="rId50" Type="http://schemas.openxmlformats.org/officeDocument/2006/relationships/font" Target="fonts/RobotoMedium-boldItalic.fntdata"/><Relationship Id="rId53" Type="http://schemas.openxmlformats.org/officeDocument/2006/relationships/font" Target="fonts/SourceCodePro-italic.fntdata"/><Relationship Id="rId52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55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54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56" Type="http://schemas.openxmlformats.org/officeDocument/2006/relationships/font" Target="fonts/RobotoLight-bold.fntdata"/><Relationship Id="rId15" Type="http://schemas.openxmlformats.org/officeDocument/2006/relationships/slide" Target="slides/slide10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58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451cc0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451cc0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3cf81f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a3cf81f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company/wso2/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twitter.com/wso2" TargetMode="External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hyperlink" Target="https://www.youtube.com/user/WSO2TechFlicks?sub_confirmation=1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www.facebook.com/WSO2Inc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>
            <a:off x="1335133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1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635900" y="1083075"/>
            <a:ext cx="3754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717750" y="1083075"/>
            <a:ext cx="3580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1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1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2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2"/>
          <p:cNvSpPr txBox="1"/>
          <p:nvPr>
            <p:ph type="title"/>
          </p:nvPr>
        </p:nvSpPr>
        <p:spPr>
          <a:xfrm>
            <a:off x="705825" y="456725"/>
            <a:ext cx="3754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177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343740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6157050" y="1083075"/>
            <a:ext cx="22692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Google Shape;91;p12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2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Dark Grey )">
  <p:cSld name="BLANK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Yellow )">
  <p:cSld name="BLANK_1_1_1"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Theme Cool Grey )">
  <p:cSld name="BLANK_1_1_1_1">
    <p:bg>
      <p:bgPr>
        <a:solidFill>
          <a:schemeClr val="accent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BLANK_1_1_1_2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9" name="Google Shape;119;p16"/>
          <p:cNvCxnSpPr>
            <a:endCxn id="120" idx="2"/>
          </p:cNvCxnSpPr>
          <p:nvPr/>
        </p:nvCxnSpPr>
        <p:spPr>
          <a:xfrm flipH="1" rot="10800000">
            <a:off x="67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6"/>
          <p:cNvCxnSpPr>
            <a:stCxn id="120" idx="6"/>
          </p:cNvCxnSpPr>
          <p:nvPr/>
        </p:nvCxnSpPr>
        <p:spPr>
          <a:xfrm>
            <a:off x="4845150" y="4112913"/>
            <a:ext cx="429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6"/>
          <p:cNvSpPr/>
          <p:nvPr/>
        </p:nvSpPr>
        <p:spPr>
          <a:xfrm>
            <a:off x="4298850" y="3839763"/>
            <a:ext cx="546300" cy="54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469012" y="3943034"/>
            <a:ext cx="206046" cy="339995"/>
            <a:chOff x="2220125" y="238125"/>
            <a:chExt cx="3179725" cy="5238750"/>
          </a:xfrm>
        </p:grpSpPr>
        <p:sp>
          <p:nvSpPr>
            <p:cNvPr id="123" name="Google Shape;123;p16"/>
            <p:cNvSpPr/>
            <p:nvPr/>
          </p:nvSpPr>
          <p:spPr>
            <a:xfrm>
              <a:off x="3184450" y="4251875"/>
              <a:ext cx="1251075" cy="1225000"/>
            </a:xfrm>
            <a:custGeom>
              <a:rect b="b" l="l" r="r" t="t"/>
              <a:pathLst>
                <a:path extrusionOk="0" h="49000" w="50043">
                  <a:moveTo>
                    <a:pt x="19809" y="1"/>
                  </a:moveTo>
                  <a:lnTo>
                    <a:pt x="15639" y="2086"/>
                  </a:lnTo>
                  <a:lnTo>
                    <a:pt x="11469" y="4171"/>
                  </a:lnTo>
                  <a:lnTo>
                    <a:pt x="7298" y="7299"/>
                  </a:lnTo>
                  <a:lnTo>
                    <a:pt x="4171" y="10426"/>
                  </a:lnTo>
                  <a:lnTo>
                    <a:pt x="2086" y="14596"/>
                  </a:lnTo>
                  <a:lnTo>
                    <a:pt x="1043" y="19809"/>
                  </a:lnTo>
                  <a:lnTo>
                    <a:pt x="1" y="23979"/>
                  </a:lnTo>
                  <a:lnTo>
                    <a:pt x="1043" y="29192"/>
                  </a:lnTo>
                  <a:lnTo>
                    <a:pt x="2086" y="34404"/>
                  </a:lnTo>
                  <a:lnTo>
                    <a:pt x="4171" y="38575"/>
                  </a:lnTo>
                  <a:lnTo>
                    <a:pt x="7298" y="41702"/>
                  </a:lnTo>
                  <a:lnTo>
                    <a:pt x="11469" y="44830"/>
                  </a:lnTo>
                  <a:lnTo>
                    <a:pt x="15639" y="46915"/>
                  </a:lnTo>
                  <a:lnTo>
                    <a:pt x="19809" y="47957"/>
                  </a:lnTo>
                  <a:lnTo>
                    <a:pt x="25022" y="49000"/>
                  </a:lnTo>
                  <a:lnTo>
                    <a:pt x="30234" y="47957"/>
                  </a:lnTo>
                  <a:lnTo>
                    <a:pt x="34404" y="46915"/>
                  </a:lnTo>
                  <a:lnTo>
                    <a:pt x="38574" y="44830"/>
                  </a:lnTo>
                  <a:lnTo>
                    <a:pt x="42745" y="41702"/>
                  </a:lnTo>
                  <a:lnTo>
                    <a:pt x="45872" y="38575"/>
                  </a:lnTo>
                  <a:lnTo>
                    <a:pt x="47957" y="34404"/>
                  </a:lnTo>
                  <a:lnTo>
                    <a:pt x="49000" y="29192"/>
                  </a:lnTo>
                  <a:lnTo>
                    <a:pt x="50042" y="23979"/>
                  </a:lnTo>
                  <a:lnTo>
                    <a:pt x="49000" y="19809"/>
                  </a:lnTo>
                  <a:lnTo>
                    <a:pt x="47957" y="14596"/>
                  </a:lnTo>
                  <a:lnTo>
                    <a:pt x="45872" y="10426"/>
                  </a:lnTo>
                  <a:lnTo>
                    <a:pt x="42745" y="7299"/>
                  </a:lnTo>
                  <a:lnTo>
                    <a:pt x="38574" y="4171"/>
                  </a:lnTo>
                  <a:lnTo>
                    <a:pt x="34404" y="2086"/>
                  </a:lnTo>
                  <a:lnTo>
                    <a:pt x="30234" y="1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20125" y="238125"/>
              <a:ext cx="3179725" cy="3701025"/>
            </a:xfrm>
            <a:custGeom>
              <a:rect b="b" l="l" r="r" t="t"/>
              <a:pathLst>
                <a:path extrusionOk="0" h="148041" w="127189">
                  <a:moveTo>
                    <a:pt x="57339" y="0"/>
                  </a:moveTo>
                  <a:lnTo>
                    <a:pt x="51084" y="1043"/>
                  </a:lnTo>
                  <a:lnTo>
                    <a:pt x="44829" y="2085"/>
                  </a:lnTo>
                  <a:lnTo>
                    <a:pt x="38574" y="4170"/>
                  </a:lnTo>
                  <a:lnTo>
                    <a:pt x="28148" y="10425"/>
                  </a:lnTo>
                  <a:lnTo>
                    <a:pt x="18766" y="18766"/>
                  </a:lnTo>
                  <a:lnTo>
                    <a:pt x="10425" y="28149"/>
                  </a:lnTo>
                  <a:lnTo>
                    <a:pt x="5213" y="38574"/>
                  </a:lnTo>
                  <a:lnTo>
                    <a:pt x="2085" y="44829"/>
                  </a:lnTo>
                  <a:lnTo>
                    <a:pt x="1043" y="51084"/>
                  </a:lnTo>
                  <a:lnTo>
                    <a:pt x="0" y="57340"/>
                  </a:lnTo>
                  <a:lnTo>
                    <a:pt x="0" y="63595"/>
                  </a:lnTo>
                  <a:lnTo>
                    <a:pt x="0" y="69850"/>
                  </a:lnTo>
                  <a:lnTo>
                    <a:pt x="48999" y="69850"/>
                  </a:lnTo>
                  <a:lnTo>
                    <a:pt x="48999" y="63595"/>
                  </a:lnTo>
                  <a:lnTo>
                    <a:pt x="50042" y="57340"/>
                  </a:lnTo>
                  <a:lnTo>
                    <a:pt x="53169" y="53169"/>
                  </a:lnTo>
                  <a:lnTo>
                    <a:pt x="58382" y="50042"/>
                  </a:lnTo>
                  <a:lnTo>
                    <a:pt x="63595" y="48999"/>
                  </a:lnTo>
                  <a:lnTo>
                    <a:pt x="69850" y="50042"/>
                  </a:lnTo>
                  <a:lnTo>
                    <a:pt x="74020" y="53169"/>
                  </a:lnTo>
                  <a:lnTo>
                    <a:pt x="77147" y="57340"/>
                  </a:lnTo>
                  <a:lnTo>
                    <a:pt x="78190" y="63595"/>
                  </a:lnTo>
                  <a:lnTo>
                    <a:pt x="78190" y="66722"/>
                  </a:lnTo>
                  <a:lnTo>
                    <a:pt x="77147" y="69850"/>
                  </a:lnTo>
                  <a:lnTo>
                    <a:pt x="75062" y="71935"/>
                  </a:lnTo>
                  <a:lnTo>
                    <a:pt x="72977" y="75063"/>
                  </a:lnTo>
                  <a:lnTo>
                    <a:pt x="38574" y="104254"/>
                  </a:lnTo>
                  <a:lnTo>
                    <a:pt x="38574" y="148040"/>
                  </a:lnTo>
                  <a:lnTo>
                    <a:pt x="88615" y="148040"/>
                  </a:lnTo>
                  <a:lnTo>
                    <a:pt x="88615" y="126147"/>
                  </a:lnTo>
                  <a:lnTo>
                    <a:pt x="105296" y="112594"/>
                  </a:lnTo>
                  <a:lnTo>
                    <a:pt x="110508" y="107381"/>
                  </a:lnTo>
                  <a:lnTo>
                    <a:pt x="114679" y="102169"/>
                  </a:lnTo>
                  <a:lnTo>
                    <a:pt x="118849" y="96956"/>
                  </a:lnTo>
                  <a:lnTo>
                    <a:pt x="121976" y="90701"/>
                  </a:lnTo>
                  <a:lnTo>
                    <a:pt x="124061" y="84446"/>
                  </a:lnTo>
                  <a:lnTo>
                    <a:pt x="126146" y="77148"/>
                  </a:lnTo>
                  <a:lnTo>
                    <a:pt x="127189" y="70893"/>
                  </a:lnTo>
                  <a:lnTo>
                    <a:pt x="127189" y="63595"/>
                  </a:lnTo>
                  <a:lnTo>
                    <a:pt x="127189" y="57340"/>
                  </a:lnTo>
                  <a:lnTo>
                    <a:pt x="126146" y="51084"/>
                  </a:lnTo>
                  <a:lnTo>
                    <a:pt x="125104" y="44829"/>
                  </a:lnTo>
                  <a:lnTo>
                    <a:pt x="123019" y="38574"/>
                  </a:lnTo>
                  <a:lnTo>
                    <a:pt x="116764" y="28149"/>
                  </a:lnTo>
                  <a:lnTo>
                    <a:pt x="108423" y="18766"/>
                  </a:lnTo>
                  <a:lnTo>
                    <a:pt x="99041" y="10425"/>
                  </a:lnTo>
                  <a:lnTo>
                    <a:pt x="88615" y="4170"/>
                  </a:lnTo>
                  <a:lnTo>
                    <a:pt x="82360" y="2085"/>
                  </a:lnTo>
                  <a:lnTo>
                    <a:pt x="76105" y="1043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FFC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1168950" y="1541325"/>
            <a:ext cx="6806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Time!</a:t>
            </a:r>
            <a:endParaRPr b="1" i="0" sz="4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1_1_1_1_1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652625" y="4110725"/>
            <a:ext cx="126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wso2.com</a:t>
            </a:r>
            <a:endParaRPr b="0" i="0" sz="1600" u="none" cap="none" strike="noStrike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D:\2017\Slide-deck-2017\in-01.png" id="130" name="Google Shape;130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365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twitter-01-01.png" id="131" name="Google Shape;131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5961" y="4158572"/>
            <a:ext cx="279900" cy="27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yt-01.png" id="132" name="Google Shape;132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0421" y="4156568"/>
            <a:ext cx="294300" cy="2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2017\Slide-deck-2017\FB-01.png" id="133" name="Google Shape;133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2477" y="4142659"/>
            <a:ext cx="294300" cy="29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/>
          <p:nvPr/>
        </p:nvCxnSpPr>
        <p:spPr>
          <a:xfrm>
            <a:off x="6450" y="36573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1574925" y="1085175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7072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837068" y="3519630"/>
            <a:ext cx="286882" cy="275558"/>
            <a:chOff x="1082975" y="238125"/>
            <a:chExt cx="5454025" cy="5238750"/>
          </a:xfrm>
        </p:grpSpPr>
        <p:sp>
          <p:nvSpPr>
            <p:cNvPr id="138" name="Google Shape;138;p17"/>
            <p:cNvSpPr/>
            <p:nvPr/>
          </p:nvSpPr>
          <p:spPr>
            <a:xfrm>
              <a:off x="1082975" y="2510625"/>
              <a:ext cx="1602725" cy="2966250"/>
            </a:xfrm>
            <a:custGeom>
              <a:rect b="b" l="l" r="r" t="t"/>
              <a:pathLst>
                <a:path extrusionOk="0" h="118650" w="64109">
                  <a:moveTo>
                    <a:pt x="22964" y="1"/>
                  </a:moveTo>
                  <a:lnTo>
                    <a:pt x="18180" y="958"/>
                  </a:lnTo>
                  <a:lnTo>
                    <a:pt x="14353" y="1914"/>
                  </a:lnTo>
                  <a:lnTo>
                    <a:pt x="10525" y="4785"/>
                  </a:lnTo>
                  <a:lnTo>
                    <a:pt x="6698" y="6699"/>
                  </a:lnTo>
                  <a:lnTo>
                    <a:pt x="3827" y="10526"/>
                  </a:lnTo>
                  <a:lnTo>
                    <a:pt x="1914" y="14353"/>
                  </a:lnTo>
                  <a:lnTo>
                    <a:pt x="957" y="18181"/>
                  </a:lnTo>
                  <a:lnTo>
                    <a:pt x="0" y="22965"/>
                  </a:lnTo>
                  <a:lnTo>
                    <a:pt x="0" y="95686"/>
                  </a:lnTo>
                  <a:lnTo>
                    <a:pt x="957" y="100470"/>
                  </a:lnTo>
                  <a:lnTo>
                    <a:pt x="1914" y="105254"/>
                  </a:lnTo>
                  <a:lnTo>
                    <a:pt x="3827" y="109082"/>
                  </a:lnTo>
                  <a:lnTo>
                    <a:pt x="6698" y="111952"/>
                  </a:lnTo>
                  <a:lnTo>
                    <a:pt x="10525" y="114823"/>
                  </a:lnTo>
                  <a:lnTo>
                    <a:pt x="14353" y="116736"/>
                  </a:lnTo>
                  <a:lnTo>
                    <a:pt x="18180" y="118650"/>
                  </a:lnTo>
                  <a:lnTo>
                    <a:pt x="53583" y="118650"/>
                  </a:lnTo>
                  <a:lnTo>
                    <a:pt x="57411" y="117693"/>
                  </a:lnTo>
                  <a:lnTo>
                    <a:pt x="64109" y="113866"/>
                  </a:lnTo>
                  <a:lnTo>
                    <a:pt x="64109" y="1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900975" y="238125"/>
              <a:ext cx="3636025" cy="5023475"/>
            </a:xfrm>
            <a:custGeom>
              <a:rect b="b" l="l" r="r" t="t"/>
              <a:pathLst>
                <a:path extrusionOk="0" h="200939" w="145441">
                  <a:moveTo>
                    <a:pt x="45929" y="0"/>
                  </a:moveTo>
                  <a:lnTo>
                    <a:pt x="39231" y="957"/>
                  </a:lnTo>
                  <a:lnTo>
                    <a:pt x="33490" y="2871"/>
                  </a:lnTo>
                  <a:lnTo>
                    <a:pt x="28706" y="5741"/>
                  </a:lnTo>
                  <a:lnTo>
                    <a:pt x="27749" y="7655"/>
                  </a:lnTo>
                  <a:lnTo>
                    <a:pt x="27749" y="9568"/>
                  </a:lnTo>
                  <a:lnTo>
                    <a:pt x="27749" y="40188"/>
                  </a:lnTo>
                  <a:lnTo>
                    <a:pt x="957" y="96642"/>
                  </a:lnTo>
                  <a:lnTo>
                    <a:pt x="0" y="97599"/>
                  </a:lnTo>
                  <a:lnTo>
                    <a:pt x="0" y="195197"/>
                  </a:lnTo>
                  <a:lnTo>
                    <a:pt x="5741" y="197111"/>
                  </a:lnTo>
                  <a:lnTo>
                    <a:pt x="12439" y="199025"/>
                  </a:lnTo>
                  <a:lnTo>
                    <a:pt x="18180" y="199982"/>
                  </a:lnTo>
                  <a:lnTo>
                    <a:pt x="22965" y="200938"/>
                  </a:lnTo>
                  <a:lnTo>
                    <a:pt x="106210" y="200938"/>
                  </a:lnTo>
                  <a:lnTo>
                    <a:pt x="110038" y="199982"/>
                  </a:lnTo>
                  <a:lnTo>
                    <a:pt x="113865" y="199025"/>
                  </a:lnTo>
                  <a:lnTo>
                    <a:pt x="119606" y="196154"/>
                  </a:lnTo>
                  <a:lnTo>
                    <a:pt x="122477" y="194240"/>
                  </a:lnTo>
                  <a:lnTo>
                    <a:pt x="124390" y="191370"/>
                  </a:lnTo>
                  <a:lnTo>
                    <a:pt x="126304" y="188499"/>
                  </a:lnTo>
                  <a:lnTo>
                    <a:pt x="127261" y="184672"/>
                  </a:lnTo>
                  <a:lnTo>
                    <a:pt x="127261" y="180845"/>
                  </a:lnTo>
                  <a:lnTo>
                    <a:pt x="127261" y="177974"/>
                  </a:lnTo>
                  <a:lnTo>
                    <a:pt x="126304" y="174147"/>
                  </a:lnTo>
                  <a:lnTo>
                    <a:pt x="125347" y="171276"/>
                  </a:lnTo>
                  <a:lnTo>
                    <a:pt x="130131" y="167449"/>
                  </a:lnTo>
                  <a:lnTo>
                    <a:pt x="133959" y="163621"/>
                  </a:lnTo>
                  <a:lnTo>
                    <a:pt x="135873" y="158837"/>
                  </a:lnTo>
                  <a:lnTo>
                    <a:pt x="136829" y="153096"/>
                  </a:lnTo>
                  <a:lnTo>
                    <a:pt x="135873" y="148312"/>
                  </a:lnTo>
                  <a:lnTo>
                    <a:pt x="134916" y="143527"/>
                  </a:lnTo>
                  <a:lnTo>
                    <a:pt x="138743" y="140657"/>
                  </a:lnTo>
                  <a:lnTo>
                    <a:pt x="142570" y="135873"/>
                  </a:lnTo>
                  <a:lnTo>
                    <a:pt x="145441" y="131088"/>
                  </a:lnTo>
                  <a:lnTo>
                    <a:pt x="145441" y="125347"/>
                  </a:lnTo>
                  <a:lnTo>
                    <a:pt x="145441" y="121520"/>
                  </a:lnTo>
                  <a:lnTo>
                    <a:pt x="144484" y="117692"/>
                  </a:lnTo>
                  <a:lnTo>
                    <a:pt x="142570" y="113865"/>
                  </a:lnTo>
                  <a:lnTo>
                    <a:pt x="139700" y="110995"/>
                  </a:lnTo>
                  <a:lnTo>
                    <a:pt x="142570" y="107167"/>
                  </a:lnTo>
                  <a:lnTo>
                    <a:pt x="144484" y="103340"/>
                  </a:lnTo>
                  <a:lnTo>
                    <a:pt x="145441" y="98555"/>
                  </a:lnTo>
                  <a:lnTo>
                    <a:pt x="145441" y="93771"/>
                  </a:lnTo>
                  <a:lnTo>
                    <a:pt x="144484" y="89944"/>
                  </a:lnTo>
                  <a:lnTo>
                    <a:pt x="143527" y="86116"/>
                  </a:lnTo>
                  <a:lnTo>
                    <a:pt x="140657" y="82289"/>
                  </a:lnTo>
                  <a:lnTo>
                    <a:pt x="137786" y="79418"/>
                  </a:lnTo>
                  <a:lnTo>
                    <a:pt x="134916" y="76548"/>
                  </a:lnTo>
                  <a:lnTo>
                    <a:pt x="131088" y="74634"/>
                  </a:lnTo>
                  <a:lnTo>
                    <a:pt x="126304" y="73677"/>
                  </a:lnTo>
                  <a:lnTo>
                    <a:pt x="121520" y="72721"/>
                  </a:lnTo>
                  <a:lnTo>
                    <a:pt x="66023" y="72721"/>
                  </a:lnTo>
                  <a:lnTo>
                    <a:pt x="70807" y="56454"/>
                  </a:lnTo>
                  <a:lnTo>
                    <a:pt x="71764" y="46886"/>
                  </a:lnTo>
                  <a:lnTo>
                    <a:pt x="72721" y="36360"/>
                  </a:lnTo>
                  <a:lnTo>
                    <a:pt x="71764" y="29662"/>
                  </a:lnTo>
                  <a:lnTo>
                    <a:pt x="69850" y="22964"/>
                  </a:lnTo>
                  <a:lnTo>
                    <a:pt x="66980" y="16266"/>
                  </a:lnTo>
                  <a:lnTo>
                    <a:pt x="63152" y="11482"/>
                  </a:lnTo>
                  <a:lnTo>
                    <a:pt x="59325" y="6698"/>
                  </a:lnTo>
                  <a:lnTo>
                    <a:pt x="54541" y="2871"/>
                  </a:lnTo>
                  <a:lnTo>
                    <a:pt x="49756" y="957"/>
                  </a:lnTo>
                  <a:lnTo>
                    <a:pt x="45929" y="0"/>
                  </a:lnTo>
                  <a:close/>
                </a:path>
              </a:pathLst>
            </a:custGeom>
            <a:solidFill>
              <a:srgbClr val="212A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Main Cover Slide">
  <p:cSld name="BLANK_1_1_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55600" y="4573350"/>
            <a:ext cx="8706300" cy="5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9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8"/>
          <p:cNvCxnSpPr/>
          <p:nvPr/>
        </p:nvCxnSpPr>
        <p:spPr>
          <a:xfrm>
            <a:off x="872325" y="4048650"/>
            <a:ext cx="3548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 txBox="1"/>
          <p:nvPr>
            <p:ph type="title"/>
          </p:nvPr>
        </p:nvSpPr>
        <p:spPr>
          <a:xfrm>
            <a:off x="872325" y="1901250"/>
            <a:ext cx="6130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43434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872325" y="3349436"/>
            <a:ext cx="3550500" cy="321600"/>
          </a:xfrm>
          <a:prstGeom prst="rect">
            <a:avLst/>
          </a:prstGeom>
          <a:solidFill>
            <a:srgbClr val="FF7300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subTitle"/>
          </p:nvPr>
        </p:nvSpPr>
        <p:spPr>
          <a:xfrm>
            <a:off x="872325" y="3731483"/>
            <a:ext cx="2756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3" type="subTitle"/>
          </p:nvPr>
        </p:nvSpPr>
        <p:spPr>
          <a:xfrm>
            <a:off x="872325" y="4083275"/>
            <a:ext cx="2664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54C3C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99" y="945199"/>
            <a:ext cx="814577" cy="3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and intro">
  <p:cSld name="CUSTOM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24950" y="4072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 Medium"/>
              <a:buNone/>
              <a:defRPr sz="2400">
                <a:solidFill>
                  <a:srgbClr val="B7B7B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62599" y="1034200"/>
            <a:ext cx="7331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●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○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Roboto Light"/>
              <a:buChar char="■"/>
              <a:defRPr>
                <a:solidFill>
                  <a:srgbClr val="55555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5">
    <p:bg>
      <p:bgPr>
        <a:solidFill>
          <a:srgbClr val="2A2A2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281100" y="4604075"/>
            <a:ext cx="8554800" cy="4746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-8250" y="0"/>
            <a:ext cx="913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200">
                <a:solidFill>
                  <a:srgbClr val="FF73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TITLE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1141900" y="3403350"/>
            <a:ext cx="546300" cy="546300"/>
          </a:xfrm>
          <a:prstGeom prst="ellipse">
            <a:avLst/>
          </a:prstGeom>
          <a:solidFill>
            <a:srgbClr val="FFC80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1301958" y="3578701"/>
            <a:ext cx="226200" cy="19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1512850" y="3565650"/>
            <a:ext cx="0" cy="22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aragraph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5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⦿"/>
              <a:defRPr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⦾"/>
              <a:defRPr sz="13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⧁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⊙"/>
              <a:defRPr sz="1000">
                <a:solidFill>
                  <a:schemeClr val="dk2"/>
                </a:solidFill>
              </a:defRPr>
            </a:lvl5pPr>
            <a:lvl6pPr indent="-28575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Char char="⊙"/>
              <a:defRPr sz="900"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Char char="⊚"/>
              <a:defRPr sz="800">
                <a:solidFill>
                  <a:schemeClr val="dk2"/>
                </a:solidFill>
              </a:defRPr>
            </a:lvl7pPr>
            <a:lvl8pPr indent="-27305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Char char="⊙"/>
              <a:defRPr sz="700">
                <a:solidFill>
                  <a:schemeClr val="dk2"/>
                </a:solidFill>
              </a:defRPr>
            </a:lvl8pPr>
            <a:lvl9pPr indent="-2667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Char char="⊙"/>
              <a:defRPr sz="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 )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"/>
          <p:cNvSpPr/>
          <p:nvPr/>
        </p:nvSpPr>
        <p:spPr>
          <a:xfrm>
            <a:off x="71153" y="4859000"/>
            <a:ext cx="207406" cy="206407"/>
          </a:xfrm>
          <a:custGeom>
            <a:rect b="b" l="l" r="r" t="t"/>
            <a:pathLst>
              <a:path extrusionOk="0" h="209550" w="210564">
                <a:moveTo>
                  <a:pt x="105536" y="19281"/>
                </a:moveTo>
                <a:lnTo>
                  <a:pt x="111117" y="19788"/>
                </a:lnTo>
                <a:lnTo>
                  <a:pt x="116698" y="20295"/>
                </a:lnTo>
                <a:lnTo>
                  <a:pt x="121772" y="21310"/>
                </a:lnTo>
                <a:lnTo>
                  <a:pt x="127353" y="22325"/>
                </a:lnTo>
                <a:lnTo>
                  <a:pt x="132427" y="23847"/>
                </a:lnTo>
                <a:lnTo>
                  <a:pt x="137501" y="25877"/>
                </a:lnTo>
                <a:lnTo>
                  <a:pt x="142575" y="28414"/>
                </a:lnTo>
                <a:lnTo>
                  <a:pt x="147648" y="30950"/>
                </a:lnTo>
                <a:lnTo>
                  <a:pt x="152722" y="33995"/>
                </a:lnTo>
                <a:lnTo>
                  <a:pt x="157289" y="37039"/>
                </a:lnTo>
                <a:lnTo>
                  <a:pt x="161348" y="40591"/>
                </a:lnTo>
                <a:lnTo>
                  <a:pt x="165407" y="44650"/>
                </a:lnTo>
                <a:lnTo>
                  <a:pt x="169466" y="48202"/>
                </a:lnTo>
                <a:lnTo>
                  <a:pt x="173018" y="52768"/>
                </a:lnTo>
                <a:lnTo>
                  <a:pt x="176062" y="57335"/>
                </a:lnTo>
                <a:lnTo>
                  <a:pt x="179106" y="61901"/>
                </a:lnTo>
                <a:lnTo>
                  <a:pt x="183165" y="70019"/>
                </a:lnTo>
                <a:lnTo>
                  <a:pt x="186210" y="79152"/>
                </a:lnTo>
                <a:lnTo>
                  <a:pt x="188747" y="88285"/>
                </a:lnTo>
                <a:lnTo>
                  <a:pt x="189761" y="97925"/>
                </a:lnTo>
                <a:lnTo>
                  <a:pt x="158811" y="98433"/>
                </a:lnTo>
                <a:lnTo>
                  <a:pt x="143589" y="125831"/>
                </a:lnTo>
                <a:lnTo>
                  <a:pt x="105536" y="32980"/>
                </a:lnTo>
                <a:lnTo>
                  <a:pt x="71541" y="109088"/>
                </a:lnTo>
                <a:lnTo>
                  <a:pt x="21310" y="109088"/>
                </a:lnTo>
                <a:lnTo>
                  <a:pt x="20803" y="105536"/>
                </a:lnTo>
                <a:lnTo>
                  <a:pt x="21310" y="99955"/>
                </a:lnTo>
                <a:lnTo>
                  <a:pt x="21817" y="93866"/>
                </a:lnTo>
                <a:lnTo>
                  <a:pt x="22325" y="88285"/>
                </a:lnTo>
                <a:lnTo>
                  <a:pt x="23847" y="82704"/>
                </a:lnTo>
                <a:lnTo>
                  <a:pt x="25369" y="77630"/>
                </a:lnTo>
                <a:lnTo>
                  <a:pt x="27399" y="72049"/>
                </a:lnTo>
                <a:lnTo>
                  <a:pt x="29428" y="66975"/>
                </a:lnTo>
                <a:lnTo>
                  <a:pt x="31965" y="62408"/>
                </a:lnTo>
                <a:lnTo>
                  <a:pt x="35009" y="57335"/>
                </a:lnTo>
                <a:lnTo>
                  <a:pt x="38054" y="52768"/>
                </a:lnTo>
                <a:lnTo>
                  <a:pt x="41605" y="48709"/>
                </a:lnTo>
                <a:lnTo>
                  <a:pt x="45664" y="44650"/>
                </a:lnTo>
                <a:lnTo>
                  <a:pt x="49216" y="40591"/>
                </a:lnTo>
                <a:lnTo>
                  <a:pt x="53783" y="37546"/>
                </a:lnTo>
                <a:lnTo>
                  <a:pt x="58349" y="33995"/>
                </a:lnTo>
                <a:lnTo>
                  <a:pt x="62916" y="30950"/>
                </a:lnTo>
                <a:lnTo>
                  <a:pt x="67989" y="28414"/>
                </a:lnTo>
                <a:lnTo>
                  <a:pt x="73063" y="25877"/>
                </a:lnTo>
                <a:lnTo>
                  <a:pt x="78137" y="23847"/>
                </a:lnTo>
                <a:lnTo>
                  <a:pt x="83718" y="22325"/>
                </a:lnTo>
                <a:lnTo>
                  <a:pt x="88792" y="21310"/>
                </a:lnTo>
                <a:lnTo>
                  <a:pt x="93866" y="20295"/>
                </a:lnTo>
                <a:lnTo>
                  <a:pt x="99447" y="19788"/>
                </a:lnTo>
                <a:lnTo>
                  <a:pt x="105028" y="19281"/>
                </a:lnTo>
                <a:close/>
                <a:moveTo>
                  <a:pt x="105028" y="63931"/>
                </a:moveTo>
                <a:lnTo>
                  <a:pt x="142067" y="154245"/>
                </a:lnTo>
                <a:lnTo>
                  <a:pt x="166422" y="110610"/>
                </a:lnTo>
                <a:lnTo>
                  <a:pt x="189761" y="110610"/>
                </a:lnTo>
                <a:lnTo>
                  <a:pt x="188747" y="120758"/>
                </a:lnTo>
                <a:lnTo>
                  <a:pt x="186717" y="130398"/>
                </a:lnTo>
                <a:lnTo>
                  <a:pt x="183165" y="139531"/>
                </a:lnTo>
                <a:lnTo>
                  <a:pt x="179106" y="148156"/>
                </a:lnTo>
                <a:lnTo>
                  <a:pt x="176062" y="153230"/>
                </a:lnTo>
                <a:lnTo>
                  <a:pt x="173018" y="157289"/>
                </a:lnTo>
                <a:lnTo>
                  <a:pt x="169466" y="161856"/>
                </a:lnTo>
                <a:lnTo>
                  <a:pt x="165407" y="165915"/>
                </a:lnTo>
                <a:lnTo>
                  <a:pt x="161855" y="169467"/>
                </a:lnTo>
                <a:lnTo>
                  <a:pt x="157289" y="173018"/>
                </a:lnTo>
                <a:lnTo>
                  <a:pt x="152722" y="176063"/>
                </a:lnTo>
                <a:lnTo>
                  <a:pt x="148156" y="179107"/>
                </a:lnTo>
                <a:lnTo>
                  <a:pt x="143082" y="181644"/>
                </a:lnTo>
                <a:lnTo>
                  <a:pt x="138008" y="184181"/>
                </a:lnTo>
                <a:lnTo>
                  <a:pt x="132934" y="185703"/>
                </a:lnTo>
                <a:lnTo>
                  <a:pt x="127861" y="187732"/>
                </a:lnTo>
                <a:lnTo>
                  <a:pt x="122279" y="188747"/>
                </a:lnTo>
                <a:lnTo>
                  <a:pt x="116698" y="189762"/>
                </a:lnTo>
                <a:lnTo>
                  <a:pt x="111117" y="190269"/>
                </a:lnTo>
                <a:lnTo>
                  <a:pt x="105028" y="190269"/>
                </a:lnTo>
                <a:lnTo>
                  <a:pt x="96403" y="189762"/>
                </a:lnTo>
                <a:lnTo>
                  <a:pt x="88285" y="188747"/>
                </a:lnTo>
                <a:lnTo>
                  <a:pt x="80167" y="186718"/>
                </a:lnTo>
                <a:lnTo>
                  <a:pt x="73063" y="184181"/>
                </a:lnTo>
                <a:lnTo>
                  <a:pt x="65452" y="180629"/>
                </a:lnTo>
                <a:lnTo>
                  <a:pt x="58349" y="176570"/>
                </a:lnTo>
                <a:lnTo>
                  <a:pt x="51753" y="171496"/>
                </a:lnTo>
                <a:lnTo>
                  <a:pt x="45664" y="165915"/>
                </a:lnTo>
                <a:lnTo>
                  <a:pt x="41098" y="160841"/>
                </a:lnTo>
                <a:lnTo>
                  <a:pt x="37039" y="155767"/>
                </a:lnTo>
                <a:lnTo>
                  <a:pt x="33487" y="150693"/>
                </a:lnTo>
                <a:lnTo>
                  <a:pt x="30443" y="145112"/>
                </a:lnTo>
                <a:lnTo>
                  <a:pt x="27399" y="139531"/>
                </a:lnTo>
                <a:lnTo>
                  <a:pt x="25369" y="133950"/>
                </a:lnTo>
                <a:lnTo>
                  <a:pt x="23847" y="127861"/>
                </a:lnTo>
                <a:lnTo>
                  <a:pt x="22325" y="121265"/>
                </a:lnTo>
                <a:lnTo>
                  <a:pt x="79152" y="121265"/>
                </a:lnTo>
                <a:lnTo>
                  <a:pt x="105028" y="63931"/>
                </a:lnTo>
                <a:close/>
                <a:moveTo>
                  <a:pt x="97418" y="0"/>
                </a:moveTo>
                <a:lnTo>
                  <a:pt x="90314" y="1015"/>
                </a:lnTo>
                <a:lnTo>
                  <a:pt x="83718" y="2030"/>
                </a:lnTo>
                <a:lnTo>
                  <a:pt x="77122" y="3552"/>
                </a:lnTo>
                <a:lnTo>
                  <a:pt x="70526" y="5581"/>
                </a:lnTo>
                <a:lnTo>
                  <a:pt x="64438" y="7611"/>
                </a:lnTo>
                <a:lnTo>
                  <a:pt x="58349" y="10655"/>
                </a:lnTo>
                <a:lnTo>
                  <a:pt x="52260" y="13699"/>
                </a:lnTo>
                <a:lnTo>
                  <a:pt x="46172" y="17758"/>
                </a:lnTo>
                <a:lnTo>
                  <a:pt x="40591" y="21310"/>
                </a:lnTo>
                <a:lnTo>
                  <a:pt x="35517" y="25877"/>
                </a:lnTo>
                <a:lnTo>
                  <a:pt x="30443" y="30443"/>
                </a:lnTo>
                <a:lnTo>
                  <a:pt x="25877" y="35517"/>
                </a:lnTo>
                <a:lnTo>
                  <a:pt x="21817" y="40591"/>
                </a:lnTo>
                <a:lnTo>
                  <a:pt x="17758" y="46172"/>
                </a:lnTo>
                <a:lnTo>
                  <a:pt x="14207" y="52261"/>
                </a:lnTo>
                <a:lnTo>
                  <a:pt x="10655" y="58349"/>
                </a:lnTo>
                <a:lnTo>
                  <a:pt x="8118" y="64945"/>
                </a:lnTo>
                <a:lnTo>
                  <a:pt x="5581" y="71541"/>
                </a:lnTo>
                <a:lnTo>
                  <a:pt x="3552" y="78137"/>
                </a:lnTo>
                <a:lnTo>
                  <a:pt x="2030" y="84733"/>
                </a:lnTo>
                <a:lnTo>
                  <a:pt x="1015" y="91837"/>
                </a:lnTo>
                <a:lnTo>
                  <a:pt x="507" y="98433"/>
                </a:lnTo>
                <a:lnTo>
                  <a:pt x="0" y="105536"/>
                </a:lnTo>
                <a:lnTo>
                  <a:pt x="507" y="116191"/>
                </a:lnTo>
                <a:lnTo>
                  <a:pt x="2030" y="126339"/>
                </a:lnTo>
                <a:lnTo>
                  <a:pt x="4566" y="136487"/>
                </a:lnTo>
                <a:lnTo>
                  <a:pt x="7611" y="145619"/>
                </a:lnTo>
                <a:lnTo>
                  <a:pt x="12177" y="154752"/>
                </a:lnTo>
                <a:lnTo>
                  <a:pt x="17251" y="163378"/>
                </a:lnTo>
                <a:lnTo>
                  <a:pt x="23847" y="171496"/>
                </a:lnTo>
                <a:lnTo>
                  <a:pt x="30950" y="179614"/>
                </a:lnTo>
                <a:lnTo>
                  <a:pt x="38561" y="186718"/>
                </a:lnTo>
                <a:lnTo>
                  <a:pt x="46679" y="192806"/>
                </a:lnTo>
                <a:lnTo>
                  <a:pt x="55812" y="197880"/>
                </a:lnTo>
                <a:lnTo>
                  <a:pt x="64945" y="201939"/>
                </a:lnTo>
                <a:lnTo>
                  <a:pt x="74078" y="205491"/>
                </a:lnTo>
                <a:lnTo>
                  <a:pt x="84226" y="208028"/>
                </a:lnTo>
                <a:lnTo>
                  <a:pt x="94881" y="209043"/>
                </a:lnTo>
                <a:lnTo>
                  <a:pt x="105536" y="209550"/>
                </a:lnTo>
                <a:lnTo>
                  <a:pt x="116698" y="209043"/>
                </a:lnTo>
                <a:lnTo>
                  <a:pt x="126846" y="208028"/>
                </a:lnTo>
                <a:lnTo>
                  <a:pt x="136993" y="205491"/>
                </a:lnTo>
                <a:lnTo>
                  <a:pt x="146126" y="201939"/>
                </a:lnTo>
                <a:lnTo>
                  <a:pt x="155259" y="197880"/>
                </a:lnTo>
                <a:lnTo>
                  <a:pt x="163885" y="192806"/>
                </a:lnTo>
                <a:lnTo>
                  <a:pt x="172510" y="186210"/>
                </a:lnTo>
                <a:lnTo>
                  <a:pt x="180121" y="179107"/>
                </a:lnTo>
                <a:lnTo>
                  <a:pt x="187224" y="171496"/>
                </a:lnTo>
                <a:lnTo>
                  <a:pt x="193313" y="162871"/>
                </a:lnTo>
                <a:lnTo>
                  <a:pt x="198894" y="154245"/>
                </a:lnTo>
                <a:lnTo>
                  <a:pt x="202953" y="145112"/>
                </a:lnTo>
                <a:lnTo>
                  <a:pt x="206505" y="135979"/>
                </a:lnTo>
                <a:lnTo>
                  <a:pt x="208534" y="125831"/>
                </a:lnTo>
                <a:lnTo>
                  <a:pt x="210057" y="115684"/>
                </a:lnTo>
                <a:lnTo>
                  <a:pt x="210564" y="105029"/>
                </a:lnTo>
                <a:lnTo>
                  <a:pt x="210057" y="93866"/>
                </a:lnTo>
                <a:lnTo>
                  <a:pt x="208534" y="83719"/>
                </a:lnTo>
                <a:lnTo>
                  <a:pt x="206505" y="73571"/>
                </a:lnTo>
                <a:lnTo>
                  <a:pt x="202953" y="63931"/>
                </a:lnTo>
                <a:lnTo>
                  <a:pt x="198894" y="54798"/>
                </a:lnTo>
                <a:lnTo>
                  <a:pt x="193313" y="46172"/>
                </a:lnTo>
                <a:lnTo>
                  <a:pt x="187224" y="38054"/>
                </a:lnTo>
                <a:lnTo>
                  <a:pt x="180121" y="30443"/>
                </a:lnTo>
                <a:lnTo>
                  <a:pt x="172510" y="23340"/>
                </a:lnTo>
                <a:lnTo>
                  <a:pt x="163885" y="17251"/>
                </a:lnTo>
                <a:lnTo>
                  <a:pt x="155259" y="12177"/>
                </a:lnTo>
                <a:lnTo>
                  <a:pt x="146126" y="7611"/>
                </a:lnTo>
                <a:lnTo>
                  <a:pt x="136993" y="4566"/>
                </a:lnTo>
                <a:lnTo>
                  <a:pt x="126846" y="2030"/>
                </a:lnTo>
                <a:lnTo>
                  <a:pt x="116191" y="507"/>
                </a:lnTo>
                <a:lnTo>
                  <a:pt x="105536" y="0"/>
                </a:lnTo>
                <a:close/>
              </a:path>
            </a:pathLst>
          </a:custGeom>
          <a:solidFill>
            <a:srgbClr val="D7E2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6"/>
          <p:cNvCxnSpPr/>
          <p:nvPr/>
        </p:nvCxnSpPr>
        <p:spPr>
          <a:xfrm>
            <a:off x="8663800" y="4962200"/>
            <a:ext cx="513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"/>
          <p:cNvSpPr/>
          <p:nvPr/>
        </p:nvSpPr>
        <p:spPr>
          <a:xfrm>
            <a:off x="8812922" y="4862625"/>
            <a:ext cx="199200" cy="19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27878" y="4838000"/>
            <a:ext cx="369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with presenter details)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-7600" y="-20775"/>
            <a:ext cx="9162000" cy="52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-6025" y="3676512"/>
            <a:ext cx="210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950" y="794325"/>
            <a:ext cx="784800" cy="308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7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2147500" y="462110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900">
                <a:solidFill>
                  <a:schemeClr val="accent3"/>
                </a:solidFill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title"/>
          </p:nvPr>
        </p:nvSpPr>
        <p:spPr>
          <a:xfrm>
            <a:off x="2092500" y="3377350"/>
            <a:ext cx="6186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3" type="subTitle"/>
          </p:nvPr>
        </p:nvSpPr>
        <p:spPr>
          <a:xfrm>
            <a:off x="2092500" y="37939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resenter Slide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8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0" y="1581150"/>
            <a:ext cx="2397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/>
        </p:nvSpPr>
        <p:spPr>
          <a:xfrm>
            <a:off x="2358400" y="9689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8"/>
          <p:cNvCxnSpPr/>
          <p:nvPr/>
        </p:nvCxnSpPr>
        <p:spPr>
          <a:xfrm>
            <a:off x="4634150" y="1581150"/>
            <a:ext cx="4551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8"/>
          <p:cNvSpPr txBox="1"/>
          <p:nvPr>
            <p:ph type="title"/>
          </p:nvPr>
        </p:nvSpPr>
        <p:spPr>
          <a:xfrm>
            <a:off x="2397300" y="241677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397300" y="299422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3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resenters Slide">
  <p:cSld name="TITLE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9"/>
          <p:cNvCxnSpPr/>
          <p:nvPr/>
        </p:nvCxnSpPr>
        <p:spPr>
          <a:xfrm>
            <a:off x="-31000" y="69750"/>
            <a:ext cx="681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9"/>
          <p:cNvCxnSpPr/>
          <p:nvPr/>
        </p:nvCxnSpPr>
        <p:spPr>
          <a:xfrm>
            <a:off x="8710050" y="4946650"/>
            <a:ext cx="488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9"/>
          <p:cNvCxnSpPr/>
          <p:nvPr/>
        </p:nvCxnSpPr>
        <p:spPr>
          <a:xfrm>
            <a:off x="-7650" y="1504950"/>
            <a:ext cx="881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861525" y="8927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Hello!</a:t>
            </a:r>
            <a:endParaRPr b="1" i="0" sz="60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3101475" y="1504950"/>
            <a:ext cx="608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9"/>
          <p:cNvSpPr txBox="1"/>
          <p:nvPr>
            <p:ph type="title"/>
          </p:nvPr>
        </p:nvSpPr>
        <p:spPr>
          <a:xfrm>
            <a:off x="2092500" y="2233425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092500" y="2696475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2" type="title"/>
          </p:nvPr>
        </p:nvSpPr>
        <p:spPr>
          <a:xfrm>
            <a:off x="2092500" y="3559500"/>
            <a:ext cx="61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FFFFFF"/>
                </a:solidFill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2092500" y="4022550"/>
            <a:ext cx="506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100">
                <a:solidFill>
                  <a:schemeClr val="lt1"/>
                </a:solidFill>
                <a:highlight>
                  <a:schemeClr val="accent2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TITLE_1_1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168950" y="1007925"/>
            <a:ext cx="68061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800"/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2800"/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2800"/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2800"/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 sz="2800"/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b="1" sz="2800"/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b="1" sz="2800"/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b="1" sz="2800"/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60025" y="1159275"/>
            <a:ext cx="7500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⦿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⦾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⧁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⊙"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"/>
              <a:buChar char="⊙"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⊚"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⊙"/>
              <a:defRPr b="0" i="0" sz="7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667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Roboto"/>
              <a:buChar char="⊙"/>
              <a:defRPr b="0" i="0" sz="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71650" y="4799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im.docs.wso2.com/en/4.2.0/administer/logging-and-monitoring/logging/setting-up-logging/#setting-the-log-levels" TargetMode="External"/><Relationship Id="rId4" Type="http://schemas.openxmlformats.org/officeDocument/2006/relationships/hyperlink" Target="https://apim.docs.wso2.com/en/4.2.0/administer/logging-and-monitoring/logging/setting-up-logging/#enable-logs-for-a-compone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im.docs.wso2.com/en/4.2.0/administer/logging-and-monitoring/logging/configuring-logging/#setting-the-log-level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m.docs.wso2.com/en/4.2.0/administer/logging-and-monitoring/logging/setting-up-logging/#gateway-wire-log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im.docs.wso2.com/en/4.2.0/administer/logging-and-monitoring/logging/setting-up-logging/#gateway-wire-log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im.docs.wso2.com/en/4.2.0/administer/logging-and-monitoring/logging/monitoring-http-access-logs/#configuring-access-logs-for-the-http-servlet-transport" TargetMode="External"/><Relationship Id="rId4" Type="http://schemas.openxmlformats.org/officeDocument/2006/relationships/hyperlink" Target="https://apim.docs.wso2.com/en/4.2.0/administer/logging-and-monitoring/logging/monitoring-http-access-logs/#configuring-access-logs-for-passthrough-or-nio-transports-in-api-gateway" TargetMode="External"/><Relationship Id="rId5" Type="http://schemas.openxmlformats.org/officeDocument/2006/relationships/hyperlink" Target="https://apim.docs.wso2.com/en/4.2.0/administer/logging-and-monitoring/logging/monitoring-http-access-logs/#monitoring-http-access-log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im.docs.wso2.com/en/4.2.0/administer/logging-and-monitoring/logging/monitoring-audit-logs/#configuring-audit-log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im.docs.wso2.com/en/4.2.0/administer/logging-and-monitoring/monitoring/working-with-observability/" TargetMode="External"/><Relationship Id="rId4" Type="http://schemas.openxmlformats.org/officeDocument/2006/relationships/hyperlink" Target="https://apim.docs.wso2.com/en/4.2.0/observe/api-manager/monitoring-correlation-logs/#enable-correlation-logs-using-the-devops-rest-ap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im.docs.wso2.com/en/4.2.0/administer/logging-and-monitoring/monitoring/working-with-observability/#method-call-log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pim.docs.wso2.com/en/4.2.0/observe/api-manager/monitoring-correlation-logs/#external-call-logs-with-api-m-specific-information" TargetMode="External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hyperlink" Target="https://apim.docs.wso2.com/en/4.2.0/administer/logging-and-monitoring/monitoring/working-with-observability/#external-call-logs-with-transport-level-inform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hyperlink" Target="https://apim.docs.wso2.com/en/4.2.0/administer/logging-and-monitoring/monitoring/working-with-observability/#jdbc-call-logs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apim.docs.wso2.com/en/4.2.0/administer/logging-and-monitoring/monitoring/working-with-observability/#ldap-call-log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pim.docs.wso2.com/en/4.2.0/administer/logging-and-monitoring/monitoring/working-with-observability/#using-the-correlation-logs-to-track-a-specific-reques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pim.docs.wso2.com/en/4.2.0/administer/logging-and-monitoring/monitoring/working-with-observability/#narrowing-down-a-bottleneck-using-observabil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im.docs.wso2.com/en/4.2.0/administer/logging-and-monitoring/monitoring/working-with-observability/#logging-all-method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pim.docs.wso2.com/en/4.2.0/Administer/ProductAdministration/Monitoring/working-with-observability/#blacklisting-thread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hyperlink" Target="https://apim.docs.wso2.com/en/4.2.0/troubleshooting/error-handling/#api-handlers-error-cod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hyperlink" Target="https://apim.docs.wso2.com/en/4.2.0/troubleshooting/error-handling/#sequences-error-cod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hyperlink" Target="https://apim.docs.wso2.com/en/4.2.0/troubleshooting/error-handling/#transport-error-cod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Relationship Id="rId4" Type="http://schemas.openxmlformats.org/officeDocument/2006/relationships/hyperlink" Target="https://apim.docs.wso2.com/en/4.2.0/troubleshooting/error-handling/#custom-error-messag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im.docs.wso2.com/en/4.2.0/administer/logging-and-monitoring/logging/setting-up-logg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ctrTitle"/>
          </p:nvPr>
        </p:nvSpPr>
        <p:spPr>
          <a:xfrm>
            <a:off x="996625" y="2003900"/>
            <a:ext cx="732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WSO2 API Manager </a:t>
            </a:r>
            <a:r>
              <a:rPr lang="en"/>
              <a:t>4</a:t>
            </a:r>
            <a:r>
              <a:rPr lang="en">
                <a:solidFill>
                  <a:schemeClr val="accent6"/>
                </a:solidFill>
              </a:rPr>
              <a:t>.</a:t>
            </a:r>
            <a:r>
              <a:rPr lang="en"/>
              <a:t>2</a:t>
            </a:r>
            <a:r>
              <a:rPr lang="en"/>
              <a:t>.0</a:t>
            </a:r>
            <a:r>
              <a:rPr lang="en">
                <a:solidFill>
                  <a:schemeClr val="accent6"/>
                </a:solidFill>
              </a:rPr>
              <a:t> Developer Advanced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1" name="Google Shape;161;p21"/>
          <p:cNvSpPr txBox="1"/>
          <p:nvPr>
            <p:ph idx="4294967295" type="subTitle"/>
          </p:nvPr>
        </p:nvSpPr>
        <p:spPr>
          <a:xfrm>
            <a:off x="996625" y="3039325"/>
            <a:ext cx="2919300" cy="3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Debugging and Error Handling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1726475" y="3693550"/>
            <a:ext cx="4197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/>
              <a:t>WSO2 Training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5150" y="3777200"/>
            <a:ext cx="953943" cy="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88600" y="110075"/>
            <a:ext cx="80526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Default configuration for carbon logs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appender.CARBON_LOGFILE.type = RollingFile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appender.CARBON_LOGFILE.name = </a:t>
            </a:r>
            <a:r>
              <a:rPr b="0" i="0" lang="en" sz="1200" u="none" cap="none" strike="noStrike">
                <a:solidFill>
                  <a:srgbClr val="3973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CARBON_LOGFILE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appender.CARBON_LOGFILE.fileName = ${sys:carbon.home}/repository/logs/wso2carbon.log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appender.CARBON_LOGFILE.filePattern =     ${sys:carbon.home}/repository/logs/wso2carbon-%d{MM-dd-yyyy}.log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appender.CARBON_LOGFILE.layout.type = PatternLayout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appender.CARBON_LOGFILE.layout.pattern = 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TID: [%tenantId] [%appName] [%d] %</a:t>
            </a:r>
            <a:r>
              <a:rPr b="0" i="0" lang="en" sz="12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{%c} - %m%ex%n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appender.CARBON_LOGFILE.policies.type = Policies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appender.CARBON_LOGFILE.policies.time.type = TimeBasedTriggeringPolicy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appender.CARBON_LOGFILE.policies.time.interval = </a:t>
            </a:r>
            <a:r>
              <a:rPr b="0" i="0" lang="en" sz="12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appender.CARBON_LOGFILE.policies.time.modulate = </a:t>
            </a:r>
            <a:r>
              <a:rPr b="0" i="0" lang="en" sz="1200" u="none" cap="none" strike="noStrike">
                <a:solidFill>
                  <a:srgbClr val="78A9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appender.CARBON_LOGFILE.policies.size.type = SizeBasedTriggeringPolicy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appender.CARBON_LOGFILE.policies.size.size=</a:t>
            </a:r>
            <a:r>
              <a:rPr b="0" i="0" lang="en" sz="12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MB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appender.CARBON_LOGFILE.strategy.type = DefaultRolloverStrategy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appender.CARBON_LOGFILE.strategy.max = </a:t>
            </a:r>
            <a:r>
              <a:rPr b="0" i="0" lang="en" sz="1200" u="none" cap="none" strike="noStrike">
                <a:solidFill>
                  <a:srgbClr val="FF70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appender.CARBON_LOGFILE.filter.threshold.type = ThresholdFilter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appender.CARBON_LOGFILE.filter.threshold.level = DEBUG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appenders = </a:t>
            </a:r>
            <a:r>
              <a:rPr b="0" i="0" lang="en" sz="1200" u="none" cap="none" strike="noStrike">
                <a:solidFill>
                  <a:srgbClr val="3973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CARBON_LOGFILE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200" u="none" cap="none" strike="noStrike">
                <a:solidFill>
                  <a:srgbClr val="3973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CARBON_CONSOLE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AUDIT_LOGFILE, ATOMIKOS_LOGFILE, </a:t>
            </a:r>
            <a:r>
              <a:rPr b="0" i="0" lang="en" sz="1200" u="none" cap="none" strike="noStrike">
                <a:solidFill>
                  <a:srgbClr val="3973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CARBON_TRACE_LOGFILE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200" u="none" cap="none" strike="noStrike">
                <a:solidFill>
                  <a:srgbClr val="3973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CARBON_MEMORY</a:t>
            </a: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DELETE_EVENT_LOGFILE, TRANSACTION_LOGFILE</a:t>
            </a:r>
            <a:endParaRPr b="0" i="0" sz="1200" u="none" cap="none" strike="noStrike">
              <a:solidFill>
                <a:srgbClr val="3747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```</a:t>
            </a:r>
            <a:endParaRPr b="0" i="0" sz="14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Enable Logs for a Component 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Open APIM_HOME&gt;/repository/conf/log4j2.properties file.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a new logger specifying the component name that you need to enable logs and the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log level</a:t>
            </a:r>
            <a:r>
              <a:rPr lang="en" sz="1500"/>
              <a:t> as shown below.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logger.&lt;Logger_Name&gt;.name = &lt;Component_name&gt;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logger.&lt;Logger_Name&gt;.level = &lt;Log_level&gt;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Append the newly added logger name to loggers configuration, which is a comma separated list of all active loggers.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loggers = &lt;Logger_Name&gt;, trace-messages, org-apache-coyote,com-hazelcast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Enable Logs for a Component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the Log Levels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log level can be set specifically for each appender in the log4j2.properties file by setting the threshold value.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If a log level is not specifically given for an appender as explained below, the root log level (INFO) will apply to all appenders by default.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For example, shown below is how the log level is set to DEBUG for the CARBON_LOGFILE appender: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appender.CARBON_LOGFILE.filter.threshold.level = DEBUG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Setting the Log Levels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Gateway Wire logs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717750" y="1083075"/>
            <a:ext cx="7708500" cy="3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Gateway wire logs can be configured to monitor the HTTP message flow through the API Gateway.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read the wire logs, you must first identify the message direction.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single roundtrip of an API request/response, you can observe the following message flows via the wire log.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400"/>
              <a:t>Incoming request to API </a:t>
            </a:r>
            <a:r>
              <a:rPr lang="en"/>
              <a:t>G</a:t>
            </a:r>
            <a:r>
              <a:rPr lang="en" sz="1400"/>
              <a:t>ateway from API client (&gt;&gt;).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400"/>
              <a:t>Outgoing request from API </a:t>
            </a:r>
            <a:r>
              <a:rPr lang="en"/>
              <a:t>G</a:t>
            </a:r>
            <a:r>
              <a:rPr lang="en" sz="1400"/>
              <a:t>ateway to actual backend (&lt;&lt;)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400"/>
              <a:t>Incoming response from actual backend to API </a:t>
            </a:r>
            <a:r>
              <a:rPr lang="en"/>
              <a:t>G</a:t>
            </a:r>
            <a:r>
              <a:rPr lang="en" sz="1400"/>
              <a:t>ateway (&gt;&gt;)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 sz="1400"/>
              <a:t>Outgoing response from API </a:t>
            </a:r>
            <a:r>
              <a:rPr lang="en"/>
              <a:t>G</a:t>
            </a:r>
            <a:r>
              <a:rPr lang="en" sz="1400"/>
              <a:t>ateway to API client (&lt;&lt;)</a:t>
            </a:r>
            <a:endParaRPr sz="1400"/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/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Gateway Wire Logs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Enable Gateway Wire logs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717750" y="10068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Open APIM_HOME&gt;/repository/conf/log4j2.properties file.</a:t>
            </a:r>
            <a:endParaRPr sz="1100"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will be able to find synapse-wire logger, which is already defined in the default log4j2.properties file.</a:t>
            </a:r>
            <a:endParaRPr sz="11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logger.synapse-wire.name = org.apache.synapse.transport.http.wire</a:t>
            </a:r>
            <a:endParaRPr sz="1100">
              <a:highlight>
                <a:schemeClr val="lt2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logger.synapse-wire.level = DEBUG</a:t>
            </a:r>
            <a:endParaRPr sz="1100">
              <a:highlight>
                <a:schemeClr val="lt2"/>
              </a:highlight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synapse-headers logger can be used to log request and response headers only.</a:t>
            </a:r>
            <a:endParaRPr sz="11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logger.synapse-headers.name = org.apache.synapse.transport.http.headers</a:t>
            </a:r>
            <a:endParaRPr sz="1100">
              <a:highlight>
                <a:schemeClr val="lt2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logger.synapse-headers.level = DEBUG</a:t>
            </a:r>
            <a:endParaRPr sz="1100">
              <a:highlight>
                <a:schemeClr val="lt2"/>
              </a:highlight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Append the synapse-wire logger name to loggers configuration, which is a comma separated list of all active loggers.</a:t>
            </a:r>
            <a:endParaRPr sz="11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loggers = synapse-wire, trace-messages, org-apache-coyote,com-hazelcast</a:t>
            </a:r>
            <a:endParaRPr sz="1100">
              <a:highlight>
                <a:schemeClr val="lt2"/>
              </a:highlight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you want to activate the wire logs only for message headers, you can activate synapse-headers logger.</a:t>
            </a:r>
            <a:endParaRPr sz="11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</a:rPr>
              <a:t>loggers = synapse-headers, trace-messages, org-apache-coyote,com-hazelcast</a:t>
            </a:r>
            <a:endParaRPr sz="1100">
              <a:highlight>
                <a:schemeClr val="lt2"/>
              </a:highlight>
            </a:endParaRPr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Enable Gateway Wire Logs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HTTP Access Logs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717750" y="860250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 access logs help you monitor your application's usage with information such as the person who accesses it, how many hits it received, what the errors are, etc.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API Manager, access logs can be configured for both servlet transport and PassThrough or NIO transports in API Gateway.</a:t>
            </a:r>
            <a:endParaRPr sz="13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⦿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Configuring Access Logs for the HTTP Servlet Transport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WSO2 API Manager, the access logs can be generated for HTTP servlet transport which works on 9443/9763 default ports.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 servlet transport access logs are useful for analysing operational/admin-level access details.</a:t>
            </a:r>
            <a:endParaRPr sz="13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⦿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Configuring Access Logs for PassThrough or NIO Transports in API Gateway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By default, access logs related to service/API invocation are disabled for performance reasons. </a:t>
            </a:r>
            <a:endParaRPr sz="1300"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You should enable these access logs only for troubleshooting errors.</a:t>
            </a:r>
            <a:endParaRPr sz="1300"/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  <a:p>
            <a:pPr indent="457200" lvl="0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 Access Logs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Audit Logs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Auditing is a primary requirement when it comes to monitoring production servers.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 Audit logs or audit trails contain a set of log entries that describe a sequence of actions that occurred over a period of time.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Audit logs allow you to trace all the actions of a single user, or for example, all the actions or changes introduced to a certain module in the system over a period of time.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By default, the audit logs that get created when running WSO2 API-M are stored in the audit.log file, which is located in the &lt;API-M_HOME&gt;/repository/logs directory.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/>
        </p:nvSpPr>
        <p:spPr>
          <a:xfrm>
            <a:off x="469075" y="254100"/>
            <a:ext cx="8398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Audit logs are enabled by default in WSO2 API Manager (WSO2 API-M) via the following configurations, which are in the</a:t>
            </a:r>
            <a:r>
              <a:rPr b="0" i="0" lang="en" sz="14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200" u="none" cap="none" strike="noStrike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&lt;API-M-HOME&gt;/repository/conf/log4j2.properties</a:t>
            </a:r>
            <a:r>
              <a:rPr b="0" i="0" lang="en" sz="14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en" sz="14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appender.AUDIT_LOGFILE.type = RollingFile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appender.AUDIT_LOGFILE.name = AUDIT_LOGFILE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appender.AUDIT_LOGFILE.fileName = </a:t>
            </a:r>
            <a:r>
              <a:rPr b="0" i="0" lang="en" sz="1200" u="none" cap="none" strike="noStrike">
                <a:solidFill>
                  <a:srgbClr val="444444"/>
                </a:solidFill>
                <a:latin typeface="Roboto Mono"/>
                <a:ea typeface="Roboto Mono"/>
                <a:cs typeface="Roboto Mono"/>
                <a:sym typeface="Roboto Mono"/>
              </a:rPr>
              <a:t>${sys:carbon.home}</a:t>
            </a: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/repository/logs/audit.log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appender.AUDIT_LOGFILE.filePattern = </a:t>
            </a:r>
            <a:r>
              <a:rPr b="0" i="0" lang="en" sz="1200" u="none" cap="none" strike="noStrike">
                <a:solidFill>
                  <a:srgbClr val="444444"/>
                </a:solidFill>
                <a:latin typeface="Roboto Mono"/>
                <a:ea typeface="Roboto Mono"/>
                <a:cs typeface="Roboto Mono"/>
                <a:sym typeface="Roboto Mono"/>
              </a:rPr>
              <a:t>${sys:carbon.home}</a:t>
            </a: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/repository/logs/audit-%d{MM-dd-yyyy}.log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appender.AUDIT_LOGFILE.layout.type = PatternLayout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appender.AUDIT_LOGFILE.layout.pattern = TID: [%tenantId] [%d] %5p {%c} - %m%ex%n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appender.AUDIT_LOGFILE.policies.type = Policies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appender.AUDIT_LOGFILE.policies.time.type = TimeBasedTriggeringPolicy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appender.AUDIT_LOGFILE.policies.time.interval = 1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appender.AUDIT_LOGFILE.policies.time.modulate = true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appender.AUDIT_LOGFILE.policies.size.type = SizeBasedTriggeringPolicy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appender.AUDIT_LOGFILE.policies.size.size=10MB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appender.AUDIT_LOGFILE.strategy.type = DefaultRolloverStrategy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appender.AUDIT_LOGFILE.strategy.max = 20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appender.AUDIT_LOGFILE.filter.threshold.type = ThresholdFilter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7043"/>
                </a:solidFill>
                <a:latin typeface="Roboto Mono"/>
                <a:ea typeface="Roboto Mono"/>
                <a:cs typeface="Roboto Mono"/>
                <a:sym typeface="Roboto Mono"/>
              </a:rPr>
              <a:t>appender.AUDIT_LOGFILE.filter.threshold.level = INFO</a:t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7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Configuring Audit Logs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900" y="373600"/>
            <a:ext cx="6585849" cy="44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5979"/>
          <a:stretch/>
        </p:blipFill>
        <p:spPr>
          <a:xfrm>
            <a:off x="2556750" y="151925"/>
            <a:ext cx="5301137" cy="49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745325" y="81900"/>
            <a:ext cx="2923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9"/>
          <p:cNvSpPr txBox="1"/>
          <p:nvPr>
            <p:ph idx="4294967295" type="title"/>
          </p:nvPr>
        </p:nvSpPr>
        <p:spPr>
          <a:xfrm>
            <a:off x="858225" y="151925"/>
            <a:ext cx="2750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400"/>
              <a:t>Developer Portal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 Manager Components and Features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API Logs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 Logs are used for tracking requests and responses going through the WSO2 API Gateway.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Correlation Logs cause lower performance on the API gateway, API Logs can be used to collect HTTP call logs without a considerable performance hit.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 Logs are disabled by default and can be enabled per API using </a:t>
            </a:r>
            <a:r>
              <a:rPr lang="en" sz="1400"/>
              <a:t>Devops </a:t>
            </a:r>
            <a:r>
              <a:rPr lang="en" sz="1400"/>
              <a:t>REST API or APICTL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4 log levels that can be configured : OFF, BASIC, STANDARD, FULL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Properties logged in each log level are different and it is also possible to configure additional properties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Observability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705825" y="3043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Observability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04300" y="739925"/>
            <a:ext cx="85986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WSO2 API-M facilitates observability by logging the following important points of the system with the time taken to achieve them. Refer </a:t>
            </a:r>
            <a:r>
              <a:rPr lang="en" sz="1400"/>
              <a:t>Observability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document</a:t>
            </a:r>
            <a:r>
              <a:rPr lang="en" sz="1400"/>
              <a:t> for more details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Method Calls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External Calls (HTTP/HTTPS)</a:t>
            </a:r>
            <a:endParaRPr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/>
              <a:t>Database Calls (JDBC and LDAP)</a:t>
            </a:r>
            <a:endParaRPr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observability is enabled in WSO2 API-M, a random correlation ID is generated within the WSO2 API-M for each transaction allowing you to correlate the latter three types of calls. 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requests and the responses that correspond to a specific API call will be logged under one correlation ID making it easier to analyze the information.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required, you can provide a unique correlation ID by adding the </a:t>
            </a:r>
            <a:r>
              <a:rPr b="1" lang="en" sz="1400"/>
              <a:t>activity</a:t>
            </a:r>
            <a:r>
              <a:rPr b="1" lang="en" sz="1400"/>
              <a:t>i</a:t>
            </a:r>
            <a:r>
              <a:rPr b="1" lang="en" sz="1400"/>
              <a:t>d</a:t>
            </a:r>
            <a:r>
              <a:rPr lang="en" sz="1400"/>
              <a:t> in the header to the request sent to WSO2 API-M.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enable observability find the following system property in the product startup script (stored in the &lt;API-M_HOME&gt;/bin/ directory) and set it to true. By default, this is set to false.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-DenableCorrelationLogs=true</a:t>
            </a:r>
            <a:r>
              <a:rPr lang="en"/>
              <a:t>      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Can enable without restarting the server from 4.2.0 onwards.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</a:t>
            </a:r>
            <a:endParaRPr/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Method Log Calls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correlation logging is enabled, the API Manager logs the time taken to execute certain important methods of the following modules.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⦿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rg.wso2.carbon.apimgt.gateway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⦿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rg.wso2.carbon.apimgt.keymgt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⦿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org.wso2.carbon.apimgt.impl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API Manager by default, the important methods are marked with the @MethodStats annotation, and this annotation can be found at both the method level and the class level. 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methods of the respective class are included for logging for the classes that have the latter mentioned annotation. The format of a method log entry is as follows: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⦿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timestamp | correlationID | threadName | duration | callType | className | methodName | methodArguments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Method Log Calls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External Call Log 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717750" y="92722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You can enable correlation logs in WSO2 API-M to track the complete round trip of an individual HTTP message.</a:t>
            </a:r>
            <a:endParaRPr sz="15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 You can monitor individual HTTP requests from the point that a message is received by WSO2 API-M until the corresponding response message is sent back to the original message sender (client → API-M → back-end → API-M → client).</a:t>
            </a:r>
            <a:endParaRPr sz="15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You can use the correlation log file to monitor and analyze external calls in detail. </a:t>
            </a:r>
            <a:endParaRPr sz="15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following are the two types of external call logs that can be tracked via observability in WSO2 API-M.</a:t>
            </a:r>
            <a:endParaRPr sz="15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⦿"/>
            </a:pPr>
            <a:r>
              <a:rPr lang="en" sz="1300"/>
              <a:t>External call logs with API-M specific information</a:t>
            </a:r>
            <a:endParaRPr sz="1300"/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⦿"/>
            </a:pPr>
            <a:r>
              <a:rPr lang="en" sz="1300"/>
              <a:t>External call logs with transport level information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717750" y="953175"/>
            <a:ext cx="77085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All external calls done by the API Manager are logged via this category.</a:t>
            </a:r>
            <a:endParaRPr sz="13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This does not include DB calls.</a:t>
            </a:r>
            <a:endParaRPr sz="13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This is done via a Synapse Global Handler that logs the important information of the external calls.</a:t>
            </a:r>
            <a:endParaRPr sz="13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The format for a Synapse global handler level external call log entry is as follows:</a:t>
            </a:r>
            <a:endParaRPr sz="13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1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timestamp | correlationID | threadName | duration(BE latency) | callType | apiName | apiMethod | apiContext | apiResourcePath | authHeader | orgIdHeader | SrcIdHeader | applIdHeader | uuIdHeader | requestSize | responseSize | apiResponseStatusCode | applicationName | consumerKey | responseTime</a:t>
            </a:r>
            <a:endParaRPr sz="1100"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300"/>
          </a:p>
          <a:p>
            <a:pPr indent="457200" lvl="0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External Logs with API-M Specific Information</a:t>
            </a:r>
            <a:endParaRPr sz="1300"/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000" y="3380000"/>
            <a:ext cx="6356752" cy="1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External Call Logs with APIM Specific Information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75" y="3120349"/>
            <a:ext cx="8262899" cy="15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External Call Logs with Transport Level Information </a:t>
            </a:r>
            <a:endParaRPr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717750" y="839300"/>
            <a:ext cx="7708500" cy="4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In contrast to the information provided by the Synapse global handler level, the passthrough transport level gives certain additional data such as, the Synapse internal state of the request.</a:t>
            </a:r>
            <a:endParaRPr sz="15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The format for a Synapse passthrough transport level external call log entry is as follows: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timestamp|correlationID|threadName|duration|callType|connectionName|methodType|connectionURL|httpState</a:t>
            </a:r>
            <a:endParaRPr sz="1500"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457200" lvl="0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External Call Logs with Transport Level Information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626125" y="1273550"/>
            <a:ext cx="3943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JDBC call logs</a:t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endParaRPr b="0" i="1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timestamp | correlationID | threadID | duration | callType | startTime | methodName | query | connectionUrl</a:t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				</a:t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highlight>
                <a:srgbClr val="D9D9D9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587075" y="855650"/>
            <a:ext cx="841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Database call logging will help to track down any latencies caused by a database call in an instance.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2043" r="5062" t="0"/>
          <a:stretch/>
        </p:blipFill>
        <p:spPr>
          <a:xfrm>
            <a:off x="181775" y="2981400"/>
            <a:ext cx="4566325" cy="10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/>
          <p:nvPr/>
        </p:nvSpPr>
        <p:spPr>
          <a:xfrm>
            <a:off x="1789850" y="4330875"/>
            <a:ext cx="1515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JDBC Call Logs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4748100" y="1237800"/>
            <a:ext cx="43689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LDAP call logs</a:t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endParaRPr b="0" i="1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7474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timestamp | correlationID | threadID | duration | callType | startTime | methodName | providerUrl | principal | argsLengeth | args</a:t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rPr>
              <a:t>				</a:t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highlight>
                <a:srgbClr val="D9D9D9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5">
            <a:alphaModFix/>
          </a:blip>
          <a:srcRect b="0" l="0" r="5338" t="0"/>
          <a:stretch/>
        </p:blipFill>
        <p:spPr>
          <a:xfrm>
            <a:off x="4775100" y="2981400"/>
            <a:ext cx="4314900" cy="1114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 txBox="1"/>
          <p:nvPr/>
        </p:nvSpPr>
        <p:spPr>
          <a:xfrm>
            <a:off x="6146700" y="4254675"/>
            <a:ext cx="1770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LDAP Call Logs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626125" y="420050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Database Call Logs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Using the Correlation Logs to Track a Specific Request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Enable observability with WSO2 API-M and start the WSO2 API-M server.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Use the following command to invoke the API.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curl -k -H "Authorization :Bearer &lt;access-token&gt;" "activityid:&lt;example-correlation-ID&gt;" --data "&lt;payload&gt;" &lt;api_url&gt;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Open a terminal and navigate to the &lt;API-M_HOME&gt;/repository/logs directory where the correlation.log file is saved.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Isolate the logs that are correlated.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Replace &lt;correlation_ID&gt; with the &lt;example-correlation-ID&gt; given above.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correlation.log | grep "&lt;correlation_ID&gt;"</a:t>
            </a:r>
            <a:endParaRPr/>
          </a:p>
          <a:p>
            <a:pPr indent="457200" lvl="0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Using Correlation Logs to Track Requests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/>
        </p:nvSpPr>
        <p:spPr>
          <a:xfrm>
            <a:off x="2479750" y="4623075"/>
            <a:ext cx="4949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Narrowing Down a Bottleneck using Observability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Narrowing Down a Bottleneck using Observability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717750" y="860250"/>
            <a:ext cx="773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Scenario: A request sent to the API Manager takes a lot of time to respond back</a:t>
            </a:r>
            <a:endParaRPr b="1" sz="10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can happen due to several reasons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Due to a programming error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Due to a backend service call taking time</a:t>
            </a:r>
            <a:endParaRPr sz="1000"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Due to a database/ ldap call taking time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You can list the times consumed by the code level, using the following command. This will help you to pinpoint method level latencies.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correlation.log | grep “|METHOD|” | cut -d “|” -f4 | sort -n</a:t>
            </a:r>
            <a:endParaRPr sz="1000"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will give the time consumed by each method in ascending order. If a method with a high time consumption is identified, then take the 5 most time consuming service and database calls, with the same correlation ID of the method logs, and find out the unusually time consuming call.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correlation.log | grep “correlationID” | grep “|HTTP” | cut -d “|” -f4 | sort -n</a:t>
            </a:r>
            <a:endParaRPr sz="1000"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correlation.log | grep “correlationID” | grep “|DB_CALL|” | cut -d “|” -f4 | sort -n</a:t>
            </a:r>
            <a:endParaRPr sz="1000"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correlation.log | grep “correlationID” | grep “|ldap|” | cut -d “|” -f4 | sort -n</a:t>
            </a:r>
            <a:endParaRPr sz="10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2820050" y="1601900"/>
            <a:ext cx="5672100" cy="5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Defines Model Classes, interfaces, DTOs used by other APIM components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820050" y="2971300"/>
            <a:ext cx="5672100" cy="163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 code used for API Developer Portal, Publisher, admin-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portal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operations.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Populate configurations (RXTs, registry config files)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Listeners (Tenant Loading, User permission population)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DAO Layer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93900" y="977300"/>
            <a:ext cx="4191000" cy="65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org.wso2.carbon.apimgt.api</a:t>
            </a:r>
            <a:endParaRPr b="0" i="0" sz="12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93900" y="2414275"/>
            <a:ext cx="4191000" cy="65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Core Implementation</a:t>
            </a:r>
            <a:endParaRPr b="1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org.wso2.carbon.apimgt.impl</a:t>
            </a:r>
            <a:endParaRPr b="0" i="0" sz="12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WSO2 API-M Components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Logging All Methods</a:t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Currently, when using method logging, it only logs special methods that are suspected to give latencies, because logging all methods can pose performance issues.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can be instances where you may need to log other methods too.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order to configure the logging of all methods, add the following configuration as a system property to the APIM startup script.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will log all methods executed in the given package.</a:t>
            </a:r>
            <a:endParaRPr/>
          </a:p>
          <a:p>
            <a:pPr indent="45720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-DlogAllMethods=&lt;package_name&gt;</a:t>
            </a:r>
            <a:endParaRPr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Logging All Methods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Blocking Threads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717750" y="1057100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Blocking threads is needed because some threads keep on printing unnecessary jdbc logs continuously. 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By blocking these unwanted threads from printing logs, it helps to reduce the cluttering of the logs.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order to enable blocking of threads, add the following configuration as a system property to the the APIM startup script.</a:t>
            </a:r>
            <a:endParaRPr sz="12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/>
              <a:t>Format</a:t>
            </a:r>
            <a:endParaRPr sz="1200"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-Dorg.wso2.CorrelationLogInterceptor.BlacklistedThreads=&lt;threadName1&gt;,&lt;threadName2&gt; 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above configuration is not added, by default the MessageDeliveryTaskThreadPool thread will be blocked as it is found to print a considerable amount for messages for API-M instances.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Blocking of threads is not needed by default, as all unnecessary threads are already blocked.</a:t>
            </a:r>
            <a:endParaRPr sz="1200"/>
          </a:p>
          <a:p>
            <a:pPr indent="457200" lvl="0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/>
          </a:p>
          <a:p>
            <a:pPr indent="457200" lvl="0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Blocking Methods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idx="4294967295" type="title"/>
          </p:nvPr>
        </p:nvSpPr>
        <p:spPr>
          <a:xfrm>
            <a:off x="324950" y="20565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Handlers -  Error Codes</a:t>
            </a:r>
            <a:endParaRPr b="1">
              <a:solidFill>
                <a:srgbClr val="FF5000"/>
              </a:solidFill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3">
            <a:alphaModFix/>
          </a:blip>
          <a:srcRect b="21106" l="0" r="0" t="1440"/>
          <a:stretch/>
        </p:blipFill>
        <p:spPr>
          <a:xfrm>
            <a:off x="477350" y="893050"/>
            <a:ext cx="5090174" cy="37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6142400" y="2659625"/>
            <a:ext cx="3136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API Handler Error Codes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idx="4294967295" type="title"/>
          </p:nvPr>
        </p:nvSpPr>
        <p:spPr>
          <a:xfrm>
            <a:off x="324950" y="15310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Sequences - Error Codes</a:t>
            </a:r>
            <a:endParaRPr b="1">
              <a:solidFill>
                <a:srgbClr val="FF5000"/>
              </a:solidFill>
            </a:endParaRPr>
          </a:p>
        </p:txBody>
      </p:sp>
      <p:pic>
        <p:nvPicPr>
          <p:cNvPr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00" y="873075"/>
            <a:ext cx="5796026" cy="1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313" y="2489300"/>
            <a:ext cx="3830470" cy="23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4"/>
          <p:cNvSpPr txBox="1"/>
          <p:nvPr/>
        </p:nvSpPr>
        <p:spPr>
          <a:xfrm>
            <a:off x="6641850" y="920050"/>
            <a:ext cx="1971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Sequences Error Codes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idx="4294967295" type="title"/>
          </p:nvPr>
        </p:nvSpPr>
        <p:spPr>
          <a:xfrm>
            <a:off x="324950" y="188150"/>
            <a:ext cx="8167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Transport - Error Codes</a:t>
            </a:r>
            <a:endParaRPr b="1">
              <a:solidFill>
                <a:srgbClr val="FF5000"/>
              </a:solidFill>
            </a:endParaRPr>
          </a:p>
        </p:txBody>
      </p:sp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23861" l="0" r="0" t="0"/>
          <a:stretch/>
        </p:blipFill>
        <p:spPr>
          <a:xfrm>
            <a:off x="477650" y="888650"/>
            <a:ext cx="5550852" cy="36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/>
        </p:nvSpPr>
        <p:spPr>
          <a:xfrm>
            <a:off x="6238775" y="1200425"/>
            <a:ext cx="2663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Transport Error Codes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/>
        </p:nvSpPr>
        <p:spPr>
          <a:xfrm>
            <a:off x="438125" y="140200"/>
            <a:ext cx="8324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WSO2 API Manager has the following default fault sequences located in &lt;API-M_HOME&gt; /repository/deployment/server/synapse-configs/default/sequences directory.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6"/>
          <p:cNvPicPr preferRelativeResize="0"/>
          <p:nvPr/>
        </p:nvPicPr>
        <p:blipFill rotWithShape="1">
          <a:blip r:embed="rId3">
            <a:alphaModFix/>
          </a:blip>
          <a:srcRect b="23553" l="0" r="0" t="0"/>
          <a:stretch/>
        </p:blipFill>
        <p:spPr>
          <a:xfrm>
            <a:off x="865575" y="806050"/>
            <a:ext cx="5285602" cy="37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6"/>
          <p:cNvSpPr txBox="1"/>
          <p:nvPr/>
        </p:nvSpPr>
        <p:spPr>
          <a:xfrm>
            <a:off x="7029725" y="4311100"/>
            <a:ext cx="1428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Error Handling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/>
          <p:nvPr/>
        </p:nvSpPr>
        <p:spPr>
          <a:xfrm>
            <a:off x="979000" y="1197600"/>
            <a:ext cx="7057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36752"/>
              </a:lnSpc>
              <a:spcBef>
                <a:spcPts val="0"/>
              </a:spcBef>
              <a:spcAft>
                <a:spcPts val="0"/>
              </a:spcAft>
              <a:buClr>
                <a:srgbClr val="FF5000"/>
              </a:buClr>
              <a:buSzPts val="1400"/>
              <a:buFont typeface="Nunito Sans"/>
              <a:buNone/>
            </a:pPr>
            <a:r>
              <a:t/>
            </a:r>
            <a:endParaRPr i="0" sz="30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57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7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7443004" y="4706275"/>
            <a:ext cx="11160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1043400" y="2571750"/>
            <a:ext cx="7153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Enabling and Observing Gateway Wirelogs</a:t>
            </a:r>
            <a:endParaRPr b="1" sz="24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413" name="Google Shape;413;p57"/>
          <p:cNvGrpSpPr/>
          <p:nvPr/>
        </p:nvGrpSpPr>
        <p:grpSpPr>
          <a:xfrm>
            <a:off x="3191400" y="1318900"/>
            <a:ext cx="2761200" cy="966900"/>
            <a:chOff x="0" y="-84500"/>
            <a:chExt cx="2761200" cy="966900"/>
          </a:xfrm>
        </p:grpSpPr>
        <p:sp>
          <p:nvSpPr>
            <p:cNvPr id="414" name="Google Shape;414;p57"/>
            <p:cNvSpPr/>
            <p:nvPr/>
          </p:nvSpPr>
          <p:spPr>
            <a:xfrm>
              <a:off x="0" y="427849"/>
              <a:ext cx="2761200" cy="440400"/>
            </a:xfrm>
            <a:prstGeom prst="rect">
              <a:avLst/>
            </a:prstGeom>
            <a:solidFill>
              <a:srgbClr val="FFC80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A32"/>
                </a:buClr>
                <a:buSzPts val="1600"/>
                <a:buFont typeface="Roboto"/>
                <a:buNone/>
              </a:pPr>
              <a:r>
                <a:t/>
              </a:r>
              <a:endParaRPr b="0" i="0" sz="1600" u="none" cap="none" strike="noStrike">
                <a:solidFill>
                  <a:srgbClr val="212A3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57"/>
            <p:cNvSpPr txBox="1"/>
            <p:nvPr/>
          </p:nvSpPr>
          <p:spPr>
            <a:xfrm>
              <a:off x="0" y="-84500"/>
              <a:ext cx="2715600" cy="9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75" lIns="45675" spcFirstLastPara="1" rIns="45675" wrap="square" tIns="45675">
              <a:spAutoFit/>
            </a:bodyPr>
            <a:lstStyle/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ECECEC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marR="0" rtl="0" algn="ctr">
                <a:lnSpc>
                  <a:spcPct val="13675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unito Sans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Let’s try it out!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4771250" y="2086325"/>
            <a:ext cx="3657600" cy="5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generation, validation services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 Services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4771250" y="2826000"/>
            <a:ext cx="3657600" cy="5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Key validator service client implementations</a:t>
            </a:r>
            <a:endParaRPr b="0" i="0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Used by Developer Portal and Publisher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771250" y="3581975"/>
            <a:ext cx="3657600" cy="5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Publishes events to the configured data receiver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771250" y="1346650"/>
            <a:ext cx="36576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Handler implementation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89750" y="1270450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Gateway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org.wso2.carbon.apimgt.gateway</a:t>
            </a:r>
            <a:endParaRPr b="0" i="0" sz="13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89738" y="2010113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Validator Services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org.wso2.carbon.apimgt.keymgt</a:t>
            </a:r>
            <a:endParaRPr b="0" i="0" sz="13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89757" y="2749790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Validator Client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org.wso2.carbon.apimgt.keymgt.client</a:t>
            </a:r>
            <a:endParaRPr b="0" i="0" sz="13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89750" y="3500514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 Usage Publisher</a:t>
            </a:r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org.wso2.carbon.apimgt.usage.publisher</a:t>
            </a:r>
            <a:endParaRPr b="0" i="0" sz="13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WSO2 API-M Components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2693025" y="2063550"/>
            <a:ext cx="5799000" cy="5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Generated stub for APIAuthenticationService which invalidates keys/caches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382025" y="1465750"/>
            <a:ext cx="5295000" cy="65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rg.wso2.carbon.apimgt.handlers.security.stub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82025" y="881800"/>
            <a:ext cx="516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Service stubs are auto generated axis2 stubs for web services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693025" y="3658025"/>
            <a:ext cx="57990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Generated stub for APIKeyMgtProviderService (Key mgt service for API publisher) and APIKeyMgtSubscriberService (Key mgt service for Developer Portal)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82025" y="3044575"/>
            <a:ext cx="4994400" cy="655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Management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org.wso2.carbon.apimgt.keymgt.stub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WSO2 API-M Service Stubs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4794725" y="987750"/>
            <a:ext cx="36795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All the APIM components except gateway + dependent components + stubs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4794725" y="1768575"/>
            <a:ext cx="36795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Gateway components and impl component + stubs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794725" y="2549400"/>
            <a:ext cx="36795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Publisher React application</a:t>
            </a:r>
            <a:endParaRPr b="0" i="0" sz="11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API and Impl components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4794725" y="4054650"/>
            <a:ext cx="36795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Composite APIM feature with above 4 features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794727" y="3273825"/>
            <a:ext cx="3679500" cy="5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Developer Portal React application</a:t>
            </a:r>
            <a:endParaRPr b="0" i="0" sz="11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boto"/>
              <a:buChar char="●"/>
            </a:pPr>
            <a:r>
              <a:rPr b="0" i="0" lang="en" sz="11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API, Impl, Key mgt Client components + Stubs components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413205" y="911540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org.wso2.carbon.apimgt.core.feature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13213" y="1692363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org.wso2.carbon.apimgt.gateway.feature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13207" y="2473165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org.wso2.carbon.apimgt.publisher.feature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413200" y="3197614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org.wso2.carbon.apimgt.store.feature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13207" y="3978438"/>
            <a:ext cx="4457700" cy="5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org.wso2.carbon.apimgt.feature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WSO2 API-M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996625" y="2003900"/>
            <a:ext cx="70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Debugging Runtime Issues via Logging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 Logging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 properly configured logging system is vital for identifying errors, security threats, and usage patterns.</a:t>
            </a:r>
            <a:br>
              <a:rPr lang="en"/>
            </a:b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WSO2 API Manager uses various types of logs to track real time internal and external activities.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Separate log files are created for each of those log types in the &lt;APIM_HOME&gt;/repository/logs directory.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05825" y="456725"/>
            <a:ext cx="7783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Carbon Logs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717750" y="1083075"/>
            <a:ext cx="77085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WSO2 API Manager is shipped with log4j2 logging capabilities which generate logs for administrative and server-side activities.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By default, carbon logs are persisted in wso2carbon.log which is located in &lt;APIM_HOME&gt;/repository/logs directory. 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 You can configure the details that are captured in this log file by configuring the &lt;APIM_HOME&gt;/repository/conf/log4j2.properties.</a:t>
            </a:r>
            <a:endParaRPr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default values for carbon logs can be changed by manually updating log4j2.properties file.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457200" lvl="0" marL="2743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Carbon Logs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SO2">
  <a:themeElements>
    <a:clrScheme name="Custom 347">
      <a:dk1>
        <a:srgbClr val="000000"/>
      </a:dk1>
      <a:lt1>
        <a:srgbClr val="465867"/>
      </a:lt1>
      <a:dk2>
        <a:srgbClr val="212A32"/>
      </a:dk2>
      <a:lt2>
        <a:srgbClr val="ECECEC"/>
      </a:lt2>
      <a:accent1>
        <a:srgbClr val="FF7300"/>
      </a:accent1>
      <a:accent2>
        <a:srgbClr val="FFC808"/>
      </a:accent2>
      <a:accent3>
        <a:srgbClr val="D7E2DE"/>
      </a:accent3>
      <a:accent4>
        <a:srgbClr val="D8D6D2"/>
      </a:accent4>
      <a:accent5>
        <a:srgbClr val="979593"/>
      </a:accent5>
      <a:accent6>
        <a:srgbClr val="FFFFFF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