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edium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edium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RobotoMedium-italic.fntdata"/><Relationship Id="rId18" Type="http://schemas.openxmlformats.org/officeDocument/2006/relationships/font" Target="fonts/Robot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linkedin.com/company/wso2/" TargetMode="External"/><Relationship Id="rId3" Type="http://schemas.openxmlformats.org/officeDocument/2006/relationships/image" Target="../media/image7.png"/><Relationship Id="rId4" Type="http://schemas.openxmlformats.org/officeDocument/2006/relationships/hyperlink" Target="https://twitter.com/wso2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hyperlink" Target="https://www.youtube.com/user/WSO2TechFlicks?sub_confirmation=1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facebook.com/WSO2Inc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600" y="-20775"/>
            <a:ext cx="9162000" cy="520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7950" y="794325"/>
            <a:ext cx="784800" cy="308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26475" y="3693550"/>
            <a:ext cx="4197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900">
                <a:solidFill>
                  <a:schemeClr val="accent3"/>
                </a:solidFill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11419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>
            <a:off x="1335133" y="3578701"/>
            <a:ext cx="226200" cy="195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1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1"/>
          <p:cNvSpPr txBox="1"/>
          <p:nvPr>
            <p:ph type="title"/>
          </p:nvPr>
        </p:nvSpPr>
        <p:spPr>
          <a:xfrm>
            <a:off x="705825" y="456725"/>
            <a:ext cx="3754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717750" y="1083075"/>
            <a:ext cx="2269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3437400" y="1083075"/>
            <a:ext cx="2269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3" type="body"/>
          </p:nvPr>
        </p:nvSpPr>
        <p:spPr>
          <a:xfrm>
            <a:off x="6157050" y="1083075"/>
            <a:ext cx="2269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5" name="Google Shape;85;p11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1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White )">
  <p:cSld name="BLANK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2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2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2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2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Dark Grey )">
  <p:cSld name="BLANK_1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3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3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3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3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Yellow )">
  <p:cSld name="BLANK_1_1_1">
    <p:bg>
      <p:bgPr>
        <a:solidFill>
          <a:schemeClr val="accen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4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4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4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Cool Grey )">
  <p:cSld name="BLANK_1_1_1_1">
    <p:bg>
      <p:bgPr>
        <a:solidFill>
          <a:schemeClr val="accent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5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5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5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>
  <p:cSld name="BLANK_1_1_1_2">
    <p:bg>
      <p:bgPr>
        <a:solidFill>
          <a:schemeClr val="accen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6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6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6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9" name="Google Shape;119;p16"/>
          <p:cNvCxnSpPr>
            <a:endCxn id="120" idx="2"/>
          </p:cNvCxnSpPr>
          <p:nvPr/>
        </p:nvCxnSpPr>
        <p:spPr>
          <a:xfrm flipH="1" rot="10800000">
            <a:off x="6750" y="4112913"/>
            <a:ext cx="429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6"/>
          <p:cNvCxnSpPr>
            <a:stCxn id="120" idx="6"/>
          </p:cNvCxnSpPr>
          <p:nvPr/>
        </p:nvCxnSpPr>
        <p:spPr>
          <a:xfrm>
            <a:off x="4845150" y="4112913"/>
            <a:ext cx="429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6"/>
          <p:cNvSpPr/>
          <p:nvPr/>
        </p:nvSpPr>
        <p:spPr>
          <a:xfrm>
            <a:off x="4298850" y="3839763"/>
            <a:ext cx="546300" cy="54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6"/>
          <p:cNvGrpSpPr/>
          <p:nvPr/>
        </p:nvGrpSpPr>
        <p:grpSpPr>
          <a:xfrm>
            <a:off x="4469012" y="3943034"/>
            <a:ext cx="206046" cy="339995"/>
            <a:chOff x="2220125" y="238125"/>
            <a:chExt cx="3179725" cy="5238750"/>
          </a:xfrm>
        </p:grpSpPr>
        <p:sp>
          <p:nvSpPr>
            <p:cNvPr id="123" name="Google Shape;123;p16"/>
            <p:cNvSpPr/>
            <p:nvPr/>
          </p:nvSpPr>
          <p:spPr>
            <a:xfrm>
              <a:off x="3184450" y="4251875"/>
              <a:ext cx="1251075" cy="1225000"/>
            </a:xfrm>
            <a:custGeom>
              <a:rect b="b" l="l" r="r" t="t"/>
              <a:pathLst>
                <a:path extrusionOk="0" h="49000" w="50043">
                  <a:moveTo>
                    <a:pt x="19809" y="1"/>
                  </a:moveTo>
                  <a:lnTo>
                    <a:pt x="15639" y="2086"/>
                  </a:lnTo>
                  <a:lnTo>
                    <a:pt x="11469" y="4171"/>
                  </a:lnTo>
                  <a:lnTo>
                    <a:pt x="7298" y="7299"/>
                  </a:lnTo>
                  <a:lnTo>
                    <a:pt x="4171" y="10426"/>
                  </a:lnTo>
                  <a:lnTo>
                    <a:pt x="2086" y="14596"/>
                  </a:lnTo>
                  <a:lnTo>
                    <a:pt x="1043" y="19809"/>
                  </a:lnTo>
                  <a:lnTo>
                    <a:pt x="1" y="23979"/>
                  </a:lnTo>
                  <a:lnTo>
                    <a:pt x="1043" y="29192"/>
                  </a:lnTo>
                  <a:lnTo>
                    <a:pt x="2086" y="34404"/>
                  </a:lnTo>
                  <a:lnTo>
                    <a:pt x="4171" y="38575"/>
                  </a:lnTo>
                  <a:lnTo>
                    <a:pt x="7298" y="41702"/>
                  </a:lnTo>
                  <a:lnTo>
                    <a:pt x="11469" y="44830"/>
                  </a:lnTo>
                  <a:lnTo>
                    <a:pt x="15639" y="46915"/>
                  </a:lnTo>
                  <a:lnTo>
                    <a:pt x="19809" y="47957"/>
                  </a:lnTo>
                  <a:lnTo>
                    <a:pt x="25022" y="49000"/>
                  </a:lnTo>
                  <a:lnTo>
                    <a:pt x="30234" y="47957"/>
                  </a:lnTo>
                  <a:lnTo>
                    <a:pt x="34404" y="46915"/>
                  </a:lnTo>
                  <a:lnTo>
                    <a:pt x="38574" y="44830"/>
                  </a:lnTo>
                  <a:lnTo>
                    <a:pt x="42745" y="41702"/>
                  </a:lnTo>
                  <a:lnTo>
                    <a:pt x="45872" y="38575"/>
                  </a:lnTo>
                  <a:lnTo>
                    <a:pt x="47957" y="34404"/>
                  </a:lnTo>
                  <a:lnTo>
                    <a:pt x="49000" y="29192"/>
                  </a:lnTo>
                  <a:lnTo>
                    <a:pt x="50042" y="23979"/>
                  </a:lnTo>
                  <a:lnTo>
                    <a:pt x="49000" y="19809"/>
                  </a:lnTo>
                  <a:lnTo>
                    <a:pt x="47957" y="14596"/>
                  </a:lnTo>
                  <a:lnTo>
                    <a:pt x="45872" y="10426"/>
                  </a:lnTo>
                  <a:lnTo>
                    <a:pt x="42745" y="7299"/>
                  </a:lnTo>
                  <a:lnTo>
                    <a:pt x="38574" y="4171"/>
                  </a:lnTo>
                  <a:lnTo>
                    <a:pt x="34404" y="2086"/>
                  </a:lnTo>
                  <a:lnTo>
                    <a:pt x="30234" y="1"/>
                  </a:lnTo>
                  <a:close/>
                </a:path>
              </a:pathLst>
            </a:custGeom>
            <a:solidFill>
              <a:srgbClr val="FFC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220125" y="238125"/>
              <a:ext cx="3179725" cy="3701025"/>
            </a:xfrm>
            <a:custGeom>
              <a:rect b="b" l="l" r="r" t="t"/>
              <a:pathLst>
                <a:path extrusionOk="0" h="148041" w="127189">
                  <a:moveTo>
                    <a:pt x="57339" y="0"/>
                  </a:moveTo>
                  <a:lnTo>
                    <a:pt x="51084" y="1043"/>
                  </a:lnTo>
                  <a:lnTo>
                    <a:pt x="44829" y="2085"/>
                  </a:lnTo>
                  <a:lnTo>
                    <a:pt x="38574" y="4170"/>
                  </a:lnTo>
                  <a:lnTo>
                    <a:pt x="28148" y="10425"/>
                  </a:lnTo>
                  <a:lnTo>
                    <a:pt x="18766" y="18766"/>
                  </a:lnTo>
                  <a:lnTo>
                    <a:pt x="10425" y="28149"/>
                  </a:lnTo>
                  <a:lnTo>
                    <a:pt x="5213" y="38574"/>
                  </a:lnTo>
                  <a:lnTo>
                    <a:pt x="2085" y="44829"/>
                  </a:lnTo>
                  <a:lnTo>
                    <a:pt x="1043" y="51084"/>
                  </a:lnTo>
                  <a:lnTo>
                    <a:pt x="0" y="57340"/>
                  </a:lnTo>
                  <a:lnTo>
                    <a:pt x="0" y="63595"/>
                  </a:lnTo>
                  <a:lnTo>
                    <a:pt x="0" y="69850"/>
                  </a:lnTo>
                  <a:lnTo>
                    <a:pt x="48999" y="69850"/>
                  </a:lnTo>
                  <a:lnTo>
                    <a:pt x="48999" y="63595"/>
                  </a:lnTo>
                  <a:lnTo>
                    <a:pt x="50042" y="57340"/>
                  </a:lnTo>
                  <a:lnTo>
                    <a:pt x="53169" y="53169"/>
                  </a:lnTo>
                  <a:lnTo>
                    <a:pt x="58382" y="50042"/>
                  </a:lnTo>
                  <a:lnTo>
                    <a:pt x="63595" y="48999"/>
                  </a:lnTo>
                  <a:lnTo>
                    <a:pt x="69850" y="50042"/>
                  </a:lnTo>
                  <a:lnTo>
                    <a:pt x="74020" y="53169"/>
                  </a:lnTo>
                  <a:lnTo>
                    <a:pt x="77147" y="57340"/>
                  </a:lnTo>
                  <a:lnTo>
                    <a:pt x="78190" y="63595"/>
                  </a:lnTo>
                  <a:lnTo>
                    <a:pt x="78190" y="66722"/>
                  </a:lnTo>
                  <a:lnTo>
                    <a:pt x="77147" y="69850"/>
                  </a:lnTo>
                  <a:lnTo>
                    <a:pt x="75062" y="71935"/>
                  </a:lnTo>
                  <a:lnTo>
                    <a:pt x="72977" y="75063"/>
                  </a:lnTo>
                  <a:lnTo>
                    <a:pt x="38574" y="104254"/>
                  </a:lnTo>
                  <a:lnTo>
                    <a:pt x="38574" y="148040"/>
                  </a:lnTo>
                  <a:lnTo>
                    <a:pt x="88615" y="148040"/>
                  </a:lnTo>
                  <a:lnTo>
                    <a:pt x="88615" y="126147"/>
                  </a:lnTo>
                  <a:lnTo>
                    <a:pt x="105296" y="112594"/>
                  </a:lnTo>
                  <a:lnTo>
                    <a:pt x="110508" y="107381"/>
                  </a:lnTo>
                  <a:lnTo>
                    <a:pt x="114679" y="102169"/>
                  </a:lnTo>
                  <a:lnTo>
                    <a:pt x="118849" y="96956"/>
                  </a:lnTo>
                  <a:lnTo>
                    <a:pt x="121976" y="90701"/>
                  </a:lnTo>
                  <a:lnTo>
                    <a:pt x="124061" y="84446"/>
                  </a:lnTo>
                  <a:lnTo>
                    <a:pt x="126146" y="77148"/>
                  </a:lnTo>
                  <a:lnTo>
                    <a:pt x="127189" y="70893"/>
                  </a:lnTo>
                  <a:lnTo>
                    <a:pt x="127189" y="63595"/>
                  </a:lnTo>
                  <a:lnTo>
                    <a:pt x="127189" y="57340"/>
                  </a:lnTo>
                  <a:lnTo>
                    <a:pt x="126146" y="51084"/>
                  </a:lnTo>
                  <a:lnTo>
                    <a:pt x="125104" y="44829"/>
                  </a:lnTo>
                  <a:lnTo>
                    <a:pt x="123019" y="38574"/>
                  </a:lnTo>
                  <a:lnTo>
                    <a:pt x="116764" y="28149"/>
                  </a:lnTo>
                  <a:lnTo>
                    <a:pt x="108423" y="18766"/>
                  </a:lnTo>
                  <a:lnTo>
                    <a:pt x="99041" y="10425"/>
                  </a:lnTo>
                  <a:lnTo>
                    <a:pt x="88615" y="4170"/>
                  </a:lnTo>
                  <a:lnTo>
                    <a:pt x="82360" y="2085"/>
                  </a:lnTo>
                  <a:lnTo>
                    <a:pt x="76105" y="1043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FFC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6"/>
          <p:cNvSpPr txBox="1"/>
          <p:nvPr/>
        </p:nvSpPr>
        <p:spPr>
          <a:xfrm>
            <a:off x="1168950" y="1541325"/>
            <a:ext cx="68061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 Time!</a:t>
            </a:r>
            <a:endParaRPr b="1" i="0" sz="4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BLANK_1_1_1_1_1"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17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7"/>
          <p:cNvSpPr txBox="1"/>
          <p:nvPr/>
        </p:nvSpPr>
        <p:spPr>
          <a:xfrm>
            <a:off x="1652625" y="4110725"/>
            <a:ext cx="1268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wso2.com</a:t>
            </a:r>
            <a:endParaRPr b="0" i="0" sz="1600" u="none" cap="none" strike="noStrike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D:\2017\Slide-deck-2017\in-01.png" id="130" name="Google Shape;130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1365" y="4142659"/>
            <a:ext cx="294300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twitter-01-01.png" id="131" name="Google Shape;131;p1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5961" y="4158572"/>
            <a:ext cx="279900" cy="27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yt-01.png" id="132" name="Google Shape;132;p17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60421" y="4156568"/>
            <a:ext cx="294300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FB-01.png" id="133" name="Google Shape;133;p17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22477" y="4142659"/>
            <a:ext cx="294300" cy="29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7"/>
          <p:cNvCxnSpPr/>
          <p:nvPr/>
        </p:nvCxnSpPr>
        <p:spPr>
          <a:xfrm>
            <a:off x="6450" y="3657300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7"/>
          <p:cNvSpPr txBox="1"/>
          <p:nvPr/>
        </p:nvSpPr>
        <p:spPr>
          <a:xfrm>
            <a:off x="1574925" y="1085175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Thanks!</a:t>
            </a:r>
            <a:endParaRPr b="1" i="0" sz="6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17072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17"/>
          <p:cNvGrpSpPr/>
          <p:nvPr/>
        </p:nvGrpSpPr>
        <p:grpSpPr>
          <a:xfrm>
            <a:off x="1837068" y="3519630"/>
            <a:ext cx="286882" cy="275558"/>
            <a:chOff x="1082975" y="238125"/>
            <a:chExt cx="5454025" cy="5238750"/>
          </a:xfrm>
        </p:grpSpPr>
        <p:sp>
          <p:nvSpPr>
            <p:cNvPr id="138" name="Google Shape;138;p17"/>
            <p:cNvSpPr/>
            <p:nvPr/>
          </p:nvSpPr>
          <p:spPr>
            <a:xfrm>
              <a:off x="1082975" y="2510625"/>
              <a:ext cx="1602725" cy="2966250"/>
            </a:xfrm>
            <a:custGeom>
              <a:rect b="b" l="l" r="r" t="t"/>
              <a:pathLst>
                <a:path extrusionOk="0" h="118650" w="64109">
                  <a:moveTo>
                    <a:pt x="22964" y="1"/>
                  </a:moveTo>
                  <a:lnTo>
                    <a:pt x="18180" y="958"/>
                  </a:lnTo>
                  <a:lnTo>
                    <a:pt x="14353" y="1914"/>
                  </a:lnTo>
                  <a:lnTo>
                    <a:pt x="10525" y="4785"/>
                  </a:lnTo>
                  <a:lnTo>
                    <a:pt x="6698" y="6699"/>
                  </a:lnTo>
                  <a:lnTo>
                    <a:pt x="3827" y="10526"/>
                  </a:lnTo>
                  <a:lnTo>
                    <a:pt x="1914" y="14353"/>
                  </a:lnTo>
                  <a:lnTo>
                    <a:pt x="957" y="18181"/>
                  </a:lnTo>
                  <a:lnTo>
                    <a:pt x="0" y="22965"/>
                  </a:lnTo>
                  <a:lnTo>
                    <a:pt x="0" y="95686"/>
                  </a:lnTo>
                  <a:lnTo>
                    <a:pt x="957" y="100470"/>
                  </a:lnTo>
                  <a:lnTo>
                    <a:pt x="1914" y="105254"/>
                  </a:lnTo>
                  <a:lnTo>
                    <a:pt x="3827" y="109082"/>
                  </a:lnTo>
                  <a:lnTo>
                    <a:pt x="6698" y="111952"/>
                  </a:lnTo>
                  <a:lnTo>
                    <a:pt x="10525" y="114823"/>
                  </a:lnTo>
                  <a:lnTo>
                    <a:pt x="14353" y="116736"/>
                  </a:lnTo>
                  <a:lnTo>
                    <a:pt x="18180" y="118650"/>
                  </a:lnTo>
                  <a:lnTo>
                    <a:pt x="53583" y="118650"/>
                  </a:lnTo>
                  <a:lnTo>
                    <a:pt x="57411" y="117693"/>
                  </a:lnTo>
                  <a:lnTo>
                    <a:pt x="64109" y="113866"/>
                  </a:lnTo>
                  <a:lnTo>
                    <a:pt x="64109" y="1"/>
                  </a:lnTo>
                  <a:close/>
                </a:path>
              </a:pathLst>
            </a:custGeom>
            <a:solidFill>
              <a:srgbClr val="212A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2900975" y="238125"/>
              <a:ext cx="3636025" cy="5023475"/>
            </a:xfrm>
            <a:custGeom>
              <a:rect b="b" l="l" r="r" t="t"/>
              <a:pathLst>
                <a:path extrusionOk="0" h="200939" w="145441">
                  <a:moveTo>
                    <a:pt x="45929" y="0"/>
                  </a:moveTo>
                  <a:lnTo>
                    <a:pt x="39231" y="957"/>
                  </a:lnTo>
                  <a:lnTo>
                    <a:pt x="33490" y="2871"/>
                  </a:lnTo>
                  <a:lnTo>
                    <a:pt x="28706" y="5741"/>
                  </a:lnTo>
                  <a:lnTo>
                    <a:pt x="27749" y="7655"/>
                  </a:lnTo>
                  <a:lnTo>
                    <a:pt x="27749" y="9568"/>
                  </a:lnTo>
                  <a:lnTo>
                    <a:pt x="27749" y="40188"/>
                  </a:lnTo>
                  <a:lnTo>
                    <a:pt x="957" y="96642"/>
                  </a:lnTo>
                  <a:lnTo>
                    <a:pt x="0" y="97599"/>
                  </a:lnTo>
                  <a:lnTo>
                    <a:pt x="0" y="195197"/>
                  </a:lnTo>
                  <a:lnTo>
                    <a:pt x="5741" y="197111"/>
                  </a:lnTo>
                  <a:lnTo>
                    <a:pt x="12439" y="199025"/>
                  </a:lnTo>
                  <a:lnTo>
                    <a:pt x="18180" y="199982"/>
                  </a:lnTo>
                  <a:lnTo>
                    <a:pt x="22965" y="200938"/>
                  </a:lnTo>
                  <a:lnTo>
                    <a:pt x="106210" y="200938"/>
                  </a:lnTo>
                  <a:lnTo>
                    <a:pt x="110038" y="199982"/>
                  </a:lnTo>
                  <a:lnTo>
                    <a:pt x="113865" y="199025"/>
                  </a:lnTo>
                  <a:lnTo>
                    <a:pt x="119606" y="196154"/>
                  </a:lnTo>
                  <a:lnTo>
                    <a:pt x="122477" y="194240"/>
                  </a:lnTo>
                  <a:lnTo>
                    <a:pt x="124390" y="191370"/>
                  </a:lnTo>
                  <a:lnTo>
                    <a:pt x="126304" y="188499"/>
                  </a:lnTo>
                  <a:lnTo>
                    <a:pt x="127261" y="184672"/>
                  </a:lnTo>
                  <a:lnTo>
                    <a:pt x="127261" y="180845"/>
                  </a:lnTo>
                  <a:lnTo>
                    <a:pt x="127261" y="177974"/>
                  </a:lnTo>
                  <a:lnTo>
                    <a:pt x="126304" y="174147"/>
                  </a:lnTo>
                  <a:lnTo>
                    <a:pt x="125347" y="171276"/>
                  </a:lnTo>
                  <a:lnTo>
                    <a:pt x="130131" y="167449"/>
                  </a:lnTo>
                  <a:lnTo>
                    <a:pt x="133959" y="163621"/>
                  </a:lnTo>
                  <a:lnTo>
                    <a:pt x="135873" y="158837"/>
                  </a:lnTo>
                  <a:lnTo>
                    <a:pt x="136829" y="153096"/>
                  </a:lnTo>
                  <a:lnTo>
                    <a:pt x="135873" y="148312"/>
                  </a:lnTo>
                  <a:lnTo>
                    <a:pt x="134916" y="143527"/>
                  </a:lnTo>
                  <a:lnTo>
                    <a:pt x="138743" y="140657"/>
                  </a:lnTo>
                  <a:lnTo>
                    <a:pt x="142570" y="135873"/>
                  </a:lnTo>
                  <a:lnTo>
                    <a:pt x="145441" y="131088"/>
                  </a:lnTo>
                  <a:lnTo>
                    <a:pt x="145441" y="125347"/>
                  </a:lnTo>
                  <a:lnTo>
                    <a:pt x="145441" y="121520"/>
                  </a:lnTo>
                  <a:lnTo>
                    <a:pt x="144484" y="117692"/>
                  </a:lnTo>
                  <a:lnTo>
                    <a:pt x="142570" y="113865"/>
                  </a:lnTo>
                  <a:lnTo>
                    <a:pt x="139700" y="110995"/>
                  </a:lnTo>
                  <a:lnTo>
                    <a:pt x="142570" y="107167"/>
                  </a:lnTo>
                  <a:lnTo>
                    <a:pt x="144484" y="103340"/>
                  </a:lnTo>
                  <a:lnTo>
                    <a:pt x="145441" y="98555"/>
                  </a:lnTo>
                  <a:lnTo>
                    <a:pt x="145441" y="93771"/>
                  </a:lnTo>
                  <a:lnTo>
                    <a:pt x="144484" y="89944"/>
                  </a:lnTo>
                  <a:lnTo>
                    <a:pt x="143527" y="86116"/>
                  </a:lnTo>
                  <a:lnTo>
                    <a:pt x="140657" y="82289"/>
                  </a:lnTo>
                  <a:lnTo>
                    <a:pt x="137786" y="79418"/>
                  </a:lnTo>
                  <a:lnTo>
                    <a:pt x="134916" y="76548"/>
                  </a:lnTo>
                  <a:lnTo>
                    <a:pt x="131088" y="74634"/>
                  </a:lnTo>
                  <a:lnTo>
                    <a:pt x="126304" y="73677"/>
                  </a:lnTo>
                  <a:lnTo>
                    <a:pt x="121520" y="72721"/>
                  </a:lnTo>
                  <a:lnTo>
                    <a:pt x="66023" y="72721"/>
                  </a:lnTo>
                  <a:lnTo>
                    <a:pt x="70807" y="56454"/>
                  </a:lnTo>
                  <a:lnTo>
                    <a:pt x="71764" y="46886"/>
                  </a:lnTo>
                  <a:lnTo>
                    <a:pt x="72721" y="36360"/>
                  </a:lnTo>
                  <a:lnTo>
                    <a:pt x="71764" y="29662"/>
                  </a:lnTo>
                  <a:lnTo>
                    <a:pt x="69850" y="22964"/>
                  </a:lnTo>
                  <a:lnTo>
                    <a:pt x="66980" y="16266"/>
                  </a:lnTo>
                  <a:lnTo>
                    <a:pt x="63152" y="11482"/>
                  </a:lnTo>
                  <a:lnTo>
                    <a:pt x="59325" y="6698"/>
                  </a:lnTo>
                  <a:lnTo>
                    <a:pt x="54541" y="2871"/>
                  </a:lnTo>
                  <a:lnTo>
                    <a:pt x="49756" y="957"/>
                  </a:lnTo>
                  <a:lnTo>
                    <a:pt x="45929" y="0"/>
                  </a:lnTo>
                  <a:close/>
                </a:path>
              </a:pathLst>
            </a:custGeom>
            <a:solidFill>
              <a:srgbClr val="212A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de">
  <p:cSld name="Fad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and intro">
  <p:cSld name="CUSTOM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24950" y="407200"/>
            <a:ext cx="8167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62599" y="1034200"/>
            <a:ext cx="7331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115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845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21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85750" lvl="5" marL="2743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279400" lvl="6" marL="3200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8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73050" lvl="7" marL="3657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7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66700" lvl="8" marL="4114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6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OBJECT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36500" y="1137525"/>
            <a:ext cx="82380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  <a:defRPr i="0" sz="1400" u="none" cap="none" strike="noStrike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1400"/>
              <a:buFont typeface="Source Code Pro"/>
              <a:buChar char="⦿"/>
              <a:defRPr i="0" sz="1400" u="none" cap="none" strike="noStrike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115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300"/>
              <a:buFont typeface="Source Code Pro"/>
              <a:buChar char="⦾"/>
              <a:defRPr i="0" sz="1400" u="none" cap="none" strike="noStrike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Source Code Pro"/>
              <a:buChar char="⧁"/>
              <a:defRPr i="0" sz="1400" u="none" cap="none" strike="noStrike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2921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000"/>
              <a:buFont typeface="Source Code Pro"/>
              <a:buChar char="⊙"/>
              <a:defRPr i="0" sz="1400" u="none" cap="none" strike="noStrike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28575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Source Code Pro"/>
              <a:buChar char="⊙"/>
              <a:defRPr i="0" sz="1400" u="none" cap="none" strike="noStrike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2794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Source Code Pro"/>
              <a:buChar char="⊚"/>
              <a:defRPr i="0" sz="1400" u="none" cap="none" strike="noStrike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27305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700"/>
              <a:buFont typeface="Source Code Pro"/>
              <a:buChar char="⊙"/>
              <a:defRPr i="0" sz="1400" u="none" cap="none" strike="noStrike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2667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600"/>
              <a:buFont typeface="Source Code Pro"/>
              <a:buChar char="⊙"/>
              <a:defRPr i="0" sz="1400" u="none" cap="none" strike="noStrike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436500" y="394950"/>
            <a:ext cx="8264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Main Cover Slide">
  <p:cSld name="BLANK_1_1_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155600" y="4573350"/>
            <a:ext cx="8706300" cy="53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93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2"/>
          <p:cNvCxnSpPr/>
          <p:nvPr/>
        </p:nvCxnSpPr>
        <p:spPr>
          <a:xfrm>
            <a:off x="872325" y="4048650"/>
            <a:ext cx="3548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22"/>
          <p:cNvSpPr txBox="1"/>
          <p:nvPr>
            <p:ph type="title"/>
          </p:nvPr>
        </p:nvSpPr>
        <p:spPr>
          <a:xfrm>
            <a:off x="872325" y="1901250"/>
            <a:ext cx="6130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43434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872325" y="3349436"/>
            <a:ext cx="3550500" cy="321600"/>
          </a:xfrm>
          <a:prstGeom prst="rect">
            <a:avLst/>
          </a:prstGeom>
          <a:solidFill>
            <a:srgbClr val="FF7300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2" type="subTitle"/>
          </p:nvPr>
        </p:nvSpPr>
        <p:spPr>
          <a:xfrm>
            <a:off x="872325" y="3731483"/>
            <a:ext cx="2756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3" type="subTitle"/>
          </p:nvPr>
        </p:nvSpPr>
        <p:spPr>
          <a:xfrm>
            <a:off x="872325" y="4083275"/>
            <a:ext cx="2664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FF73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99" y="945199"/>
            <a:ext cx="814577" cy="3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3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and intro 1">
  <p:cSld name="CUSTOM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24950" y="407200"/>
            <a:ext cx="8167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62599" y="1034200"/>
            <a:ext cx="7331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aragraph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4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4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with presenter details)">
  <p:cSld name="TITLE_3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7600" y="-20775"/>
            <a:ext cx="9162000" cy="520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-6025" y="3676512"/>
            <a:ext cx="210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7950" y="794325"/>
            <a:ext cx="784800" cy="308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38;p5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5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2147500" y="4621100"/>
            <a:ext cx="4197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900">
                <a:solidFill>
                  <a:schemeClr val="accent3"/>
                </a:solidFill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2092500" y="3377350"/>
            <a:ext cx="61863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2092500" y="3793950"/>
            <a:ext cx="506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Presenter Slide">
  <p:cSld name="TITLE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6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6"/>
          <p:cNvCxnSpPr/>
          <p:nvPr/>
        </p:nvCxnSpPr>
        <p:spPr>
          <a:xfrm>
            <a:off x="0" y="1581150"/>
            <a:ext cx="2397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6"/>
          <p:cNvSpPr txBox="1"/>
          <p:nvPr/>
        </p:nvSpPr>
        <p:spPr>
          <a:xfrm>
            <a:off x="2358400" y="9689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Hello!</a:t>
            </a:r>
            <a:endParaRPr b="1" i="0" sz="6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" name="Google Shape;48;p6"/>
          <p:cNvCxnSpPr/>
          <p:nvPr/>
        </p:nvCxnSpPr>
        <p:spPr>
          <a:xfrm>
            <a:off x="4634150" y="1581150"/>
            <a:ext cx="4551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6"/>
          <p:cNvSpPr txBox="1"/>
          <p:nvPr>
            <p:ph type="title"/>
          </p:nvPr>
        </p:nvSpPr>
        <p:spPr>
          <a:xfrm>
            <a:off x="2397300" y="2416775"/>
            <a:ext cx="6186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9pPr>
          </a:lstStyle>
          <a:p/>
        </p:txBody>
      </p:sp>
      <p:sp>
        <p:nvSpPr>
          <p:cNvPr id="50" name="Google Shape;50;p6"/>
          <p:cNvSpPr txBox="1"/>
          <p:nvPr>
            <p:ph idx="1" type="subTitle"/>
          </p:nvPr>
        </p:nvSpPr>
        <p:spPr>
          <a:xfrm>
            <a:off x="2397300" y="2994225"/>
            <a:ext cx="506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3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resenters Slide">
  <p:cSld name="TITLE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7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7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7"/>
          <p:cNvCxnSpPr/>
          <p:nvPr/>
        </p:nvCxnSpPr>
        <p:spPr>
          <a:xfrm>
            <a:off x="-7650" y="1504950"/>
            <a:ext cx="88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7"/>
          <p:cNvSpPr txBox="1"/>
          <p:nvPr/>
        </p:nvSpPr>
        <p:spPr>
          <a:xfrm>
            <a:off x="861525" y="8927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Hello!</a:t>
            </a:r>
            <a:endParaRPr b="1" i="0" sz="6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" name="Google Shape;56;p7"/>
          <p:cNvCxnSpPr/>
          <p:nvPr/>
        </p:nvCxnSpPr>
        <p:spPr>
          <a:xfrm>
            <a:off x="3101475" y="1504950"/>
            <a:ext cx="6084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7"/>
          <p:cNvSpPr txBox="1"/>
          <p:nvPr>
            <p:ph type="title"/>
          </p:nvPr>
        </p:nvSpPr>
        <p:spPr>
          <a:xfrm>
            <a:off x="2092500" y="2233425"/>
            <a:ext cx="6186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9pPr>
          </a:lstStyle>
          <a:p/>
        </p:txBody>
      </p:sp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2092500" y="2696475"/>
            <a:ext cx="506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2" type="title"/>
          </p:nvPr>
        </p:nvSpPr>
        <p:spPr>
          <a:xfrm>
            <a:off x="2092500" y="3559500"/>
            <a:ext cx="6186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9pPr>
          </a:lstStyle>
          <a:p/>
        </p:txBody>
      </p:sp>
      <p:sp>
        <p:nvSpPr>
          <p:cNvPr id="60" name="Google Shape;60;p7"/>
          <p:cNvSpPr txBox="1"/>
          <p:nvPr>
            <p:ph idx="3" type="subTitle"/>
          </p:nvPr>
        </p:nvSpPr>
        <p:spPr>
          <a:xfrm>
            <a:off x="2092500" y="4022550"/>
            <a:ext cx="506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TITLE_1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8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8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8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5" name="Google Shape;65;p8"/>
          <p:cNvSpPr/>
          <p:nvPr/>
        </p:nvSpPr>
        <p:spPr>
          <a:xfrm>
            <a:off x="11419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 rot="5400000">
            <a:off x="1301958" y="3578701"/>
            <a:ext cx="226200" cy="195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8"/>
          <p:cNvCxnSpPr/>
          <p:nvPr/>
        </p:nvCxnSpPr>
        <p:spPr>
          <a:xfrm>
            <a:off x="1512850" y="3565650"/>
            <a:ext cx="0" cy="22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">
  <p:cSld name="TITLE_1_1">
    <p:bg>
      <p:bgPr>
        <a:solidFill>
          <a:schemeClr val="accen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1168950" y="1007925"/>
            <a:ext cx="6806100" cy="22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2800"/>
            </a:lvl1pPr>
            <a:lvl2pPr lvl="1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800"/>
            </a:lvl2pPr>
            <a:lvl3pPr lvl="2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2800"/>
            </a:lvl3pPr>
            <a:lvl4pPr lvl="3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1" sz="2800"/>
            </a:lvl4pPr>
            <a:lvl5pPr lvl="4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 sz="2800"/>
            </a:lvl5pPr>
            <a:lvl6pPr lvl="5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b="1" sz="2800"/>
            </a:lvl6pPr>
            <a:lvl7pPr lvl="6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b="1" sz="2800"/>
            </a:lvl7pPr>
            <a:lvl8pPr lvl="7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b="1" sz="2800"/>
            </a:lvl8pPr>
            <a:lvl9pPr lvl="8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b="1"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0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4635900" y="1083075"/>
            <a:ext cx="37548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717750" y="1083075"/>
            <a:ext cx="3580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75" name="Google Shape;75;p10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0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0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60025" y="1159275"/>
            <a:ext cx="75006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⦿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⦾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⧁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⊙"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⊙"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79400" lvl="6" marL="3200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⊚"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73050" lvl="7" marL="3657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Roboto"/>
              <a:buChar char="⊙"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66700" lvl="8" marL="4114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Roboto"/>
              <a:buChar char="⊙"/>
              <a:defRPr b="0" i="0" sz="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71650" y="4799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im.docs.wso2.com/en/4.2.0/install-and-setup/setup/deployment-overview/#standard-ha-deployment-with-multitenancy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WSO2 API Manager </a:t>
            </a:r>
            <a:r>
              <a:rPr lang="en"/>
              <a:t>4</a:t>
            </a:r>
            <a:r>
              <a:rPr lang="en">
                <a:solidFill>
                  <a:schemeClr val="accent6"/>
                </a:solidFill>
              </a:rPr>
              <a:t>.</a:t>
            </a:r>
            <a:r>
              <a:rPr lang="en"/>
              <a:t>2</a:t>
            </a:r>
            <a:r>
              <a:rPr lang="en">
                <a:solidFill>
                  <a:schemeClr val="accent6"/>
                </a:solidFill>
              </a:rPr>
              <a:t>.0 Developer Advanced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7" name="Google Shape;167;p24"/>
          <p:cNvSpPr txBox="1"/>
          <p:nvPr>
            <p:ph idx="4294967295" type="subTitle"/>
          </p:nvPr>
        </p:nvSpPr>
        <p:spPr>
          <a:xfrm>
            <a:off x="996625" y="3082375"/>
            <a:ext cx="1448400" cy="27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Scalability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726475" y="3693550"/>
            <a:ext cx="4197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/>
              <a:t>WSO2 Training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0175" y="3916150"/>
            <a:ext cx="953943" cy="4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875" y="780550"/>
            <a:ext cx="4382750" cy="13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/>
          <p:nvPr/>
        </p:nvSpPr>
        <p:spPr>
          <a:xfrm>
            <a:off x="341725" y="2909075"/>
            <a:ext cx="2541300" cy="1156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Most of the time we need to scale gateway and key manager as </a:t>
            </a:r>
            <a:r>
              <a:rPr lang="en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they</a:t>
            </a:r>
            <a:r>
              <a:rPr b="0" i="0" lang="en" sz="1400" u="none" cap="none" strike="noStrike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b="0" i="0" lang="en" sz="1400" u="none" cap="none" strike="noStrike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 large number of requests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3235800" y="2928275"/>
            <a:ext cx="2672400" cy="11181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To scale </a:t>
            </a:r>
            <a:r>
              <a:rPr b="1" i="0" lang="en" sz="1400" u="none" cap="none" strike="noStrike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horizontally</a:t>
            </a:r>
            <a:r>
              <a:rPr b="0" i="0" lang="en" sz="1400" u="none" cap="none" strike="noStrike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 means to add more nodes to a system, such as adding a new node to a gateway cluster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6260975" y="2928275"/>
            <a:ext cx="2672400" cy="11181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To scale </a:t>
            </a:r>
            <a:r>
              <a:rPr b="1" i="0" lang="en" sz="1400" u="none" cap="none" strike="noStrike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vertically</a:t>
            </a:r>
            <a:r>
              <a:rPr b="0" i="0" lang="en" sz="1400" u="none" cap="none" strike="noStrike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 means to add resources to a single node in a system, typically involving the addition of more computing power.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Scaling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3000" y="-6100"/>
            <a:ext cx="4437200" cy="492100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Vertical Scaling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Scaling vertically means adding more computing power to a single node in a system, typically by adding more RAM.</a:t>
            </a:r>
            <a:endParaRPr/>
          </a:p>
          <a:p>
            <a:pPr indent="0" lvl="0" marL="457200" rt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323850" lvl="0" marL="457200" rt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Since there are additional resources through vertical scaling, it can accommodate more requests.</a:t>
            </a:r>
            <a:endParaRPr/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Vertical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Horizontal Scaling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638" y="1362000"/>
            <a:ext cx="7956174" cy="27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717750" y="1014050"/>
            <a:ext cx="77085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To scale horizontally means to add more nodes to a system, such as adding a new node to a Gateway cluster.</a:t>
            </a:r>
            <a:endParaRPr/>
          </a:p>
          <a:p>
            <a:pPr indent="0" lvl="0" marL="0" rt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323850" lvl="0" marL="457200" rt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If we take Gateway as an example, we can add more nodes to the Gateway cluster on demand.</a:t>
            </a:r>
            <a:br>
              <a:rPr lang="en"/>
            </a:br>
            <a:endParaRPr/>
          </a:p>
          <a:p>
            <a:pPr indent="-3238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Then the load balancer should be able to detect newly added nodes and route requests to them.</a:t>
            </a:r>
            <a:br>
              <a:rPr lang="en"/>
            </a:br>
            <a:endParaRPr/>
          </a:p>
          <a:p>
            <a:pPr indent="-3238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We can apply this pattern to the Gateway, Key Manager, Developer Portal, and Publisher.</a:t>
            </a:r>
            <a:endParaRPr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Horizontal Scaling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680100" y="4205825"/>
            <a:ext cx="77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https://apim.docs.wso2.com/en/4.2.0/install-and-setup/setup/deployment-overview/#standard-ha-deployment-with-multitenancy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924" y="270750"/>
            <a:ext cx="4283425" cy="36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SO2">
  <a:themeElements>
    <a:clrScheme name="Custom 347">
      <a:dk1>
        <a:srgbClr val="000000"/>
      </a:dk1>
      <a:lt1>
        <a:srgbClr val="465867"/>
      </a:lt1>
      <a:dk2>
        <a:srgbClr val="212A32"/>
      </a:dk2>
      <a:lt2>
        <a:srgbClr val="ECECEC"/>
      </a:lt2>
      <a:accent1>
        <a:srgbClr val="FF7300"/>
      </a:accent1>
      <a:accent2>
        <a:srgbClr val="FFC808"/>
      </a:accent2>
      <a:accent3>
        <a:srgbClr val="D7E2DE"/>
      </a:accent3>
      <a:accent4>
        <a:srgbClr val="D8D6D2"/>
      </a:accent4>
      <a:accent5>
        <a:srgbClr val="979593"/>
      </a:accent5>
      <a:accent6>
        <a:srgbClr val="FFFFFF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