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Roboto Medium"/>
      <p:regular r:id="rId40"/>
      <p:bold r:id="rId41"/>
      <p:italic r:id="rId42"/>
      <p:boldItalic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Nunito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regular.fntdata"/><Relationship Id="rId42" Type="http://schemas.openxmlformats.org/officeDocument/2006/relationships/font" Target="fonts/RobotoMedium-italic.fntdata"/><Relationship Id="rId41" Type="http://schemas.openxmlformats.org/officeDocument/2006/relationships/font" Target="fonts/RobotoMedium-bold.fntdata"/><Relationship Id="rId44" Type="http://schemas.openxmlformats.org/officeDocument/2006/relationships/font" Target="fonts/RobotoLight-regular.fntdata"/><Relationship Id="rId43" Type="http://schemas.openxmlformats.org/officeDocument/2006/relationships/font" Target="fonts/RobotoMedium-boldItalic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NunitoSans-bold.fntdata"/><Relationship Id="rId52" Type="http://schemas.openxmlformats.org/officeDocument/2006/relationships/font" Target="fonts/NunitoSans-regular.fntdata"/><Relationship Id="rId11" Type="http://schemas.openxmlformats.org/officeDocument/2006/relationships/slide" Target="slides/slide7.xml"/><Relationship Id="rId55" Type="http://schemas.openxmlformats.org/officeDocument/2006/relationships/font" Target="fonts/NunitoSans-boldItalic.fntdata"/><Relationship Id="rId10" Type="http://schemas.openxmlformats.org/officeDocument/2006/relationships/slide" Target="slides/slide6.xml"/><Relationship Id="rId54" Type="http://schemas.openxmlformats.org/officeDocument/2006/relationships/font" Target="fonts/Nuni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d643a043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2d643a043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d643a043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2d643a043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d643a043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2d643a043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d643a043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2d643a043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d643a043d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2d643a043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d643a043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2d643a043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d643a0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2d643a0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d643a043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2d643a043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d643a043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2d643a043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3cbbbf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a3cbbbf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company/wso2/" TargetMode="External"/><Relationship Id="rId3" Type="http://schemas.openxmlformats.org/officeDocument/2006/relationships/image" Target="../media/image19.png"/><Relationship Id="rId4" Type="http://schemas.openxmlformats.org/officeDocument/2006/relationships/hyperlink" Target="https://twitter.com/wso2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www.youtube.com/user/WSO2TechFlicks?sub_confirmation=1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facebook.com/WSO2Inc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900">
                <a:solidFill>
                  <a:schemeClr val="accent3"/>
                </a:solidFill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1335133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 )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1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1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1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1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Dark Grey )">
  <p:cSld name="BLANK_1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2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2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2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Yellow )">
  <p:cSld name="BLANK_1_1_1"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Cool Grey )">
  <p:cSld name="BLANK_1_1_1_1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LANK_1_1_1_2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15"/>
          <p:cNvCxnSpPr>
            <a:endCxn id="110" idx="2"/>
          </p:cNvCxnSpPr>
          <p:nvPr/>
        </p:nvCxnSpPr>
        <p:spPr>
          <a:xfrm flipH="1" rot="10800000">
            <a:off x="67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>
            <a:stCxn id="110" idx="6"/>
          </p:cNvCxnSpPr>
          <p:nvPr/>
        </p:nvCxnSpPr>
        <p:spPr>
          <a:xfrm>
            <a:off x="48451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4298850" y="3839763"/>
            <a:ext cx="546300" cy="54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>
            <a:off x="4469012" y="3943034"/>
            <a:ext cx="206046" cy="339995"/>
            <a:chOff x="2220125" y="238125"/>
            <a:chExt cx="3179725" cy="5238750"/>
          </a:xfrm>
        </p:grpSpPr>
        <p:sp>
          <p:nvSpPr>
            <p:cNvPr id="113" name="Google Shape;113;p15"/>
            <p:cNvSpPr/>
            <p:nvPr/>
          </p:nvSpPr>
          <p:spPr>
            <a:xfrm>
              <a:off x="3184450" y="4251875"/>
              <a:ext cx="1251075" cy="1225000"/>
            </a:xfrm>
            <a:custGeom>
              <a:rect b="b" l="l" r="r" t="t"/>
              <a:pathLst>
                <a:path extrusionOk="0" h="49000" w="50043">
                  <a:moveTo>
                    <a:pt x="19809" y="1"/>
                  </a:moveTo>
                  <a:lnTo>
                    <a:pt x="15639" y="2086"/>
                  </a:lnTo>
                  <a:lnTo>
                    <a:pt x="11469" y="4171"/>
                  </a:lnTo>
                  <a:lnTo>
                    <a:pt x="7298" y="7299"/>
                  </a:lnTo>
                  <a:lnTo>
                    <a:pt x="4171" y="10426"/>
                  </a:lnTo>
                  <a:lnTo>
                    <a:pt x="2086" y="14596"/>
                  </a:lnTo>
                  <a:lnTo>
                    <a:pt x="1043" y="19809"/>
                  </a:lnTo>
                  <a:lnTo>
                    <a:pt x="1" y="23979"/>
                  </a:lnTo>
                  <a:lnTo>
                    <a:pt x="1043" y="29192"/>
                  </a:lnTo>
                  <a:lnTo>
                    <a:pt x="2086" y="34404"/>
                  </a:lnTo>
                  <a:lnTo>
                    <a:pt x="4171" y="38575"/>
                  </a:lnTo>
                  <a:lnTo>
                    <a:pt x="7298" y="41702"/>
                  </a:lnTo>
                  <a:lnTo>
                    <a:pt x="11469" y="44830"/>
                  </a:lnTo>
                  <a:lnTo>
                    <a:pt x="15639" y="46915"/>
                  </a:lnTo>
                  <a:lnTo>
                    <a:pt x="19809" y="47957"/>
                  </a:lnTo>
                  <a:lnTo>
                    <a:pt x="25022" y="49000"/>
                  </a:lnTo>
                  <a:lnTo>
                    <a:pt x="30234" y="47957"/>
                  </a:lnTo>
                  <a:lnTo>
                    <a:pt x="34404" y="46915"/>
                  </a:lnTo>
                  <a:lnTo>
                    <a:pt x="38574" y="44830"/>
                  </a:lnTo>
                  <a:lnTo>
                    <a:pt x="42745" y="41702"/>
                  </a:lnTo>
                  <a:lnTo>
                    <a:pt x="45872" y="38575"/>
                  </a:lnTo>
                  <a:lnTo>
                    <a:pt x="47957" y="34404"/>
                  </a:lnTo>
                  <a:lnTo>
                    <a:pt x="49000" y="29192"/>
                  </a:lnTo>
                  <a:lnTo>
                    <a:pt x="50042" y="23979"/>
                  </a:lnTo>
                  <a:lnTo>
                    <a:pt x="49000" y="19809"/>
                  </a:lnTo>
                  <a:lnTo>
                    <a:pt x="47957" y="14596"/>
                  </a:lnTo>
                  <a:lnTo>
                    <a:pt x="45872" y="10426"/>
                  </a:lnTo>
                  <a:lnTo>
                    <a:pt x="42745" y="7299"/>
                  </a:lnTo>
                  <a:lnTo>
                    <a:pt x="38574" y="4171"/>
                  </a:lnTo>
                  <a:lnTo>
                    <a:pt x="34404" y="2086"/>
                  </a:lnTo>
                  <a:lnTo>
                    <a:pt x="30234" y="1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220125" y="238125"/>
              <a:ext cx="3179725" cy="3701025"/>
            </a:xfrm>
            <a:custGeom>
              <a:rect b="b" l="l" r="r" t="t"/>
              <a:pathLst>
                <a:path extrusionOk="0" h="148041" w="127189">
                  <a:moveTo>
                    <a:pt x="57339" y="0"/>
                  </a:moveTo>
                  <a:lnTo>
                    <a:pt x="51084" y="1043"/>
                  </a:lnTo>
                  <a:lnTo>
                    <a:pt x="44829" y="2085"/>
                  </a:lnTo>
                  <a:lnTo>
                    <a:pt x="38574" y="4170"/>
                  </a:lnTo>
                  <a:lnTo>
                    <a:pt x="28148" y="10425"/>
                  </a:lnTo>
                  <a:lnTo>
                    <a:pt x="18766" y="18766"/>
                  </a:lnTo>
                  <a:lnTo>
                    <a:pt x="10425" y="28149"/>
                  </a:lnTo>
                  <a:lnTo>
                    <a:pt x="5213" y="38574"/>
                  </a:lnTo>
                  <a:lnTo>
                    <a:pt x="2085" y="44829"/>
                  </a:lnTo>
                  <a:lnTo>
                    <a:pt x="1043" y="51084"/>
                  </a:lnTo>
                  <a:lnTo>
                    <a:pt x="0" y="57340"/>
                  </a:lnTo>
                  <a:lnTo>
                    <a:pt x="0" y="63595"/>
                  </a:lnTo>
                  <a:lnTo>
                    <a:pt x="0" y="69850"/>
                  </a:lnTo>
                  <a:lnTo>
                    <a:pt x="48999" y="69850"/>
                  </a:lnTo>
                  <a:lnTo>
                    <a:pt x="48999" y="63595"/>
                  </a:lnTo>
                  <a:lnTo>
                    <a:pt x="50042" y="57340"/>
                  </a:lnTo>
                  <a:lnTo>
                    <a:pt x="53169" y="53169"/>
                  </a:lnTo>
                  <a:lnTo>
                    <a:pt x="58382" y="50042"/>
                  </a:lnTo>
                  <a:lnTo>
                    <a:pt x="63595" y="48999"/>
                  </a:lnTo>
                  <a:lnTo>
                    <a:pt x="69850" y="50042"/>
                  </a:lnTo>
                  <a:lnTo>
                    <a:pt x="74020" y="53169"/>
                  </a:lnTo>
                  <a:lnTo>
                    <a:pt x="77147" y="57340"/>
                  </a:lnTo>
                  <a:lnTo>
                    <a:pt x="78190" y="63595"/>
                  </a:lnTo>
                  <a:lnTo>
                    <a:pt x="78190" y="66722"/>
                  </a:lnTo>
                  <a:lnTo>
                    <a:pt x="77147" y="69850"/>
                  </a:lnTo>
                  <a:lnTo>
                    <a:pt x="75062" y="71935"/>
                  </a:lnTo>
                  <a:lnTo>
                    <a:pt x="72977" y="75063"/>
                  </a:lnTo>
                  <a:lnTo>
                    <a:pt x="38574" y="104254"/>
                  </a:lnTo>
                  <a:lnTo>
                    <a:pt x="38574" y="148040"/>
                  </a:lnTo>
                  <a:lnTo>
                    <a:pt x="88615" y="148040"/>
                  </a:lnTo>
                  <a:lnTo>
                    <a:pt x="88615" y="126147"/>
                  </a:lnTo>
                  <a:lnTo>
                    <a:pt x="105296" y="112594"/>
                  </a:lnTo>
                  <a:lnTo>
                    <a:pt x="110508" y="107381"/>
                  </a:lnTo>
                  <a:lnTo>
                    <a:pt x="114679" y="102169"/>
                  </a:lnTo>
                  <a:lnTo>
                    <a:pt x="118849" y="96956"/>
                  </a:lnTo>
                  <a:lnTo>
                    <a:pt x="121976" y="90701"/>
                  </a:lnTo>
                  <a:lnTo>
                    <a:pt x="124061" y="84446"/>
                  </a:lnTo>
                  <a:lnTo>
                    <a:pt x="126146" y="77148"/>
                  </a:lnTo>
                  <a:lnTo>
                    <a:pt x="127189" y="70893"/>
                  </a:lnTo>
                  <a:lnTo>
                    <a:pt x="127189" y="63595"/>
                  </a:lnTo>
                  <a:lnTo>
                    <a:pt x="127189" y="57340"/>
                  </a:lnTo>
                  <a:lnTo>
                    <a:pt x="126146" y="51084"/>
                  </a:lnTo>
                  <a:lnTo>
                    <a:pt x="125104" y="44829"/>
                  </a:lnTo>
                  <a:lnTo>
                    <a:pt x="123019" y="38574"/>
                  </a:lnTo>
                  <a:lnTo>
                    <a:pt x="116764" y="28149"/>
                  </a:lnTo>
                  <a:lnTo>
                    <a:pt x="108423" y="18766"/>
                  </a:lnTo>
                  <a:lnTo>
                    <a:pt x="99041" y="10425"/>
                  </a:lnTo>
                  <a:lnTo>
                    <a:pt x="88615" y="4170"/>
                  </a:lnTo>
                  <a:lnTo>
                    <a:pt x="82360" y="2085"/>
                  </a:lnTo>
                  <a:lnTo>
                    <a:pt x="76105" y="1043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1168950" y="1541325"/>
            <a:ext cx="6806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Time!</a:t>
            </a:r>
            <a:endParaRPr b="1" i="0" sz="4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1_1_1_1_1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6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1652625" y="4110725"/>
            <a:ext cx="126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wso2.com</a:t>
            </a:r>
            <a:endParaRPr b="0" i="0" sz="1600" u="none" cap="none" strike="noStrike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D:\2017\Slide-deck-2017\in-01.png" id="120" name="Google Shape;120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65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121" name="Google Shape;121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5961" y="4158572"/>
            <a:ext cx="279900" cy="27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122" name="Google Shape;122;p1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421" y="4156568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123" name="Google Shape;123;p1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2477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6"/>
          <p:cNvCxnSpPr/>
          <p:nvPr/>
        </p:nvCxnSpPr>
        <p:spPr>
          <a:xfrm>
            <a:off x="6450" y="36573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1574925" y="1085175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7072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1837068" y="3519630"/>
            <a:ext cx="286882" cy="275558"/>
            <a:chOff x="1082975" y="238125"/>
            <a:chExt cx="5454025" cy="5238750"/>
          </a:xfrm>
        </p:grpSpPr>
        <p:sp>
          <p:nvSpPr>
            <p:cNvPr id="128" name="Google Shape;128;p16"/>
            <p:cNvSpPr/>
            <p:nvPr/>
          </p:nvSpPr>
          <p:spPr>
            <a:xfrm>
              <a:off x="1082975" y="2510625"/>
              <a:ext cx="1602725" cy="2966250"/>
            </a:xfrm>
            <a:custGeom>
              <a:rect b="b" l="l" r="r" t="t"/>
              <a:pathLst>
                <a:path extrusionOk="0" h="118650" w="64109">
                  <a:moveTo>
                    <a:pt x="22964" y="1"/>
                  </a:moveTo>
                  <a:lnTo>
                    <a:pt x="18180" y="958"/>
                  </a:lnTo>
                  <a:lnTo>
                    <a:pt x="14353" y="1914"/>
                  </a:lnTo>
                  <a:lnTo>
                    <a:pt x="10525" y="4785"/>
                  </a:lnTo>
                  <a:lnTo>
                    <a:pt x="6698" y="6699"/>
                  </a:lnTo>
                  <a:lnTo>
                    <a:pt x="3827" y="10526"/>
                  </a:lnTo>
                  <a:lnTo>
                    <a:pt x="1914" y="14353"/>
                  </a:lnTo>
                  <a:lnTo>
                    <a:pt x="957" y="18181"/>
                  </a:lnTo>
                  <a:lnTo>
                    <a:pt x="0" y="22965"/>
                  </a:lnTo>
                  <a:lnTo>
                    <a:pt x="0" y="95686"/>
                  </a:lnTo>
                  <a:lnTo>
                    <a:pt x="957" y="100470"/>
                  </a:lnTo>
                  <a:lnTo>
                    <a:pt x="1914" y="105254"/>
                  </a:lnTo>
                  <a:lnTo>
                    <a:pt x="3827" y="109082"/>
                  </a:lnTo>
                  <a:lnTo>
                    <a:pt x="6698" y="111952"/>
                  </a:lnTo>
                  <a:lnTo>
                    <a:pt x="10525" y="114823"/>
                  </a:lnTo>
                  <a:lnTo>
                    <a:pt x="14353" y="116736"/>
                  </a:lnTo>
                  <a:lnTo>
                    <a:pt x="18180" y="118650"/>
                  </a:lnTo>
                  <a:lnTo>
                    <a:pt x="53583" y="118650"/>
                  </a:lnTo>
                  <a:lnTo>
                    <a:pt x="57411" y="117693"/>
                  </a:lnTo>
                  <a:lnTo>
                    <a:pt x="64109" y="113866"/>
                  </a:lnTo>
                  <a:lnTo>
                    <a:pt x="64109" y="1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900975" y="238125"/>
              <a:ext cx="3636025" cy="5023475"/>
            </a:xfrm>
            <a:custGeom>
              <a:rect b="b" l="l" r="r" t="t"/>
              <a:pathLst>
                <a:path extrusionOk="0" h="200939" w="145441">
                  <a:moveTo>
                    <a:pt x="45929" y="0"/>
                  </a:moveTo>
                  <a:lnTo>
                    <a:pt x="39231" y="957"/>
                  </a:lnTo>
                  <a:lnTo>
                    <a:pt x="33490" y="2871"/>
                  </a:lnTo>
                  <a:lnTo>
                    <a:pt x="28706" y="5741"/>
                  </a:lnTo>
                  <a:lnTo>
                    <a:pt x="27749" y="7655"/>
                  </a:lnTo>
                  <a:lnTo>
                    <a:pt x="27749" y="9568"/>
                  </a:lnTo>
                  <a:lnTo>
                    <a:pt x="27749" y="40188"/>
                  </a:lnTo>
                  <a:lnTo>
                    <a:pt x="957" y="96642"/>
                  </a:lnTo>
                  <a:lnTo>
                    <a:pt x="0" y="97599"/>
                  </a:lnTo>
                  <a:lnTo>
                    <a:pt x="0" y="195197"/>
                  </a:lnTo>
                  <a:lnTo>
                    <a:pt x="5741" y="197111"/>
                  </a:lnTo>
                  <a:lnTo>
                    <a:pt x="12439" y="199025"/>
                  </a:lnTo>
                  <a:lnTo>
                    <a:pt x="18180" y="199982"/>
                  </a:lnTo>
                  <a:lnTo>
                    <a:pt x="22965" y="200938"/>
                  </a:lnTo>
                  <a:lnTo>
                    <a:pt x="106210" y="200938"/>
                  </a:lnTo>
                  <a:lnTo>
                    <a:pt x="110038" y="199982"/>
                  </a:lnTo>
                  <a:lnTo>
                    <a:pt x="113865" y="199025"/>
                  </a:lnTo>
                  <a:lnTo>
                    <a:pt x="119606" y="196154"/>
                  </a:lnTo>
                  <a:lnTo>
                    <a:pt x="122477" y="194240"/>
                  </a:lnTo>
                  <a:lnTo>
                    <a:pt x="124390" y="191370"/>
                  </a:lnTo>
                  <a:lnTo>
                    <a:pt x="126304" y="188499"/>
                  </a:lnTo>
                  <a:lnTo>
                    <a:pt x="127261" y="184672"/>
                  </a:lnTo>
                  <a:lnTo>
                    <a:pt x="127261" y="180845"/>
                  </a:lnTo>
                  <a:lnTo>
                    <a:pt x="127261" y="177974"/>
                  </a:lnTo>
                  <a:lnTo>
                    <a:pt x="126304" y="174147"/>
                  </a:lnTo>
                  <a:lnTo>
                    <a:pt x="125347" y="171276"/>
                  </a:lnTo>
                  <a:lnTo>
                    <a:pt x="130131" y="167449"/>
                  </a:lnTo>
                  <a:lnTo>
                    <a:pt x="133959" y="163621"/>
                  </a:lnTo>
                  <a:lnTo>
                    <a:pt x="135873" y="158837"/>
                  </a:lnTo>
                  <a:lnTo>
                    <a:pt x="136829" y="153096"/>
                  </a:lnTo>
                  <a:lnTo>
                    <a:pt x="135873" y="148312"/>
                  </a:lnTo>
                  <a:lnTo>
                    <a:pt x="134916" y="143527"/>
                  </a:lnTo>
                  <a:lnTo>
                    <a:pt x="138743" y="140657"/>
                  </a:lnTo>
                  <a:lnTo>
                    <a:pt x="142570" y="135873"/>
                  </a:lnTo>
                  <a:lnTo>
                    <a:pt x="145441" y="131088"/>
                  </a:lnTo>
                  <a:lnTo>
                    <a:pt x="145441" y="125347"/>
                  </a:lnTo>
                  <a:lnTo>
                    <a:pt x="145441" y="121520"/>
                  </a:lnTo>
                  <a:lnTo>
                    <a:pt x="144484" y="117692"/>
                  </a:lnTo>
                  <a:lnTo>
                    <a:pt x="142570" y="113865"/>
                  </a:lnTo>
                  <a:lnTo>
                    <a:pt x="139700" y="110995"/>
                  </a:lnTo>
                  <a:lnTo>
                    <a:pt x="142570" y="107167"/>
                  </a:lnTo>
                  <a:lnTo>
                    <a:pt x="144484" y="103340"/>
                  </a:lnTo>
                  <a:lnTo>
                    <a:pt x="145441" y="98555"/>
                  </a:lnTo>
                  <a:lnTo>
                    <a:pt x="145441" y="93771"/>
                  </a:lnTo>
                  <a:lnTo>
                    <a:pt x="144484" y="89944"/>
                  </a:lnTo>
                  <a:lnTo>
                    <a:pt x="143527" y="86116"/>
                  </a:lnTo>
                  <a:lnTo>
                    <a:pt x="140657" y="82289"/>
                  </a:lnTo>
                  <a:lnTo>
                    <a:pt x="137786" y="79418"/>
                  </a:lnTo>
                  <a:lnTo>
                    <a:pt x="134916" y="76548"/>
                  </a:lnTo>
                  <a:lnTo>
                    <a:pt x="131088" y="74634"/>
                  </a:lnTo>
                  <a:lnTo>
                    <a:pt x="126304" y="73677"/>
                  </a:lnTo>
                  <a:lnTo>
                    <a:pt x="121520" y="72721"/>
                  </a:lnTo>
                  <a:lnTo>
                    <a:pt x="66023" y="72721"/>
                  </a:lnTo>
                  <a:lnTo>
                    <a:pt x="70807" y="56454"/>
                  </a:lnTo>
                  <a:lnTo>
                    <a:pt x="71764" y="46886"/>
                  </a:lnTo>
                  <a:lnTo>
                    <a:pt x="72721" y="36360"/>
                  </a:lnTo>
                  <a:lnTo>
                    <a:pt x="71764" y="29662"/>
                  </a:lnTo>
                  <a:lnTo>
                    <a:pt x="69850" y="22964"/>
                  </a:lnTo>
                  <a:lnTo>
                    <a:pt x="66980" y="16266"/>
                  </a:lnTo>
                  <a:lnTo>
                    <a:pt x="63152" y="11482"/>
                  </a:lnTo>
                  <a:lnTo>
                    <a:pt x="59325" y="6698"/>
                  </a:lnTo>
                  <a:lnTo>
                    <a:pt x="54541" y="2871"/>
                  </a:lnTo>
                  <a:lnTo>
                    <a:pt x="49756" y="957"/>
                  </a:lnTo>
                  <a:lnTo>
                    <a:pt x="45929" y="0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separator">
  <p:cSld name="CUSTOM_3_2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0" y="0"/>
            <a:ext cx="913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42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40500" y="4883825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WSO2 2020 - All rights reserved</a:t>
            </a:r>
            <a:endParaRPr b="0" i="0" sz="8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">
  <p:cSld name="BLANK_1_1_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9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8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8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OBJECT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FF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57319" y="1200151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943606" y="4694053"/>
            <a:ext cx="213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 1">
  <p:cSld name="OBJEC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319" y="205979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i="0" u="none" cap="none" strike="noStrike">
                <a:solidFill>
                  <a:srgbClr val="FF5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57319" y="1200151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93700" lvl="1" marL="914400" marR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81000" lvl="2" marL="1371600" marR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55600" lvl="3" marL="1828800" marR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42900" lvl="4" marL="2286000" marR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55600" lvl="5" marL="2743200" marR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0"/>
          <p:cNvSpPr txBox="1"/>
          <p:nvPr/>
        </p:nvSpPr>
        <p:spPr>
          <a:xfrm>
            <a:off x="192900" y="4731425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WSO2 2020 - All rights reserved</a:t>
            </a:r>
            <a:endParaRPr b="0" i="0" sz="8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aragraph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and intro">
  <p:cSld name="CUSTO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62599" y="1034200"/>
            <a:ext cx="7331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115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845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8575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8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305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7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6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 1">
  <p:cSld name="BLANK_1_1_3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2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2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⦿"/>
              <a:defRPr/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Char char="⦾"/>
              <a:defRPr/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Char char="⧁"/>
              <a:defRPr/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Char char="⊙"/>
              <a:defRPr/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Char char="⊙"/>
              <a:defRPr/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Char char="⊚"/>
              <a:defRPr/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Char char="⊙"/>
              <a:defRPr/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Char char="⊙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TITLE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 rot="5400000">
            <a:off x="1301958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4"/>
          <p:cNvCxnSpPr/>
          <p:nvPr/>
        </p:nvCxnSpPr>
        <p:spPr>
          <a:xfrm>
            <a:off x="1512850" y="3565650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resenter Slide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6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"/>
          <p:cNvCxnSpPr/>
          <p:nvPr/>
        </p:nvCxnSpPr>
        <p:spPr>
          <a:xfrm>
            <a:off x="0" y="1581150"/>
            <a:ext cx="2397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6"/>
          <p:cNvSpPr txBox="1"/>
          <p:nvPr/>
        </p:nvSpPr>
        <p:spPr>
          <a:xfrm>
            <a:off x="2358400" y="9689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4634150" y="1581150"/>
            <a:ext cx="4551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type="title"/>
          </p:nvPr>
        </p:nvSpPr>
        <p:spPr>
          <a:xfrm>
            <a:off x="2397300" y="241677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2397300" y="299422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3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esenters Slide">
  <p:cSld name="TITLE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7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7"/>
          <p:cNvCxnSpPr/>
          <p:nvPr/>
        </p:nvCxnSpPr>
        <p:spPr>
          <a:xfrm>
            <a:off x="-7650" y="1504950"/>
            <a:ext cx="88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7"/>
          <p:cNvSpPr txBox="1"/>
          <p:nvPr/>
        </p:nvSpPr>
        <p:spPr>
          <a:xfrm>
            <a:off x="861525" y="8927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" name="Google Shape;53;p7"/>
          <p:cNvCxnSpPr/>
          <p:nvPr/>
        </p:nvCxnSpPr>
        <p:spPr>
          <a:xfrm>
            <a:off x="3101475" y="1504950"/>
            <a:ext cx="608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2092500" y="223342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2092500" y="269647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title"/>
          </p:nvPr>
        </p:nvSpPr>
        <p:spPr>
          <a:xfrm>
            <a:off x="2092500" y="3559500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57" name="Google Shape;57;p7"/>
          <p:cNvSpPr txBox="1"/>
          <p:nvPr>
            <p:ph idx="3" type="subTitle"/>
          </p:nvPr>
        </p:nvSpPr>
        <p:spPr>
          <a:xfrm>
            <a:off x="2092500" y="4022550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TITLE_1_1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1168950" y="1007925"/>
            <a:ext cx="68061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2800"/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800"/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2800"/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 sz="2800"/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 sz="2800"/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b="1" sz="2800"/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b="1" sz="2800"/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b="1" sz="2800"/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9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35900" y="1083075"/>
            <a:ext cx="3754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17750" y="1083075"/>
            <a:ext cx="3580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9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9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0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0"/>
          <p:cNvSpPr txBox="1"/>
          <p:nvPr>
            <p:ph type="title"/>
          </p:nvPr>
        </p:nvSpPr>
        <p:spPr>
          <a:xfrm>
            <a:off x="705825" y="456725"/>
            <a:ext cx="3754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177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343740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61570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0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60025" y="1159275"/>
            <a:ext cx="7500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⦿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⦾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⧁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⊙"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⊙"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⊚"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⊙"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66700" lvl="8" marL="4114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Roboto"/>
              <a:buChar char="⊙"/>
              <a:defRPr b="0" i="0" sz="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71650" y="4799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im.docs.wso2.com/en/4.2.0/install-and-setup/setup/api-controller/cicd-using-cli/#step-1-prepare-the-environments" TargetMode="External"/><Relationship Id="rId4" Type="http://schemas.openxmlformats.org/officeDocument/2006/relationships/hyperlink" Target="https://apim.docs.wso2.com/en/4.2.0/install-and-setup/setup/api-controller/cicd-using-cli/#step-2-create-deploy-and-publish-an-api-in-a-lower-environment" TargetMode="External"/><Relationship Id="rId5" Type="http://schemas.openxmlformats.org/officeDocument/2006/relationships/hyperlink" Target="https://apim.docs.wso2.com/en/4.2.0/install-and-setup/setup/api-controller/cicd-using-cli/#step-3-export-an-api-from-a-lower-environment" TargetMode="External"/><Relationship Id="rId6" Type="http://schemas.openxmlformats.org/officeDocument/2006/relationships/hyperlink" Target="https://apim.docs.wso2.com/en/4.2.0/install-and-setup/setup/api-controller/cicd-using-cli/#step-4-initialize-the-project-using-a-swaggeropenapi-specifica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pim.docs.wso2.com/en/4.2.0/install-and-setup/setup/api-controller/cicd-using-cli/#step-5-prepare-an-api-project-for-cic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pim.docs.wso2.com/en/4.2.0/install-and-setup/setup/api-controller/cicd-using-cli/#step-5-prepare-an-api-project-for-cic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im.docs.wso2.com/en/4.2.0/install-and-setup/setup/api-controller/cicd-using-cli/#step-7-get-keys-for-an-apiapi-product" TargetMode="External"/><Relationship Id="rId4" Type="http://schemas.openxmlformats.org/officeDocument/2006/relationships/hyperlink" Target="https://apim.docs.wso2.com/en/4.2.0/install-and-setup/setup/api-controller/cicd-using-cli/#step-8-extending-a-cicd-pipeline-to-support-api-products" TargetMode="External"/><Relationship Id="rId5" Type="http://schemas.openxmlformats.org/officeDocument/2006/relationships/hyperlink" Target="https://apim.docs.wso2.com/en/4.2.0/install-and-setup/setup/api-controller/cicd-using-cli/#step-9-extending-a-cicd-pipeline-to-support-application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pim.docs.wso2.com/en/4.2.0/install-and-setup/setup/api-controller/building-jenkins-ci-cd-pipeline/#step-1-setup-jenkin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pim.docs.wso2.com/en/4.2.0/install-and-setup/setup/api-controller/building-jenkins-ci-cd-pipeline/#step-2-create-github-repositories" TargetMode="External"/><Relationship Id="rId4" Type="http://schemas.openxmlformats.org/officeDocument/2006/relationships/hyperlink" Target="https://apim.docs.wso2.com/en/4.2.0/install-and-setup/setup/api-controller/building-jenkins-ci-cd-pipeline/#step-2-create-github-repositori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pim.docs.wso2.com/en/4.2.0/install-and-setup/setup/api-controller/building-jenkins-ci-cd-pipeline/#step-3-setup-jfrog-artifacto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pim.docs.wso2.com/en/4.2.0/install-and-setup/setup/api-controller/building-jenkins-ci-cd-pipeline/#step-5-configure-jenkins-job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6"/>
                </a:solidFill>
              </a:rPr>
              <a:t>WSO2 API Manager </a:t>
            </a:r>
            <a:r>
              <a:rPr lang="en"/>
              <a:t>4</a:t>
            </a:r>
            <a:r>
              <a:rPr lang="en">
                <a:solidFill>
                  <a:schemeClr val="accent6"/>
                </a:solidFill>
              </a:rPr>
              <a:t>.</a:t>
            </a:r>
            <a:r>
              <a:rPr lang="en"/>
              <a:t>2</a:t>
            </a:r>
            <a:r>
              <a:rPr lang="en">
                <a:solidFill>
                  <a:schemeClr val="accent6"/>
                </a:solidFill>
              </a:rPr>
              <a:t>.0 Developer </a:t>
            </a:r>
            <a:r>
              <a:rPr lang="en"/>
              <a:t>Advanced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2" name="Google Shape;172;p24"/>
          <p:cNvSpPr txBox="1"/>
          <p:nvPr>
            <p:ph idx="4294967295" type="subTitle"/>
          </p:nvPr>
        </p:nvSpPr>
        <p:spPr>
          <a:xfrm>
            <a:off x="915625" y="3008225"/>
            <a:ext cx="3550500" cy="33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Building a CI/CD Pipeline for APIs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WSO2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5250" y="4164650"/>
            <a:ext cx="953943" cy="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Support from API Management Vendor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CI/CD approach of each API Management vendor is different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API Vendors offer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Tooling support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Support for Interaction with source code repositories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Extensions to configure environment specific configurations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Plugins and extensions for pipeline tools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Standard REST APIs</a:t>
            </a:r>
            <a:endParaRPr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Configs that </a:t>
            </a:r>
            <a:r>
              <a:rPr lang="en"/>
              <a:t>Differ</a:t>
            </a:r>
            <a:r>
              <a:rPr lang="en"/>
              <a:t> Between Environments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APIs contain environment specific configurations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Some of the configurations differ between environments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Environment-specific configurations include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Backend endpoints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Credentials of backend services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Certificates of endpoints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Endpoint timeout settings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Gateway environments</a:t>
            </a:r>
            <a:endParaRPr/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CI/CD with WSO2 API Manager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Selection of process orchestration tool such as Jenkins is a key requirement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CI/CD process requires a Source Code Management(SCM) system which acts as a Single Source of Truth for the pipeline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apictl tool of API Manager provides the flexibility to integrate with these tools to migrate APIs between environments 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It is capable of handling environment specific configurations and can promote the API seamlessly to other environments via a single command</a:t>
            </a:r>
            <a:endParaRPr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API Controller</a:t>
            </a:r>
            <a:r>
              <a:rPr lang="en"/>
              <a:t> (apictl)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</a:t>
            </a:r>
            <a:r>
              <a:rPr lang="en"/>
              <a:t>pictl</a:t>
            </a:r>
            <a:r>
              <a:rPr lang="en"/>
              <a:t> and its Features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Platform Agnostic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Inject environment related configurations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Command Line tool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Easy configuration with many CI/CD tools</a:t>
            </a:r>
            <a:endParaRPr/>
          </a:p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017725"/>
            <a:ext cx="5925101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Simplistic 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CI/CD for APIs - Using the CLI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Building Blocks for Creating a CI/CD Pipeline with CLI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717750" y="11592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Prepare the environments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Generate the API project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Commit API project and deployment resources to a VCS for CI/CD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Import the API to an upper environment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Preparing the environments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717750" y="1159275"/>
            <a:ext cx="77085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Install APIM-4.2.0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Install apictl-4.2.0 and configure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u="sng">
                <a:solidFill>
                  <a:schemeClr val="hlink"/>
                </a:solidFill>
                <a:hlinkClick r:id="rId3"/>
              </a:rPr>
              <a:t>Refer …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54850" y="2498625"/>
            <a:ext cx="39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Generate the API project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780050" y="3303050"/>
            <a:ext cx="70206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an API via API Publisher in a lower environment and export via apictl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Initialize the project using a Swagger/OpenAPI specification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Refer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[1]</a:t>
            </a:r>
            <a:r>
              <a:rPr lang="en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[2],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[3]</a:t>
            </a:r>
            <a:endParaRPr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Commit API project and deployment resources to a VCS for CI/CD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717750" y="11592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Copy the created/exported API project into the Source repository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Generate the deployment artifacts directory for the API project to define the environment-specific details for the API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Commit the changes to the version control system.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Refer …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Discussion Topics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17750" y="1091750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Driving towards automation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Automation challenges in API Management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Deciding CI/CD strategy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Technology and Tooling support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Building simple CI/CD pipeline with WSO2 API Manager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Import the API to an upper environment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717750" y="11592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Automation Server can be configured to run a specific pipeline for promoting artifacts to other environments.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apictl</a:t>
            </a:r>
            <a:r>
              <a:rPr lang="en"/>
              <a:t> tool</a:t>
            </a:r>
            <a:r>
              <a:rPr lang="en"/>
              <a:t> is used for this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Refer …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Extending a CI/CD pipeline for </a:t>
            </a:r>
            <a:r>
              <a:rPr lang="en"/>
              <a:t>additional</a:t>
            </a:r>
            <a:r>
              <a:rPr lang="en"/>
              <a:t> operations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Extending a CI/CD pipeline for additional operations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717750" y="11592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</a:t>
            </a:r>
            <a:r>
              <a:rPr lang="en"/>
              <a:t>sing apictl in order to invoke an API or an API Product by subscribing to it using a new application created by apictl. </a:t>
            </a:r>
            <a:r>
              <a:rPr lang="en" u="sng">
                <a:solidFill>
                  <a:schemeClr val="hlink"/>
                </a:solidFill>
                <a:hlinkClick r:id="rId3"/>
              </a:rPr>
              <a:t>[Refer]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Extending a CI/CD pipeline to support API Products </a:t>
            </a:r>
            <a:r>
              <a:rPr lang="en" u="sng">
                <a:solidFill>
                  <a:schemeClr val="hlink"/>
                </a:solidFill>
                <a:hlinkClick r:id="rId4"/>
              </a:rPr>
              <a:t>[Refer]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CI/CD pipeline can support API products other than APIs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commands used are somewhat different and also a project for API product cannot be created using an OpenAPI definition.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Extending a CI/CD pipeline to support applications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 [Refer]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use this CI/CD approach to export applications from lower environments to upper environments.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Building a CI/CD Pipeline for APIs using Jenkins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7"/>
          <p:cNvGrpSpPr/>
          <p:nvPr/>
        </p:nvGrpSpPr>
        <p:grpSpPr>
          <a:xfrm>
            <a:off x="1552025" y="1017725"/>
            <a:ext cx="5875983" cy="3820975"/>
            <a:chOff x="1552025" y="1017725"/>
            <a:chExt cx="5875983" cy="3820975"/>
          </a:xfrm>
        </p:grpSpPr>
        <p:pic>
          <p:nvPicPr>
            <p:cNvPr id="335" name="Google Shape;33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52025" y="1017725"/>
              <a:ext cx="5875983" cy="38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47"/>
            <p:cNvSpPr txBox="1"/>
            <p:nvPr/>
          </p:nvSpPr>
          <p:spPr>
            <a:xfrm>
              <a:off x="5090700" y="2598150"/>
              <a:ext cx="720600" cy="34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lang="en" sz="700">
                  <a:solidFill>
                    <a:srgbClr val="595959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apictl</a:t>
              </a:r>
              <a:endParaRPr b="1" i="0" sz="700" u="none" cap="none" strike="noStrike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337" name="Google Shape;337;p4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CI/CD Process Overview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Use case Overview</a:t>
            </a:r>
            <a:endParaRPr/>
          </a:p>
        </p:txBody>
      </p:sp>
      <p:pic>
        <p:nvPicPr>
          <p:cNvPr id="345" name="Google Shape;3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00" y="1145650"/>
            <a:ext cx="6516398" cy="35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Building Blocks for Creating a CI/CD Pipeline</a:t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717750" y="11592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Setup Jenkins and apictl tool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Create GitHub repositories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Setup JFrog Artifactory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Setup API-M instances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Configure Jenkins Jobs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52" name="Google Shape;352;p4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a</a:t>
            </a:r>
            <a:r>
              <a:rPr lang="en"/>
              <a:t> remote machine that has public access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Install jq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Install the apictl tool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Install Java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Setup the Jenkins server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i="1" sz="1000"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500"/>
              <a:buNone/>
            </a:pPr>
            <a:r>
              <a:rPr b="1" i="1" lang="en" sz="1000"/>
              <a:t>Note: </a:t>
            </a:r>
            <a:r>
              <a:rPr i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apictl add-env</a:t>
            </a:r>
            <a:r>
              <a:rPr i="1" lang="en" sz="1000">
                <a:solidFill>
                  <a:schemeClr val="dk1"/>
                </a:solidFill>
              </a:rPr>
              <a:t> command has been deprecated from apictl 4.0.0 onwards. Instead use </a:t>
            </a:r>
            <a:r>
              <a:rPr i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apictl add env</a:t>
            </a:r>
            <a:r>
              <a:rPr i="1" lang="en" sz="1000">
                <a:solidFill>
                  <a:schemeClr val="dk1"/>
                </a:solidFill>
              </a:rPr>
              <a:t> as shown above.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			</a:t>
            </a:r>
            <a:r>
              <a:rPr lang="en" u="sng">
                <a:solidFill>
                  <a:schemeClr val="hlink"/>
                </a:solidFill>
                <a:hlinkClick r:id="rId3"/>
              </a:rPr>
              <a:t>Set up Jenkins</a:t>
            </a:r>
            <a:endParaRPr/>
          </a:p>
        </p:txBody>
      </p:sp>
      <p:sp>
        <p:nvSpPr>
          <p:cNvPr id="358" name="Google Shape;358;p5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Setup Jenkins and apictl tool</a:t>
            </a:r>
            <a:endParaRPr/>
          </a:p>
        </p:txBody>
      </p:sp>
      <p:sp>
        <p:nvSpPr>
          <p:cNvPr id="359" name="Google Shape;359;p5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717750" y="1083075"/>
            <a:ext cx="77085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Setup source repository</a:t>
            </a:r>
            <a:endParaRPr/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Configure to trigger a Jenkins job when a change is made to the repository.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Setup deployment repository</a:t>
            </a:r>
            <a:endParaRPr/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To </a:t>
            </a:r>
            <a:r>
              <a:rPr lang="en"/>
              <a:t>g</a:t>
            </a:r>
            <a:r>
              <a:rPr lang="en"/>
              <a:t>ather configurations for each deployment.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Create GitHub repositori</a:t>
            </a:r>
            <a:r>
              <a:rPr lang="en" u="sng">
                <a:solidFill>
                  <a:schemeClr val="hlink"/>
                </a:solidFill>
                <a:hlinkClick r:id="rId4"/>
              </a:rPr>
              <a:t>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GitHub repositories</a:t>
            </a:r>
            <a:endParaRPr/>
          </a:p>
        </p:txBody>
      </p:sp>
      <p:sp>
        <p:nvSpPr>
          <p:cNvPr id="366" name="Google Shape;366;p5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717750" y="1083075"/>
            <a:ext cx="77085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will be used to upload and maintain artifacts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Need to configure accessibility, users and create a repository.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Configure a webhook to trigger a Jenkins job which will be triggered and perform API deployment task.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Setup JFrog Artifactory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 Setup JFrog Artifactory</a:t>
            </a:r>
            <a:endParaRPr/>
          </a:p>
        </p:txBody>
      </p:sp>
      <p:sp>
        <p:nvSpPr>
          <p:cNvPr id="373" name="Google Shape;373;p5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Building CI/CD Strategy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idx="1" type="body"/>
          </p:nvPr>
        </p:nvSpPr>
        <p:spPr>
          <a:xfrm>
            <a:off x="717750" y="892325"/>
            <a:ext cx="7708500" cy="4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Setup Global variables required to link to the APIM instance and Artifactory repo.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Setup Artifact build and upload job</a:t>
            </a:r>
            <a:endParaRPr/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listen to any change in the source repository and perform a build and upload any new update to the artifactory repository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Setup Artifact deployment Job</a:t>
            </a:r>
            <a:endParaRPr/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listen to new updates in the artifactory repository and deploy the artifact with the configurations in the Deployment git repository to the dev API-M environment.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			 	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Configure Jenkins Jobs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Configure Jenkins Jobs</a:t>
            </a:r>
            <a:endParaRPr/>
          </a:p>
        </p:txBody>
      </p:sp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/>
          <p:nvPr/>
        </p:nvSpPr>
        <p:spPr>
          <a:xfrm>
            <a:off x="979000" y="1433175"/>
            <a:ext cx="7057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36752"/>
              </a:lnSpc>
              <a:spcBef>
                <a:spcPts val="0"/>
              </a:spcBef>
              <a:spcAft>
                <a:spcPts val="0"/>
              </a:spcAft>
              <a:buClr>
                <a:srgbClr val="FF5000"/>
              </a:buClr>
              <a:buSzPts val="1400"/>
              <a:buFont typeface="Nunito Sans"/>
              <a:buNone/>
            </a:pPr>
            <a:r>
              <a:t/>
            </a:r>
            <a:endParaRPr i="0" sz="30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54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7443004" y="4706275"/>
            <a:ext cx="1116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4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7443004" y="4706275"/>
            <a:ext cx="11160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0" y="2197525"/>
            <a:ext cx="90291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 Validating the WSO2 API Manager Environment</a:t>
            </a:r>
            <a:endParaRPr b="1" sz="23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Building a Jenkins CI/CD pipeline with API Controller</a:t>
            </a:r>
            <a:endParaRPr b="1" sz="23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Building a CI/CD pipeline with GIT</a:t>
            </a:r>
            <a:endParaRPr b="1" sz="23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89" name="Google Shape;389;p54"/>
          <p:cNvGrpSpPr/>
          <p:nvPr/>
        </p:nvGrpSpPr>
        <p:grpSpPr>
          <a:xfrm>
            <a:off x="2898199" y="1310550"/>
            <a:ext cx="3023295" cy="1318266"/>
            <a:chOff x="-417971" y="-650877"/>
            <a:chExt cx="2955900" cy="1107600"/>
          </a:xfrm>
        </p:grpSpPr>
        <p:sp>
          <p:nvSpPr>
            <p:cNvPr id="390" name="Google Shape;390;p54"/>
            <p:cNvSpPr/>
            <p:nvPr/>
          </p:nvSpPr>
          <p:spPr>
            <a:xfrm>
              <a:off x="-302550" y="-647151"/>
              <a:ext cx="2761200" cy="440400"/>
            </a:xfrm>
            <a:prstGeom prst="rect">
              <a:avLst/>
            </a:prstGeom>
            <a:solidFill>
              <a:srgbClr val="FFC80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A32"/>
                </a:buClr>
                <a:buSzPts val="1600"/>
                <a:buFont typeface="Roboto"/>
                <a:buNone/>
              </a:pPr>
              <a:r>
                <a:t/>
              </a:r>
              <a:endParaRPr b="0" i="0" sz="1600" u="none" cap="none" strike="noStrike">
                <a:solidFill>
                  <a:srgbClr val="212A3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54"/>
            <p:cNvSpPr txBox="1"/>
            <p:nvPr/>
          </p:nvSpPr>
          <p:spPr>
            <a:xfrm>
              <a:off x="-417971" y="-650877"/>
              <a:ext cx="2955900" cy="11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rtl="0" algn="ctr">
                <a:lnSpc>
                  <a:spcPct val="1367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unito Sans"/>
                <a:buNone/>
              </a:pPr>
              <a:r>
                <a:rPr b="1" lang="en" sz="2400">
                  <a:latin typeface="Nunito Sans"/>
                  <a:ea typeface="Nunito Sans"/>
                  <a:cs typeface="Nunito Sans"/>
                  <a:sym typeface="Nunito Sans"/>
                </a:rPr>
                <a:t>Let’s try it out!</a:t>
              </a:r>
              <a:endParaRPr/>
            </a:p>
            <a:p>
              <a:pPr indent="0" lvl="0" marL="0" marR="0" rtl="0" algn="ctr">
                <a:lnSpc>
                  <a:spcPct val="1367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sz="24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marR="0" rtl="0" algn="ctr">
                <a:lnSpc>
                  <a:spcPct val="1367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unito Sans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847" y="2554847"/>
            <a:ext cx="1266250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Building CI/CD Strategy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Organizations follows variant strategies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First step of building a CI/CD process associates with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Organization culture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Governance structure and process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Team structure and dynamics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APIs are the de facto standard for connecting services, data and apps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APIs are the pumping fuel of digitally driven organizations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Rapid phase of API development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Smooth propagation of APIs between environment is critical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 the functionality upon update across environments is important for the quality aspects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Importance of CI/CD in API Management</a:t>
            </a:r>
            <a:endParaRPr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/>
              <a:t>Rapid development and deployment of APIs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/>
              <a:t>Less human interruptions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/>
              <a:t>Fast delivery to end users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/>
              <a:t>Time saving and efficiency gain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/>
              <a:t>Automated process provide greater management flexibility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/>
              <a:t>Detect issues earlier</a:t>
            </a:r>
            <a:endParaRPr sz="1800"/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Why CI/CD in API Management?</a:t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00" y="929950"/>
            <a:ext cx="6231974" cy="397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Automation Challenges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Organizations are maintaining multiple deployment environments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APIs associate with multiple policies and configurations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Environment specific (endpoints) configurations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Interference with multiple development teams</a:t>
            </a:r>
            <a:endParaRPr sz="1800"/>
          </a:p>
        </p:txBody>
      </p:sp>
      <p:sp>
        <p:nvSpPr>
          <p:cNvPr id="221" name="Google Shape;221;p3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Automation Challenges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Technology and tooling plays a vital role in the CI/CD process implementation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Selection of process automation tool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Jenkins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Travis CI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TeamCity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Circleci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Drone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Selection of source code repository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Github 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Gitlab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Bitbucket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010" y="1757147"/>
            <a:ext cx="5727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6562" y="1958048"/>
            <a:ext cx="488600" cy="4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1336" y="2558451"/>
            <a:ext cx="521775" cy="5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64337" y="2779200"/>
            <a:ext cx="521775" cy="52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10288" y="2530900"/>
            <a:ext cx="7492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36475" y="3513625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66550" y="3689916"/>
            <a:ext cx="610025" cy="5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7078" y="4173541"/>
            <a:ext cx="572725" cy="5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Automation Challenges</a:t>
            </a:r>
            <a:endParaRPr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SO2">
  <a:themeElements>
    <a:clrScheme name="Custom 347">
      <a:dk1>
        <a:srgbClr val="000000"/>
      </a:dk1>
      <a:lt1>
        <a:srgbClr val="465867"/>
      </a:lt1>
      <a:dk2>
        <a:srgbClr val="212A32"/>
      </a:dk2>
      <a:lt2>
        <a:srgbClr val="ECECEC"/>
      </a:lt2>
      <a:accent1>
        <a:srgbClr val="FF7300"/>
      </a:accent1>
      <a:accent2>
        <a:srgbClr val="FFC808"/>
      </a:accent2>
      <a:accent3>
        <a:srgbClr val="D7E2DE"/>
      </a:accent3>
      <a:accent4>
        <a:srgbClr val="D8D6D2"/>
      </a:accent4>
      <a:accent5>
        <a:srgbClr val="979593"/>
      </a:accent5>
      <a:accent6>
        <a:srgbClr val="FFFFFF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