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Roboto Medium"/>
      <p:regular r:id="rId28"/>
      <p:bold r:id="rId29"/>
      <p:italic r:id="rId30"/>
      <p:boldItalic r:id="rId31"/>
    </p:embeddedFont>
    <p:embeddedFont>
      <p:font typeface="Roboto Light"/>
      <p:regular r:id="rId32"/>
      <p:bold r:id="rId33"/>
      <p:italic r:id="rId34"/>
      <p:boldItalic r:id="rId35"/>
    </p:embeddedFont>
    <p:embeddedFont>
      <p:font typeface="Roboto Mono"/>
      <p:regular r:id="rId36"/>
      <p:bold r:id="rId37"/>
      <p:italic r:id="rId38"/>
      <p:boldItalic r:id="rId39"/>
    </p:embeddedFont>
    <p:embeddedFont>
      <p:font typeface="Nuni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Sans-regular.fntdata"/><Relationship Id="rId20" Type="http://schemas.openxmlformats.org/officeDocument/2006/relationships/slide" Target="slides/slide16.xml"/><Relationship Id="rId42" Type="http://schemas.openxmlformats.org/officeDocument/2006/relationships/font" Target="fonts/NunitoSans-italic.fntdata"/><Relationship Id="rId41" Type="http://schemas.openxmlformats.org/officeDocument/2006/relationships/font" Target="fonts/Nunito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NunitoSans-boldItalic.fntdata"/><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im.docs.wso2.com/en/4.0.0/administer/managing-users-and-roles/managing-permissions/#adding-api-m-specific-scope-assignment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im.docs.wso2.com/en/latest/GettingStarted/overview/#api-publisher" TargetMode="External"/><Relationship Id="rId3" Type="http://schemas.openxmlformats.org/officeDocument/2006/relationships/hyperlink" Target="https://apim.docs.wso2.com/en/latest/GettingStarted/overview/#developer-porta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ocalhost:9443/carb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1547b7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1547b7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a:t>
            </a:r>
            <a:r>
              <a:rPr lang="en" u="sng">
                <a:solidFill>
                  <a:schemeClr val="hlink"/>
                </a:solidFill>
                <a:hlinkClick r:id="rId2"/>
              </a:rPr>
              <a:t>https://apim.docs.wso2.com/en/4.0.0/administer/managing-users-and-roles/managing-permissions/#adding-api-m-specific-scope-assignments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5e96026ae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5e96026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0541df936_0_47: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80541df93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Arial"/>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8b8593cc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8b8593c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8d75626a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8d7562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7e4be31b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7e4be31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0541df936_0_52: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80541df93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1300">
                <a:solidFill>
                  <a:schemeClr val="dk1"/>
                </a:solidFill>
                <a:latin typeface="Roboto"/>
                <a:ea typeface="Roboto"/>
                <a:cs typeface="Roboto"/>
                <a:sym typeface="Roboto"/>
              </a:rPr>
              <a:t>What is Multi Tenancy?</a:t>
            </a:r>
            <a:endParaRPr b="1" sz="1300">
              <a:solidFill>
                <a:schemeClr val="dk1"/>
              </a:solidFill>
              <a:latin typeface="Roboto"/>
              <a:ea typeface="Roboto"/>
              <a:cs typeface="Roboto"/>
              <a:sym typeface="Roboto"/>
            </a:endParaRPr>
          </a:p>
          <a:p>
            <a:pPr indent="0" lvl="0" marL="0" rtl="0" algn="l">
              <a:lnSpc>
                <a:spcPct val="115000"/>
              </a:lnSpc>
              <a:spcBef>
                <a:spcPts val="3100"/>
              </a:spcBef>
              <a:spcAft>
                <a:spcPts val="0"/>
              </a:spcAft>
              <a:buNone/>
            </a:pPr>
            <a:r>
              <a:rPr lang="en" sz="1300">
                <a:solidFill>
                  <a:schemeClr val="dk1"/>
                </a:solidFill>
                <a:latin typeface="Roboto"/>
                <a:ea typeface="Roboto"/>
                <a:cs typeface="Roboto"/>
                <a:sym typeface="Roboto"/>
              </a:rPr>
              <a:t>Logically isolated entities, sharing the same infrastructure. </a:t>
            </a:r>
            <a:endParaRPr sz="1300">
              <a:solidFill>
                <a:schemeClr val="dk1"/>
              </a:solidFill>
              <a:latin typeface="Roboto"/>
              <a:ea typeface="Roboto"/>
              <a:cs typeface="Roboto"/>
              <a:sym typeface="Roboto"/>
            </a:endParaRPr>
          </a:p>
          <a:p>
            <a:pPr indent="0" lvl="0" marL="0" rtl="0" algn="l">
              <a:lnSpc>
                <a:spcPct val="115000"/>
              </a:lnSpc>
              <a:spcBef>
                <a:spcPts val="3100"/>
              </a:spcBef>
              <a:spcAft>
                <a:spcPts val="0"/>
              </a:spcAft>
              <a:buNone/>
            </a:pPr>
            <a:r>
              <a:rPr lang="en" sz="1300">
                <a:solidFill>
                  <a:schemeClr val="dk1"/>
                </a:solidFill>
                <a:latin typeface="Roboto"/>
                <a:ea typeface="Roboto"/>
                <a:cs typeface="Roboto"/>
                <a:sym typeface="Roboto"/>
              </a:rPr>
              <a:t>All tenants share the same database, user store and other services. But, one tenant’s information cannot be accessed by another tenant. </a:t>
            </a:r>
            <a:endParaRPr sz="1300">
              <a:solidFill>
                <a:schemeClr val="dk1"/>
              </a:solidFill>
              <a:latin typeface="Roboto"/>
              <a:ea typeface="Roboto"/>
              <a:cs typeface="Roboto"/>
              <a:sym typeface="Roboto"/>
            </a:endParaRPr>
          </a:p>
          <a:p>
            <a:pPr indent="-311150" lvl="0" marL="749300" rtl="0" algn="l">
              <a:lnSpc>
                <a:spcPct val="115000"/>
              </a:lnSpc>
              <a:spcBef>
                <a:spcPts val="310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Tenant isolation		</a:t>
            </a:r>
            <a:r>
              <a:rPr lang="en" sz="1300">
                <a:solidFill>
                  <a:schemeClr val="dk1"/>
                </a:solidFill>
                <a:latin typeface="Roboto"/>
                <a:ea typeface="Roboto"/>
                <a:cs typeface="Roboto"/>
                <a:sym typeface="Roboto"/>
              </a:rPr>
              <a:t>Each tenant has its own domain, which the other tenants cannot access.</a:t>
            </a:r>
            <a:endParaRPr sz="1300">
              <a:solidFill>
                <a:schemeClr val="dk1"/>
              </a:solidFill>
              <a:latin typeface="Roboto"/>
              <a:ea typeface="Roboto"/>
              <a:cs typeface="Roboto"/>
              <a:sym typeface="Roboto"/>
            </a:endParaRPr>
          </a:p>
          <a:p>
            <a:pPr indent="-311150" lvl="0" marL="7493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Data isolation</a:t>
            </a:r>
            <a:r>
              <a:rPr lang="en" sz="1300">
                <a:solidFill>
                  <a:schemeClr val="dk1"/>
                </a:solidFill>
                <a:latin typeface="Roboto"/>
                <a:ea typeface="Roboto"/>
                <a:cs typeface="Roboto"/>
                <a:sym typeface="Roboto"/>
              </a:rPr>
              <a:t>			</a:t>
            </a:r>
            <a:r>
              <a:rPr lang="en" sz="1300">
                <a:solidFill>
                  <a:schemeClr val="dk1"/>
                </a:solidFill>
                <a:latin typeface="Roboto"/>
                <a:ea typeface="Roboto"/>
                <a:cs typeface="Roboto"/>
                <a:sym typeface="Roboto"/>
              </a:rPr>
              <a:t>Each tenant can manage its data securely in an isolated manner.</a:t>
            </a:r>
            <a:endParaRPr sz="1300">
              <a:solidFill>
                <a:schemeClr val="dk1"/>
              </a:solidFill>
              <a:latin typeface="Roboto"/>
              <a:ea typeface="Roboto"/>
              <a:cs typeface="Roboto"/>
              <a:sym typeface="Roboto"/>
            </a:endParaRPr>
          </a:p>
          <a:p>
            <a:pPr indent="-311150" lvl="0" marL="7493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Execution isolation		</a:t>
            </a:r>
            <a:r>
              <a:rPr lang="en" sz="1300">
                <a:solidFill>
                  <a:schemeClr val="dk1"/>
                </a:solidFill>
                <a:latin typeface="Roboto"/>
                <a:ea typeface="Roboto"/>
                <a:cs typeface="Roboto"/>
                <a:sym typeface="Roboto"/>
              </a:rPr>
              <a:t>Each tenant can carry out business processes and workflows independent of the other tenants. No action of a tenant is triggered or inhibited by another tenant.</a:t>
            </a:r>
            <a:endParaRPr sz="1300">
              <a:solidFill>
                <a:schemeClr val="dk1"/>
              </a:solidFill>
              <a:latin typeface="Roboto"/>
              <a:ea typeface="Roboto"/>
              <a:cs typeface="Roboto"/>
              <a:sym typeface="Roboto"/>
            </a:endParaRPr>
          </a:p>
          <a:p>
            <a:pPr indent="-311150" lvl="0" marL="7493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Performance Isolation	</a:t>
            </a:r>
            <a:r>
              <a:rPr lang="en" sz="1300">
                <a:solidFill>
                  <a:schemeClr val="dk1"/>
                </a:solidFill>
                <a:latin typeface="Roboto"/>
                <a:ea typeface="Roboto"/>
                <a:cs typeface="Roboto"/>
                <a:sym typeface="Roboto"/>
              </a:rPr>
              <a:t>No tenant has an impact on the performance of another tenant.</a:t>
            </a:r>
            <a:endParaRPr sz="1300">
              <a:solidFill>
                <a:schemeClr val="dk1"/>
              </a:solidFill>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a:solidFill>
                <a:schemeClr val="dk1"/>
              </a:solidFill>
            </a:endParaRPr>
          </a:p>
          <a:p>
            <a:pPr indent="0" lvl="0" marL="0" marR="0" rtl="0" algn="just">
              <a:lnSpc>
                <a:spcPct val="100000"/>
              </a:lnSpc>
              <a:spcBef>
                <a:spcPts val="0"/>
              </a:spcBef>
              <a:spcAft>
                <a:spcPts val="0"/>
              </a:spcAft>
              <a:buClr>
                <a:schemeClr val="dk1"/>
              </a:buClr>
              <a:buSzPts val="1400"/>
              <a:buFont typeface="Arial"/>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0541df936_0_58: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80541df93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749300" rtl="0" algn="just">
              <a:lnSpc>
                <a:spcPct val="115000"/>
              </a:lnSpc>
              <a:spcBef>
                <a:spcPts val="2400"/>
              </a:spcBef>
              <a:spcAft>
                <a:spcPts val="0"/>
              </a:spcAft>
              <a:buClr>
                <a:schemeClr val="dk1"/>
              </a:buClr>
              <a:buSzPts val="1100"/>
              <a:buFont typeface="Roboto"/>
              <a:buChar char="●"/>
            </a:pPr>
            <a:r>
              <a:rPr b="1" lang="en">
                <a:solidFill>
                  <a:schemeClr val="dk1"/>
                </a:solidFill>
                <a:latin typeface="Roboto"/>
                <a:ea typeface="Roboto"/>
                <a:cs typeface="Roboto"/>
                <a:sym typeface="Roboto"/>
              </a:rPr>
              <a:t>Private Jet mode</a:t>
            </a:r>
            <a:r>
              <a:rPr lang="en">
                <a:solidFill>
                  <a:schemeClr val="dk1"/>
                </a:solidFill>
                <a:latin typeface="Roboto"/>
                <a:ea typeface="Roboto"/>
                <a:cs typeface="Roboto"/>
                <a:sym typeface="Roboto"/>
              </a:rPr>
              <a:t> : This method allows the load of a tenant ID to be deployed in a single tenant mode. A single tenant is allocated an entire service cluster. The purpose of this approach is to allow special privileges (such as priority processing and improved performance) to a tenant.</a:t>
            </a:r>
            <a:endParaRPr>
              <a:solidFill>
                <a:schemeClr val="dk1"/>
              </a:solidFill>
              <a:latin typeface="Roboto"/>
              <a:ea typeface="Roboto"/>
              <a:cs typeface="Roboto"/>
              <a:sym typeface="Roboto"/>
            </a:endParaRPr>
          </a:p>
          <a:p>
            <a:pPr indent="-298450" lvl="0" marL="749300" rtl="0" algn="just">
              <a:lnSpc>
                <a:spcPct val="115000"/>
              </a:lnSpc>
              <a:spcBef>
                <a:spcPts val="0"/>
              </a:spcBef>
              <a:spcAft>
                <a:spcPts val="0"/>
              </a:spcAft>
              <a:buClr>
                <a:schemeClr val="dk1"/>
              </a:buClr>
              <a:buSzPts val="1100"/>
              <a:buFont typeface="Roboto"/>
              <a:buChar char="●"/>
            </a:pPr>
            <a:r>
              <a:rPr b="1" lang="en">
                <a:solidFill>
                  <a:schemeClr val="dk1"/>
                </a:solidFill>
                <a:latin typeface="Roboto"/>
                <a:ea typeface="Roboto"/>
                <a:cs typeface="Roboto"/>
                <a:sym typeface="Roboto"/>
              </a:rPr>
              <a:t>Separation at hardware level</a:t>
            </a:r>
            <a:r>
              <a:rPr lang="en">
                <a:solidFill>
                  <a:schemeClr val="dk1"/>
                </a:solidFill>
                <a:latin typeface="Roboto"/>
                <a:ea typeface="Roboto"/>
                <a:cs typeface="Roboto"/>
                <a:sym typeface="Roboto"/>
              </a:rPr>
              <a:t> : This method allows different tenants to share a common set of resources, but each tenant has to run its own operating system. This approach helps to achieve a high level of isolation, but it also incurs a high overhead cost.</a:t>
            </a:r>
            <a:endParaRPr>
              <a:solidFill>
                <a:schemeClr val="dk1"/>
              </a:solidFill>
              <a:latin typeface="Roboto"/>
              <a:ea typeface="Roboto"/>
              <a:cs typeface="Roboto"/>
              <a:sym typeface="Roboto"/>
            </a:endParaRPr>
          </a:p>
          <a:p>
            <a:pPr indent="-298450" lvl="0" marL="749300" rtl="0" algn="just">
              <a:lnSpc>
                <a:spcPct val="115000"/>
              </a:lnSpc>
              <a:spcBef>
                <a:spcPts val="0"/>
              </a:spcBef>
              <a:spcAft>
                <a:spcPts val="0"/>
              </a:spcAft>
              <a:buClr>
                <a:schemeClr val="dk1"/>
              </a:buClr>
              <a:buSzPts val="1100"/>
              <a:buFont typeface="Roboto"/>
              <a:buChar char="●"/>
            </a:pPr>
            <a:r>
              <a:rPr b="1" lang="en">
                <a:solidFill>
                  <a:schemeClr val="dk1"/>
                </a:solidFill>
                <a:latin typeface="Roboto"/>
                <a:ea typeface="Roboto"/>
                <a:cs typeface="Roboto"/>
                <a:sym typeface="Roboto"/>
              </a:rPr>
              <a:t>Separation at JVM level</a:t>
            </a:r>
            <a:r>
              <a:rPr lang="en">
                <a:solidFill>
                  <a:schemeClr val="dk1"/>
                </a:solidFill>
                <a:latin typeface="Roboto"/>
                <a:ea typeface="Roboto"/>
                <a:cs typeface="Roboto"/>
                <a:sym typeface="Roboto"/>
              </a:rPr>
              <a:t> : This method allows tenants to share the same operating system. This is done by enabling each tenant to run a separate JVM instance in the operating system.</a:t>
            </a:r>
            <a:endParaRPr>
              <a:solidFill>
                <a:schemeClr val="dk1"/>
              </a:solidFill>
              <a:latin typeface="Roboto"/>
              <a:ea typeface="Roboto"/>
              <a:cs typeface="Roboto"/>
              <a:sym typeface="Roboto"/>
            </a:endParaRPr>
          </a:p>
          <a:p>
            <a:pPr indent="-298450" lvl="0" marL="749300" rtl="0" algn="just">
              <a:lnSpc>
                <a:spcPct val="115000"/>
              </a:lnSpc>
              <a:spcBef>
                <a:spcPts val="0"/>
              </a:spcBef>
              <a:spcAft>
                <a:spcPts val="0"/>
              </a:spcAft>
              <a:buClr>
                <a:schemeClr val="dk1"/>
              </a:buClr>
              <a:buSzPts val="1100"/>
              <a:buFont typeface="Roboto"/>
              <a:buChar char="●"/>
            </a:pPr>
            <a:r>
              <a:rPr b="1" lang="en">
                <a:solidFill>
                  <a:schemeClr val="dk1"/>
                </a:solidFill>
                <a:latin typeface="Roboto"/>
                <a:ea typeface="Roboto"/>
                <a:cs typeface="Roboto"/>
                <a:sym typeface="Roboto"/>
              </a:rPr>
              <a:t>Native </a:t>
            </a:r>
            <a:r>
              <a:rPr b="1" lang="en">
                <a:solidFill>
                  <a:schemeClr val="dk1"/>
                </a:solidFill>
                <a:latin typeface="Roboto"/>
                <a:ea typeface="Roboto"/>
                <a:cs typeface="Roboto"/>
                <a:sym typeface="Roboto"/>
              </a:rPr>
              <a:t>multi tenancy</a:t>
            </a:r>
            <a:r>
              <a:rPr lang="en">
                <a:solidFill>
                  <a:schemeClr val="dk1"/>
                </a:solidFill>
                <a:latin typeface="Roboto"/>
                <a:ea typeface="Roboto"/>
                <a:cs typeface="Roboto"/>
                <a:sym typeface="Roboto"/>
              </a:rPr>
              <a:t> : This method involves allowing all the tenants to share a single JVM instance. This method minimises the overhead cost.</a:t>
            </a:r>
            <a:endParaRPr>
              <a:solidFill>
                <a:schemeClr val="dk1"/>
              </a:solidFill>
              <a:latin typeface="Roboto"/>
              <a:ea typeface="Roboto"/>
              <a:cs typeface="Roboto"/>
              <a:sym typeface="Roboto"/>
            </a:endParaRPr>
          </a:p>
          <a:p>
            <a:pPr indent="0" lvl="0" marL="0" marR="0" rtl="0" algn="just">
              <a:lnSpc>
                <a:spcPct val="100000"/>
              </a:lnSpc>
              <a:spcBef>
                <a:spcPts val="2400"/>
              </a:spcBef>
              <a:spcAft>
                <a:spcPts val="0"/>
              </a:spcAft>
              <a:buClr>
                <a:schemeClr val="dk1"/>
              </a:buClr>
              <a:buSzPts val="1400"/>
              <a:buFont typeface="Arial"/>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0541df9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0541df9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6e691e536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b6e691e53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0541df936_0_6: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80541df93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Arial"/>
              <a:buNone/>
            </a:pPr>
            <a:r>
              <a:t/>
            </a:r>
            <a:endParaRPr b="0" i="0" sz="1100" u="none" cap="none" strike="noStrike">
              <a:solidFill>
                <a:srgbClr val="000000"/>
              </a:solidFill>
              <a:latin typeface="Nunito Sans"/>
              <a:ea typeface="Nunito Sans"/>
              <a:cs typeface="Nunito Sans"/>
              <a:sym typeface="Nuni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0541df936_0_12: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80541df93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2200"/>
              </a:spcBef>
              <a:spcAft>
                <a:spcPts val="0"/>
              </a:spcAft>
              <a:buSzPts val="1400"/>
              <a:buChar char="●"/>
            </a:pPr>
            <a:r>
              <a:rPr b="1" lang="en">
                <a:latin typeface="Roboto"/>
                <a:ea typeface="Roboto"/>
                <a:cs typeface="Roboto"/>
                <a:sym typeface="Roboto"/>
              </a:rPr>
              <a:t>admin</a:t>
            </a:r>
            <a:r>
              <a:rPr lang="en">
                <a:latin typeface="Roboto"/>
                <a:ea typeface="Roboto"/>
                <a:cs typeface="Roboto"/>
                <a:sym typeface="Roboto"/>
              </a:rPr>
              <a:t> - Provides full access to all features and controls. By default, the admin user is assigned to both the admin and the Internal/everyone roles.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Internal/everyone</a:t>
            </a:r>
            <a:r>
              <a:rPr lang="en">
                <a:latin typeface="Roboto"/>
                <a:ea typeface="Roboto"/>
                <a:cs typeface="Roboto"/>
                <a:sym typeface="Roboto"/>
              </a:rPr>
              <a:t> - This is a </a:t>
            </a:r>
            <a:r>
              <a:rPr lang="en">
                <a:latin typeface="Roboto"/>
                <a:ea typeface="Roboto"/>
                <a:cs typeface="Roboto"/>
                <a:sym typeface="Roboto"/>
              </a:rPr>
              <a:t>predefined</a:t>
            </a:r>
            <a:r>
              <a:rPr lang="en">
                <a:latin typeface="Roboto"/>
                <a:ea typeface="Roboto"/>
                <a:cs typeface="Roboto"/>
                <a:sym typeface="Roboto"/>
              </a:rPr>
              <a:t> role that is used to group all the users (across the user stores) together. When you create a new user, automatically the user belongs to the Internal/everyone role. It does not include any permissions. This role can be used to identify all logged in users.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Internal/system</a:t>
            </a:r>
            <a:r>
              <a:rPr lang="en">
                <a:latin typeface="Roboto"/>
                <a:ea typeface="Roboto"/>
                <a:cs typeface="Roboto"/>
                <a:sym typeface="Roboto"/>
              </a:rPr>
              <a:t> - This is another pre defined role which does not include any permissions. Unlike the Internal/everyone role, this role is </a:t>
            </a:r>
            <a:r>
              <a:rPr b="1" lang="en">
                <a:latin typeface="Roboto"/>
                <a:ea typeface="Roboto"/>
                <a:cs typeface="Roboto"/>
                <a:sym typeface="Roboto"/>
              </a:rPr>
              <a:t>not assigned</a:t>
            </a:r>
            <a:r>
              <a:rPr lang="en">
                <a:latin typeface="Roboto"/>
                <a:ea typeface="Roboto"/>
                <a:cs typeface="Roboto"/>
                <a:sym typeface="Roboto"/>
              </a:rPr>
              <a:t> to a user by default.</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Internal/analytics</a:t>
            </a:r>
            <a:r>
              <a:rPr lang="en">
                <a:latin typeface="Roboto"/>
                <a:ea typeface="Roboto"/>
                <a:cs typeface="Roboto"/>
                <a:sym typeface="Roboto"/>
              </a:rPr>
              <a:t> - This role can be assigned to users who do not have the publisher or subscriber roles assigned but need permission to view the analytics dashboards.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Internal/</a:t>
            </a:r>
            <a:r>
              <a:rPr b="1" lang="en">
                <a:latin typeface="Roboto"/>
                <a:ea typeface="Roboto"/>
                <a:cs typeface="Roboto"/>
                <a:sym typeface="Roboto"/>
              </a:rPr>
              <a:t>creator:</a:t>
            </a:r>
            <a:r>
              <a:rPr lang="en">
                <a:latin typeface="Roboto"/>
                <a:ea typeface="Roboto"/>
                <a:cs typeface="Roboto"/>
                <a:sym typeface="Roboto"/>
              </a:rPr>
              <a:t> A creator is typically a person in a technical role who understands the technical aspects of the API (interfaces, documentation, versions etc.) and uses the </a:t>
            </a:r>
            <a:r>
              <a:rPr b="1" lang="en">
                <a:uFill>
                  <a:noFill/>
                </a:uFill>
                <a:latin typeface="Roboto"/>
                <a:ea typeface="Roboto"/>
                <a:cs typeface="Roboto"/>
                <a:sym typeface="Roboto"/>
                <a:hlinkClick r:id="rId2"/>
              </a:rPr>
              <a:t>API publisher</a:t>
            </a:r>
            <a:r>
              <a:rPr lang="en">
                <a:latin typeface="Roboto"/>
                <a:ea typeface="Roboto"/>
                <a:cs typeface="Roboto"/>
                <a:sym typeface="Roboto"/>
              </a:rPr>
              <a:t> to provision APIs into the Developer Portal. The creator uses the Developer Portal to consult ratings and feedback provided by API users. Creator can add APIs to the Developer Portal but cannot manage their lifecycle. Governance permission gives a creator permission to govern, manage and configure the API artifacts.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Internal/</a:t>
            </a:r>
            <a:r>
              <a:rPr b="1" lang="en">
                <a:latin typeface="Roboto"/>
                <a:ea typeface="Roboto"/>
                <a:cs typeface="Roboto"/>
                <a:sym typeface="Roboto"/>
              </a:rPr>
              <a:t>publisher:</a:t>
            </a:r>
            <a:r>
              <a:rPr lang="en">
                <a:latin typeface="Roboto"/>
                <a:ea typeface="Roboto"/>
                <a:cs typeface="Roboto"/>
                <a:sym typeface="Roboto"/>
              </a:rPr>
              <a:t> A person in a managerial role and overlooks a set of APIs across the enterprise and controls the API lifecycle, subscriptions and monetization aspects. The publisher is also interested in usage patterns for APIs and has access to all API statistics.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Internal/</a:t>
            </a:r>
            <a:r>
              <a:rPr b="1" lang="en">
                <a:latin typeface="Roboto"/>
                <a:ea typeface="Roboto"/>
                <a:cs typeface="Roboto"/>
                <a:sym typeface="Roboto"/>
              </a:rPr>
              <a:t>subscriber:</a:t>
            </a:r>
            <a:r>
              <a:rPr lang="en">
                <a:latin typeface="Roboto"/>
                <a:ea typeface="Roboto"/>
                <a:cs typeface="Roboto"/>
                <a:sym typeface="Roboto"/>
              </a:rPr>
              <a:t> A user or an application developer who searches the </a:t>
            </a:r>
            <a:r>
              <a:rPr b="1" lang="en">
                <a:uFill>
                  <a:noFill/>
                </a:uFill>
                <a:latin typeface="Roboto"/>
                <a:ea typeface="Roboto"/>
                <a:cs typeface="Roboto"/>
                <a:sym typeface="Roboto"/>
                <a:hlinkClick r:id="rId3"/>
              </a:rPr>
              <a:t>Developer Portal</a:t>
            </a:r>
            <a:r>
              <a:rPr lang="en">
                <a:latin typeface="Roboto"/>
                <a:ea typeface="Roboto"/>
                <a:cs typeface="Roboto"/>
                <a:sym typeface="Roboto"/>
              </a:rPr>
              <a:t> to discover APIs and use them. S/he reads the documentation and forums, ratings/comments on the APIs, subscribes to APIs, obtains access tokens and invokes the APIs.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Internal/devops</a:t>
            </a:r>
            <a:r>
              <a:rPr lang="en">
                <a:latin typeface="Roboto"/>
                <a:ea typeface="Roboto"/>
                <a:cs typeface="Roboto"/>
                <a:sym typeface="Roboto"/>
              </a:rPr>
              <a:t>: Has the ability to perform all the apictl related operations. You can create a new user and assign this role to do the apictl operations.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5933cead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5933cea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Log into the API Manager carbon console (</a:t>
            </a:r>
            <a:r>
              <a:rPr lang="en" u="sng">
                <a:solidFill>
                  <a:schemeClr val="hlink"/>
                </a:solidFill>
                <a:latin typeface="Roboto"/>
                <a:ea typeface="Roboto"/>
                <a:cs typeface="Roboto"/>
                <a:sym typeface="Roboto"/>
                <a:hlinkClick r:id="rId2"/>
              </a:rPr>
              <a:t>https://localhost:9443/carbon</a:t>
            </a:r>
            <a:r>
              <a:rPr lang="en">
                <a:latin typeface="Roboto"/>
                <a:ea typeface="Roboto"/>
                <a:cs typeface="Roboto"/>
                <a:sym typeface="Roboto"/>
              </a:rPr>
              <a:t>) as admin user. (username: admin, password: admin)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 to,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Users and Roles -&gt; Add -&gt; Add new Role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Provide the name of the role and click Finish.</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0541df936_0_42: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80541df936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Arial"/>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0541df936_0_17: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0541df93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Arial"/>
              <a:buNone/>
            </a:pPr>
            <a:r>
              <a:t/>
            </a:r>
            <a:endParaRPr b="0" i="0" sz="1100" u="none" cap="none" strike="noStrike">
              <a:solidFill>
                <a:srgbClr val="000000"/>
              </a:solidFill>
              <a:latin typeface="Nunito Sans"/>
              <a:ea typeface="Nunito Sans"/>
              <a:cs typeface="Nunito Sans"/>
              <a:sym typeface="Nuni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0541df936_0_25: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80541df93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Arial"/>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0541df9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541df9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Scope</a:t>
            </a:r>
            <a:r>
              <a:rPr lang="en">
                <a:latin typeface="Roboto"/>
                <a:ea typeface="Roboto"/>
                <a:cs typeface="Roboto"/>
                <a:sym typeface="Roboto"/>
              </a:rPr>
              <a:t>: Scopes are Role based access control mechanism which can be enforced to API Resources.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a scope is associated with a resource, the access token used to invoke the resource must have the required scope.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0541df9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541df9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3.png"/><Relationship Id="rId4" Type="http://schemas.openxmlformats.org/officeDocument/2006/relationships/hyperlink" Target="https://twitter.com/wso2" TargetMode="External"/><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s://www.youtube.com/user/WSO2TechFlicks?sub_confirmation=1" TargetMode="External"/><Relationship Id="rId7" Type="http://schemas.openxmlformats.org/officeDocument/2006/relationships/image" Target="../media/image14.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sp>
        <p:nvSpPr>
          <p:cNvPr id="15" name="Google Shape;15;p2"/>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lvl1pPr lvl="0">
              <a:spcBef>
                <a:spcPts val="600"/>
              </a:spcBef>
              <a:spcAft>
                <a:spcPts val="0"/>
              </a:spcAft>
              <a:buNone/>
              <a:defRPr sz="900">
                <a:solidFill>
                  <a:schemeClr val="accent3"/>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chemeClr val="dk2"/>
                </a:solidFill>
              </a:rPr>
              <a:t>Question Time!</a:t>
            </a:r>
            <a:endParaRPr b="1" sz="48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600" u="none" cap="none" strike="noStrike">
                <a:solidFill>
                  <a:schemeClr val="accent6"/>
                </a:solidFill>
                <a:latin typeface="Roboto Medium"/>
                <a:ea typeface="Roboto Medium"/>
                <a:cs typeface="Roboto Medium"/>
                <a:sym typeface="Roboto Medium"/>
              </a:rPr>
              <a:t>wso</a:t>
            </a:r>
            <a:r>
              <a:rPr lang="en" sz="1600">
                <a:solidFill>
                  <a:schemeClr val="accent6"/>
                </a:solidFill>
                <a:latin typeface="Roboto Medium"/>
                <a:ea typeface="Roboto Medium"/>
                <a:cs typeface="Roboto Medium"/>
                <a:sym typeface="Roboto Medium"/>
              </a:rPr>
              <a:t>2</a:t>
            </a:r>
            <a:r>
              <a:rPr i="0" lang="en" sz="1600" u="none" cap="none" strike="noStrike">
                <a:solidFill>
                  <a:schemeClr val="accent6"/>
                </a:solidFill>
                <a:latin typeface="Roboto Medium"/>
                <a:ea typeface="Roboto Medium"/>
                <a:cs typeface="Roboto Medium"/>
                <a:sym typeface="Roboto Medium"/>
              </a:rPr>
              <a:t>.com</a:t>
            </a:r>
            <a:endParaRPr sz="1600">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Thanks!</a:t>
            </a:r>
            <a:endParaRPr b="1" sz="6000">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0" name="Shape 130"/>
        <p:cNvGrpSpPr/>
        <p:nvPr/>
      </p:nvGrpSpPr>
      <p:grpSpPr>
        <a:xfrm>
          <a:off x="0" y="0"/>
          <a:ext cx="0" cy="0"/>
          <a:chOff x="0" y="0"/>
          <a:chExt cx="0" cy="0"/>
        </a:xfrm>
      </p:grpSpPr>
      <p:sp>
        <p:nvSpPr>
          <p:cNvPr id="131" name="Google Shape;131;p17"/>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7"/>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3" name="Google Shape;133;p17"/>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4" name="Google Shape;134;p17"/>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35" name="Google Shape;135;p17"/>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36" name="Google Shape;136;p17"/>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37" name="Google Shape;137;p17"/>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38" name="Google Shape;138;p17"/>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9" name="Shape 139"/>
        <p:cNvGrpSpPr/>
        <p:nvPr/>
      </p:nvGrpSpPr>
      <p:grpSpPr>
        <a:xfrm>
          <a:off x="0" y="0"/>
          <a:ext cx="0" cy="0"/>
          <a:chOff x="0" y="0"/>
          <a:chExt cx="0" cy="0"/>
        </a:xfrm>
      </p:grpSpPr>
      <p:sp>
        <p:nvSpPr>
          <p:cNvPr id="140" name="Google Shape;140;p18"/>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1" name="Google Shape;141;p18"/>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showMasterSp="0">
  <p:cSld name="TITLE_1_2">
    <p:bg>
      <p:bgPr>
        <a:solidFill>
          <a:srgbClr val="465867"/>
        </a:solidFill>
      </p:bgPr>
    </p:bg>
    <p:spTree>
      <p:nvGrpSpPr>
        <p:cNvPr id="142" name="Shape 142"/>
        <p:cNvGrpSpPr/>
        <p:nvPr/>
      </p:nvGrpSpPr>
      <p:grpSpPr>
        <a:xfrm>
          <a:off x="0" y="0"/>
          <a:ext cx="0" cy="0"/>
          <a:chOff x="0" y="0"/>
          <a:chExt cx="0" cy="0"/>
        </a:xfrm>
      </p:grpSpPr>
      <p:cxnSp>
        <p:nvCxnSpPr>
          <p:cNvPr id="143" name="Google Shape;143;p19"/>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144" name="Google Shape;144;p19"/>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sp>
        <p:nvSpPr>
          <p:cNvPr id="145" name="Google Shape;145;p19"/>
          <p:cNvSpPr txBox="1"/>
          <p:nvPr>
            <p:ph type="title"/>
          </p:nvPr>
        </p:nvSpPr>
        <p:spPr>
          <a:xfrm>
            <a:off x="996625" y="2003899"/>
            <a:ext cx="7088400" cy="1159800"/>
          </a:xfrm>
          <a:prstGeom prst="rect">
            <a:avLst/>
          </a:prstGeom>
          <a:noFill/>
          <a:ln>
            <a:noFill/>
          </a:ln>
        </p:spPr>
        <p:txBody>
          <a:bodyPr anchorCtr="0" anchor="b" bIns="91400" lIns="91400" spcFirstLastPara="1" rIns="91400" wrap="square" tIns="91400">
            <a:normAutofit/>
          </a:bodyPr>
          <a:lstStyle>
            <a:lvl1pPr lvl="0" rtl="0" algn="l">
              <a:lnSpc>
                <a:spcPct val="100000"/>
              </a:lnSpc>
              <a:spcBef>
                <a:spcPts val="0"/>
              </a:spcBef>
              <a:spcAft>
                <a:spcPts val="0"/>
              </a:spcAft>
              <a:buClr>
                <a:srgbClr val="FFFFFF"/>
              </a:buClr>
              <a:buSzPts val="3000"/>
              <a:buFont typeface="Roboto"/>
              <a:buNone/>
              <a:defRPr sz="3000">
                <a:solidFill>
                  <a:srgbClr val="FFFFFF"/>
                </a:solidFill>
              </a:defRPr>
            </a:lvl1pPr>
            <a:lvl2pPr lvl="1" rtl="0" algn="l">
              <a:lnSpc>
                <a:spcPct val="100000"/>
              </a:lnSpc>
              <a:spcBef>
                <a:spcPts val="0"/>
              </a:spcBef>
              <a:spcAft>
                <a:spcPts val="0"/>
              </a:spcAft>
              <a:buClr>
                <a:srgbClr val="212A32"/>
              </a:buClr>
              <a:buSzPts val="1800"/>
              <a:buNone/>
              <a:defRPr/>
            </a:lvl2pPr>
            <a:lvl3pPr lvl="2" rtl="0" algn="l">
              <a:lnSpc>
                <a:spcPct val="100000"/>
              </a:lnSpc>
              <a:spcBef>
                <a:spcPts val="0"/>
              </a:spcBef>
              <a:spcAft>
                <a:spcPts val="0"/>
              </a:spcAft>
              <a:buClr>
                <a:srgbClr val="212A32"/>
              </a:buClr>
              <a:buSzPts val="1800"/>
              <a:buNone/>
              <a:defRPr/>
            </a:lvl3pPr>
            <a:lvl4pPr lvl="3" rtl="0" algn="l">
              <a:lnSpc>
                <a:spcPct val="100000"/>
              </a:lnSpc>
              <a:spcBef>
                <a:spcPts val="0"/>
              </a:spcBef>
              <a:spcAft>
                <a:spcPts val="0"/>
              </a:spcAft>
              <a:buClr>
                <a:srgbClr val="212A32"/>
              </a:buClr>
              <a:buSzPts val="1800"/>
              <a:buNone/>
              <a:defRPr/>
            </a:lvl4pPr>
            <a:lvl5pPr lvl="4" rtl="0" algn="l">
              <a:lnSpc>
                <a:spcPct val="100000"/>
              </a:lnSpc>
              <a:spcBef>
                <a:spcPts val="0"/>
              </a:spcBef>
              <a:spcAft>
                <a:spcPts val="0"/>
              </a:spcAft>
              <a:buClr>
                <a:srgbClr val="212A32"/>
              </a:buClr>
              <a:buSzPts val="1800"/>
              <a:buNone/>
              <a:defRPr/>
            </a:lvl5pPr>
            <a:lvl6pPr lvl="5" rtl="0" algn="l">
              <a:lnSpc>
                <a:spcPct val="100000"/>
              </a:lnSpc>
              <a:spcBef>
                <a:spcPts val="0"/>
              </a:spcBef>
              <a:spcAft>
                <a:spcPts val="0"/>
              </a:spcAft>
              <a:buClr>
                <a:srgbClr val="212A32"/>
              </a:buClr>
              <a:buSzPts val="1800"/>
              <a:buNone/>
              <a:defRPr/>
            </a:lvl6pPr>
            <a:lvl7pPr lvl="6" rtl="0" algn="l">
              <a:lnSpc>
                <a:spcPct val="100000"/>
              </a:lnSpc>
              <a:spcBef>
                <a:spcPts val="0"/>
              </a:spcBef>
              <a:spcAft>
                <a:spcPts val="0"/>
              </a:spcAft>
              <a:buClr>
                <a:srgbClr val="212A32"/>
              </a:buClr>
              <a:buSzPts val="1800"/>
              <a:buNone/>
              <a:defRPr/>
            </a:lvl7pPr>
            <a:lvl8pPr lvl="7" rtl="0" algn="l">
              <a:lnSpc>
                <a:spcPct val="100000"/>
              </a:lnSpc>
              <a:spcBef>
                <a:spcPts val="0"/>
              </a:spcBef>
              <a:spcAft>
                <a:spcPts val="0"/>
              </a:spcAft>
              <a:buClr>
                <a:srgbClr val="212A32"/>
              </a:buClr>
              <a:buSzPts val="1800"/>
              <a:buNone/>
              <a:defRPr/>
            </a:lvl8pPr>
            <a:lvl9pPr lvl="8" rtl="0" algn="l">
              <a:lnSpc>
                <a:spcPct val="100000"/>
              </a:lnSpc>
              <a:spcBef>
                <a:spcPts val="0"/>
              </a:spcBef>
              <a:spcAft>
                <a:spcPts val="0"/>
              </a:spcAft>
              <a:buClr>
                <a:srgbClr val="212A32"/>
              </a:buClr>
              <a:buSzPts val="1800"/>
              <a:buNone/>
              <a:defRPr/>
            </a:lvl9pPr>
          </a:lstStyle>
          <a:p/>
        </p:txBody>
      </p:sp>
      <p:sp>
        <p:nvSpPr>
          <p:cNvPr id="146" name="Google Shape;146;p19"/>
          <p:cNvSpPr/>
          <p:nvPr/>
        </p:nvSpPr>
        <p:spPr>
          <a:xfrm>
            <a:off x="1141899" y="3403350"/>
            <a:ext cx="546300" cy="546300"/>
          </a:xfrm>
          <a:prstGeom prst="ellipse">
            <a:avLst/>
          </a:prstGeom>
          <a:solidFill>
            <a:schemeClr val="accent2"/>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p:nvPr/>
        </p:nvSpPr>
        <p:spPr>
          <a:xfrm rot="5400000">
            <a:off x="1301958" y="3578700"/>
            <a:ext cx="226200" cy="195600"/>
          </a:xfrm>
          <a:prstGeom prst="triangle">
            <a:avLst>
              <a:gd fmla="val 50000" name="adj"/>
            </a:avLst>
          </a:prstGeom>
          <a:solidFill>
            <a:srgbClr val="465867"/>
          </a:solidFill>
          <a:ln cap="flat" cmpd="sng" w="9525">
            <a:solidFill>
              <a:srgbClr val="465867"/>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19"/>
          <p:cNvCxnSpPr/>
          <p:nvPr/>
        </p:nvCxnSpPr>
        <p:spPr>
          <a:xfrm>
            <a:off x="1512849" y="3565650"/>
            <a:ext cx="0" cy="221700"/>
          </a:xfrm>
          <a:prstGeom prst="straightConnector1">
            <a:avLst/>
          </a:prstGeom>
          <a:noFill/>
          <a:ln cap="flat" cmpd="sng" w="19050">
            <a:solidFill>
              <a:srgbClr val="465867"/>
            </a:solidFill>
            <a:prstDash val="solid"/>
            <a:round/>
            <a:headEnd len="sm" w="sm" type="none"/>
            <a:tailEnd len="sm" w="sm" type="none"/>
          </a:ln>
        </p:spPr>
      </p:cxnSp>
      <p:sp>
        <p:nvSpPr>
          <p:cNvPr id="149" name="Google Shape;149;p19"/>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0" name="Google Shape;20;p3"/>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1" name="Google Shape;21;p3"/>
          <p:cNvCxnSpPr/>
          <p:nvPr/>
        </p:nvCxnSpPr>
        <p:spPr>
          <a:xfrm>
            <a:off x="0" y="1581150"/>
            <a:ext cx="2397300" cy="0"/>
          </a:xfrm>
          <a:prstGeom prst="straightConnector1">
            <a:avLst/>
          </a:prstGeom>
          <a:noFill/>
          <a:ln cap="flat" cmpd="sng" w="9525">
            <a:solidFill>
              <a:schemeClr val="accent3"/>
            </a:solidFill>
            <a:prstDash val="solid"/>
            <a:round/>
            <a:headEnd len="med" w="med" type="none"/>
            <a:tailEnd len="med" w="med" type="none"/>
          </a:ln>
        </p:spPr>
      </p:cxnSp>
      <p:sp>
        <p:nvSpPr>
          <p:cNvPr id="22" name="Google Shape;22;p3"/>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23" name="Google Shape;23;p3"/>
          <p:cNvCxnSpPr/>
          <p:nvPr/>
        </p:nvCxnSpPr>
        <p:spPr>
          <a:xfrm>
            <a:off x="4634150" y="1581150"/>
            <a:ext cx="4551600" cy="0"/>
          </a:xfrm>
          <a:prstGeom prst="straightConnector1">
            <a:avLst/>
          </a:prstGeom>
          <a:noFill/>
          <a:ln cap="flat" cmpd="sng" w="9525">
            <a:solidFill>
              <a:schemeClr val="accent3"/>
            </a:solidFill>
            <a:prstDash val="solid"/>
            <a:round/>
            <a:headEnd len="med" w="med" type="none"/>
            <a:tailEnd len="med" w="med" type="none"/>
          </a:ln>
        </p:spPr>
      </p:cxnSp>
      <p:sp>
        <p:nvSpPr>
          <p:cNvPr id="24" name="Google Shape;24;p3"/>
          <p:cNvSpPr txBox="1"/>
          <p:nvPr>
            <p:ph type="title"/>
          </p:nvPr>
        </p:nvSpPr>
        <p:spPr>
          <a:xfrm>
            <a:off x="2397300" y="2416775"/>
            <a:ext cx="6186300" cy="597600"/>
          </a:xfrm>
          <a:prstGeom prst="rect">
            <a:avLst/>
          </a:prstGeom>
        </p:spPr>
        <p:txBody>
          <a:bodyPr anchorCtr="0" anchor="t" bIns="91425" lIns="91425" spcFirstLastPara="1" rIns="91425" wrap="square" tIns="91425">
            <a:noAutofit/>
          </a:bodyPr>
          <a:lstStyle>
            <a:lvl1pPr lvl="0">
              <a:spcBef>
                <a:spcPts val="0"/>
              </a:spcBef>
              <a:spcAft>
                <a:spcPts val="0"/>
              </a:spcAft>
              <a:buNone/>
              <a:defRPr sz="2800">
                <a:solidFill>
                  <a:srgbClr val="FFFFFF"/>
                </a:solidFill>
                <a:highlight>
                  <a:schemeClr val="accent1"/>
                </a:highlight>
              </a:defRPr>
            </a:lvl1pPr>
            <a:lvl2pPr lvl="1">
              <a:spcBef>
                <a:spcPts val="0"/>
              </a:spcBef>
              <a:spcAft>
                <a:spcPts val="0"/>
              </a:spcAft>
              <a:buNone/>
              <a:defRPr sz="2800"/>
            </a:lvl2pPr>
            <a:lvl3pPr lvl="2">
              <a:spcBef>
                <a:spcPts val="0"/>
              </a:spcBef>
              <a:spcAft>
                <a:spcPts val="0"/>
              </a:spcAft>
              <a:buNone/>
              <a:defRPr sz="2800"/>
            </a:lvl3pPr>
            <a:lvl4pPr lvl="3">
              <a:spcBef>
                <a:spcPts val="0"/>
              </a:spcBef>
              <a:spcAft>
                <a:spcPts val="0"/>
              </a:spcAft>
              <a:buNone/>
              <a:defRPr sz="2800"/>
            </a:lvl4pPr>
            <a:lvl5pPr lvl="4">
              <a:spcBef>
                <a:spcPts val="0"/>
              </a:spcBef>
              <a:spcAft>
                <a:spcPts val="0"/>
              </a:spcAft>
              <a:buNone/>
              <a:defRPr sz="2800"/>
            </a:lvl5pPr>
            <a:lvl6pPr lvl="5">
              <a:spcBef>
                <a:spcPts val="0"/>
              </a:spcBef>
              <a:spcAft>
                <a:spcPts val="0"/>
              </a:spcAft>
              <a:buNone/>
              <a:defRPr sz="2800"/>
            </a:lvl6pPr>
            <a:lvl7pPr lvl="6">
              <a:spcBef>
                <a:spcPts val="0"/>
              </a:spcBef>
              <a:spcAft>
                <a:spcPts val="0"/>
              </a:spcAft>
              <a:buNone/>
              <a:defRPr sz="2800"/>
            </a:lvl7pPr>
            <a:lvl8pPr lvl="7">
              <a:spcBef>
                <a:spcPts val="0"/>
              </a:spcBef>
              <a:spcAft>
                <a:spcPts val="0"/>
              </a:spcAft>
              <a:buNone/>
              <a:defRPr sz="2800"/>
            </a:lvl8pPr>
            <a:lvl9pPr lvl="8">
              <a:spcBef>
                <a:spcPts val="0"/>
              </a:spcBef>
              <a:spcAft>
                <a:spcPts val="0"/>
              </a:spcAft>
              <a:buNone/>
              <a:defRPr sz="2800"/>
            </a:lvl9pPr>
          </a:lstStyle>
          <a:p/>
        </p:txBody>
      </p:sp>
      <p:sp>
        <p:nvSpPr>
          <p:cNvPr id="25" name="Google Shape;25;p3"/>
          <p:cNvSpPr txBox="1"/>
          <p:nvPr>
            <p:ph idx="1" type="subTitle"/>
          </p:nvPr>
        </p:nvSpPr>
        <p:spPr>
          <a:xfrm>
            <a:off x="2397300" y="2994225"/>
            <a:ext cx="5065800" cy="263400"/>
          </a:xfrm>
          <a:prstGeom prst="rect">
            <a:avLst/>
          </a:prstGeom>
        </p:spPr>
        <p:txBody>
          <a:bodyPr anchorCtr="0" anchor="ctr" bIns="91425" lIns="91425" spcFirstLastPara="1" rIns="91425" wrap="square" tIns="91425">
            <a:noAutofit/>
          </a:bodyPr>
          <a:lstStyle>
            <a:lvl1pPr lvl="0">
              <a:lnSpc>
                <a:spcPct val="115000"/>
              </a:lnSpc>
              <a:spcBef>
                <a:spcPts val="600"/>
              </a:spcBef>
              <a:spcAft>
                <a:spcPts val="0"/>
              </a:spcAft>
              <a:buNone/>
              <a:defRPr sz="1300">
                <a:solidFill>
                  <a:schemeClr val="lt1"/>
                </a:solidFill>
                <a:highlight>
                  <a:schemeClr val="accent2"/>
                </a:highlight>
                <a:latin typeface="Roboto Medium"/>
                <a:ea typeface="Roboto Medium"/>
                <a:cs typeface="Roboto Medium"/>
                <a:sym typeface="Roboto Medium"/>
              </a:defRPr>
            </a:lvl1pPr>
            <a:lvl2pPr lvl="1">
              <a:spcBef>
                <a:spcPts val="600"/>
              </a:spcBef>
              <a:spcAft>
                <a:spcPts val="0"/>
              </a:spcAft>
              <a:buNone/>
              <a:defRPr sz="1400">
                <a:solidFill>
                  <a:schemeClr val="lt1"/>
                </a:solidFill>
                <a:latin typeface="Roboto Medium"/>
                <a:ea typeface="Roboto Medium"/>
                <a:cs typeface="Roboto Medium"/>
                <a:sym typeface="Roboto Medium"/>
              </a:defRPr>
            </a:lvl2pPr>
            <a:lvl3pPr lvl="2">
              <a:spcBef>
                <a:spcPts val="600"/>
              </a:spcBef>
              <a:spcAft>
                <a:spcPts val="0"/>
              </a:spcAft>
              <a:buNone/>
              <a:defRPr sz="1400">
                <a:solidFill>
                  <a:schemeClr val="lt1"/>
                </a:solidFill>
                <a:latin typeface="Roboto Medium"/>
                <a:ea typeface="Roboto Medium"/>
                <a:cs typeface="Roboto Medium"/>
                <a:sym typeface="Roboto Medium"/>
              </a:defRPr>
            </a:lvl3pPr>
            <a:lvl4pPr lvl="3">
              <a:spcBef>
                <a:spcPts val="600"/>
              </a:spcBef>
              <a:spcAft>
                <a:spcPts val="0"/>
              </a:spcAft>
              <a:buNone/>
              <a:defRPr sz="1400">
                <a:solidFill>
                  <a:schemeClr val="lt1"/>
                </a:solidFill>
                <a:latin typeface="Roboto Medium"/>
                <a:ea typeface="Roboto Medium"/>
                <a:cs typeface="Roboto Medium"/>
                <a:sym typeface="Roboto Medium"/>
              </a:defRPr>
            </a:lvl4pPr>
            <a:lvl5pPr lvl="4">
              <a:spcBef>
                <a:spcPts val="600"/>
              </a:spcBef>
              <a:spcAft>
                <a:spcPts val="0"/>
              </a:spcAft>
              <a:buNone/>
              <a:defRPr sz="1400">
                <a:solidFill>
                  <a:schemeClr val="lt1"/>
                </a:solidFill>
                <a:latin typeface="Roboto Medium"/>
                <a:ea typeface="Roboto Medium"/>
                <a:cs typeface="Roboto Medium"/>
                <a:sym typeface="Roboto Medium"/>
              </a:defRPr>
            </a:lvl5pPr>
            <a:lvl6pPr lvl="5">
              <a:spcBef>
                <a:spcPts val="600"/>
              </a:spcBef>
              <a:spcAft>
                <a:spcPts val="0"/>
              </a:spcAft>
              <a:buNone/>
              <a:defRPr sz="1400">
                <a:solidFill>
                  <a:schemeClr val="lt1"/>
                </a:solidFill>
                <a:latin typeface="Roboto Medium"/>
                <a:ea typeface="Roboto Medium"/>
                <a:cs typeface="Roboto Medium"/>
                <a:sym typeface="Roboto Medium"/>
              </a:defRPr>
            </a:lvl6pPr>
            <a:lvl7pPr lvl="6">
              <a:spcBef>
                <a:spcPts val="600"/>
              </a:spcBef>
              <a:spcAft>
                <a:spcPts val="0"/>
              </a:spcAft>
              <a:buNone/>
              <a:defRPr sz="1400">
                <a:solidFill>
                  <a:schemeClr val="lt1"/>
                </a:solidFill>
                <a:latin typeface="Roboto Medium"/>
                <a:ea typeface="Roboto Medium"/>
                <a:cs typeface="Roboto Medium"/>
                <a:sym typeface="Roboto Medium"/>
              </a:defRPr>
            </a:lvl7pPr>
            <a:lvl8pPr lvl="7">
              <a:spcBef>
                <a:spcPts val="600"/>
              </a:spcBef>
              <a:spcAft>
                <a:spcPts val="0"/>
              </a:spcAft>
              <a:buNone/>
              <a:defRPr sz="1400">
                <a:solidFill>
                  <a:schemeClr val="lt1"/>
                </a:solidFill>
                <a:latin typeface="Roboto Medium"/>
                <a:ea typeface="Roboto Medium"/>
                <a:cs typeface="Roboto Medium"/>
                <a:sym typeface="Roboto Medium"/>
              </a:defRPr>
            </a:lvl8pPr>
            <a:lvl9pPr lvl="8">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26" name="Shape 26"/>
        <p:cNvGrpSpPr/>
        <p:nvPr/>
      </p:nvGrpSpPr>
      <p:grpSpPr>
        <a:xfrm>
          <a:off x="0" y="0"/>
          <a:ext cx="0" cy="0"/>
          <a:chOff x="0" y="0"/>
          <a:chExt cx="0" cy="0"/>
        </a:xfrm>
      </p:grpSpPr>
      <p:cxnSp>
        <p:nvCxnSpPr>
          <p:cNvPr id="27" name="Google Shape;27;p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8" name="Google Shape;28;p4"/>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9" name="Google Shape;29;p4"/>
          <p:cNvCxnSpPr/>
          <p:nvPr/>
        </p:nvCxnSpPr>
        <p:spPr>
          <a:xfrm>
            <a:off x="-7650" y="1504950"/>
            <a:ext cx="881100" cy="0"/>
          </a:xfrm>
          <a:prstGeom prst="straightConnector1">
            <a:avLst/>
          </a:prstGeom>
          <a:noFill/>
          <a:ln cap="flat" cmpd="sng" w="9525">
            <a:solidFill>
              <a:schemeClr val="accent3"/>
            </a:solidFill>
            <a:prstDash val="solid"/>
            <a:round/>
            <a:headEnd len="med" w="med" type="none"/>
            <a:tailEnd len="med" w="med" type="none"/>
          </a:ln>
        </p:spPr>
      </p:cxnSp>
      <p:sp>
        <p:nvSpPr>
          <p:cNvPr id="30" name="Google Shape;30;p4"/>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31" name="Google Shape;31;p4"/>
          <p:cNvCxnSpPr/>
          <p:nvPr/>
        </p:nvCxnSpPr>
        <p:spPr>
          <a:xfrm>
            <a:off x="3101475" y="1504950"/>
            <a:ext cx="6084300" cy="0"/>
          </a:xfrm>
          <a:prstGeom prst="straightConnector1">
            <a:avLst/>
          </a:prstGeom>
          <a:noFill/>
          <a:ln cap="flat" cmpd="sng" w="9525">
            <a:solidFill>
              <a:schemeClr val="accent3"/>
            </a:solidFill>
            <a:prstDash val="solid"/>
            <a:round/>
            <a:headEnd len="med" w="med" type="none"/>
            <a:tailEnd len="med" w="med" type="none"/>
          </a:ln>
        </p:spPr>
      </p:cxnSp>
      <p:sp>
        <p:nvSpPr>
          <p:cNvPr id="32" name="Google Shape;32;p4"/>
          <p:cNvSpPr txBox="1"/>
          <p:nvPr>
            <p:ph type="title"/>
          </p:nvPr>
        </p:nvSpPr>
        <p:spPr>
          <a:xfrm>
            <a:off x="2092500" y="223342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3" name="Google Shape;33;p4"/>
          <p:cNvSpPr txBox="1"/>
          <p:nvPr>
            <p:ph idx="1" type="subTitle"/>
          </p:nvPr>
        </p:nvSpPr>
        <p:spPr>
          <a:xfrm>
            <a:off x="2092500" y="269647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
        <p:nvSpPr>
          <p:cNvPr id="34" name="Google Shape;34;p4"/>
          <p:cNvSpPr txBox="1"/>
          <p:nvPr>
            <p:ph idx="2" type="title"/>
          </p:nvPr>
        </p:nvSpPr>
        <p:spPr>
          <a:xfrm>
            <a:off x="2092500" y="3559500"/>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5" name="Google Shape;35;p4"/>
          <p:cNvSpPr txBox="1"/>
          <p:nvPr>
            <p:ph idx="3" type="subTitle"/>
          </p:nvPr>
        </p:nvSpPr>
        <p:spPr>
          <a:xfrm>
            <a:off x="2092500" y="4022550"/>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36" name="Shape 36"/>
        <p:cNvGrpSpPr/>
        <p:nvPr/>
      </p:nvGrpSpPr>
      <p:grpSpPr>
        <a:xfrm>
          <a:off x="0" y="0"/>
          <a:ext cx="0" cy="0"/>
          <a:chOff x="0" y="0"/>
          <a:chExt cx="0" cy="0"/>
        </a:xfrm>
      </p:grpSpPr>
      <p:cxnSp>
        <p:nvCxnSpPr>
          <p:cNvPr id="37" name="Google Shape;37;p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38" name="Google Shape;38;p5"/>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40" name="Google Shape;40;p5"/>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1512850" y="3565650"/>
            <a:ext cx="0" cy="221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43" name="Shape 43"/>
        <p:cNvGrpSpPr/>
        <p:nvPr/>
      </p:nvGrpSpPr>
      <p:grpSpPr>
        <a:xfrm>
          <a:off x="0" y="0"/>
          <a:ext cx="0" cy="0"/>
          <a:chOff x="0" y="0"/>
          <a:chExt cx="0" cy="0"/>
        </a:xfrm>
      </p:grpSpPr>
      <p:sp>
        <p:nvSpPr>
          <p:cNvPr id="44" name="Google Shape;44;p6"/>
          <p:cNvSpPr txBox="1"/>
          <p:nvPr>
            <p:ph idx="1" type="subTitle"/>
          </p:nvPr>
        </p:nvSpPr>
        <p:spPr>
          <a:xfrm>
            <a:off x="1168950" y="1007925"/>
            <a:ext cx="6806100" cy="2296500"/>
          </a:xfrm>
          <a:prstGeom prst="rect">
            <a:avLst/>
          </a:prstGeom>
        </p:spPr>
        <p:txBody>
          <a:bodyPr anchorCtr="0" anchor="t" bIns="91425" lIns="91425" spcFirstLastPara="1" rIns="91425" wrap="square" tIns="91425">
            <a:noAutofit/>
          </a:bodyPr>
          <a:lstStyle>
            <a:lvl1pPr lvl="0" algn="ctr">
              <a:lnSpc>
                <a:spcPct val="115000"/>
              </a:lnSpc>
              <a:spcBef>
                <a:spcPts val="600"/>
              </a:spcBef>
              <a:spcAft>
                <a:spcPts val="0"/>
              </a:spcAft>
              <a:buNone/>
              <a:defRPr b="1" sz="2800"/>
            </a:lvl1pPr>
            <a:lvl2pPr lvl="1">
              <a:lnSpc>
                <a:spcPct val="115000"/>
              </a:lnSpc>
              <a:spcBef>
                <a:spcPts val="600"/>
              </a:spcBef>
              <a:spcAft>
                <a:spcPts val="0"/>
              </a:spcAft>
              <a:buNone/>
              <a:defRPr b="1" sz="2800"/>
            </a:lvl2pPr>
            <a:lvl3pPr lvl="2">
              <a:lnSpc>
                <a:spcPct val="115000"/>
              </a:lnSpc>
              <a:spcBef>
                <a:spcPts val="600"/>
              </a:spcBef>
              <a:spcAft>
                <a:spcPts val="0"/>
              </a:spcAft>
              <a:buNone/>
              <a:defRPr b="1" sz="2800"/>
            </a:lvl3pPr>
            <a:lvl4pPr lvl="3">
              <a:lnSpc>
                <a:spcPct val="115000"/>
              </a:lnSpc>
              <a:spcBef>
                <a:spcPts val="600"/>
              </a:spcBef>
              <a:spcAft>
                <a:spcPts val="0"/>
              </a:spcAft>
              <a:buNone/>
              <a:defRPr b="1" sz="2800"/>
            </a:lvl4pPr>
            <a:lvl5pPr lvl="4">
              <a:lnSpc>
                <a:spcPct val="115000"/>
              </a:lnSpc>
              <a:spcBef>
                <a:spcPts val="600"/>
              </a:spcBef>
              <a:spcAft>
                <a:spcPts val="0"/>
              </a:spcAft>
              <a:buNone/>
              <a:defRPr b="1" sz="2800"/>
            </a:lvl5pPr>
            <a:lvl6pPr lvl="5">
              <a:lnSpc>
                <a:spcPct val="115000"/>
              </a:lnSpc>
              <a:spcBef>
                <a:spcPts val="600"/>
              </a:spcBef>
              <a:spcAft>
                <a:spcPts val="0"/>
              </a:spcAft>
              <a:buNone/>
              <a:defRPr b="1" sz="2800"/>
            </a:lvl6pPr>
            <a:lvl7pPr lvl="6">
              <a:lnSpc>
                <a:spcPct val="115000"/>
              </a:lnSpc>
              <a:spcBef>
                <a:spcPts val="600"/>
              </a:spcBef>
              <a:spcAft>
                <a:spcPts val="0"/>
              </a:spcAft>
              <a:buNone/>
              <a:defRPr b="1" sz="2800"/>
            </a:lvl7pPr>
            <a:lvl8pPr lvl="7">
              <a:lnSpc>
                <a:spcPct val="115000"/>
              </a:lnSpc>
              <a:spcBef>
                <a:spcPts val="600"/>
              </a:spcBef>
              <a:spcAft>
                <a:spcPts val="0"/>
              </a:spcAft>
              <a:buNone/>
              <a:defRPr b="1" sz="2800"/>
            </a:lvl8pPr>
            <a:lvl9pPr lvl="8">
              <a:lnSpc>
                <a:spcPct val="115000"/>
              </a:lnSpc>
              <a:spcBef>
                <a:spcPts val="600"/>
              </a:spcBef>
              <a:spcAft>
                <a:spcPts val="0"/>
              </a:spcAft>
              <a:buNone/>
              <a:defRPr b="1"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45" name="Shape 45"/>
        <p:cNvGrpSpPr/>
        <p:nvPr/>
      </p:nvGrpSpPr>
      <p:grpSpPr>
        <a:xfrm>
          <a:off x="0" y="0"/>
          <a:ext cx="0" cy="0"/>
          <a:chOff x="0" y="0"/>
          <a:chExt cx="0" cy="0"/>
        </a:xfrm>
      </p:grpSpPr>
      <p:cxnSp>
        <p:nvCxnSpPr>
          <p:cNvPr id="46" name="Google Shape;46;p7"/>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47" name="Google Shape;47;p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48" name="Google Shape;48;p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49" name="Google Shape;49;p7"/>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50" name="Google Shape;50;p7"/>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7"/>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cxnSp>
        <p:nvCxnSpPr>
          <p:cNvPr id="54" name="Google Shape;54;p8"/>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55" name="Google Shape;55;p8"/>
          <p:cNvSpPr txBox="1"/>
          <p:nvPr>
            <p:ph idx="1" type="body"/>
          </p:nvPr>
        </p:nvSpPr>
        <p:spPr>
          <a:xfrm>
            <a:off x="4635900" y="1083075"/>
            <a:ext cx="37548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6" name="Google Shape;56;p8"/>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7" name="Google Shape;57;p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58" name="Google Shape;58;p8"/>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8"/>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0" name="Google Shape;60;p8"/>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cxnSp>
        <p:nvCxnSpPr>
          <p:cNvPr id="63" name="Google Shape;63;p9"/>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64" name="Google Shape;64;p9"/>
          <p:cNvSpPr txBox="1"/>
          <p:nvPr>
            <p:ph type="title"/>
          </p:nvPr>
        </p:nvSpPr>
        <p:spPr>
          <a:xfrm>
            <a:off x="705825" y="456725"/>
            <a:ext cx="3754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txBox="1"/>
          <p:nvPr>
            <p:ph idx="1" type="body"/>
          </p:nvPr>
        </p:nvSpPr>
        <p:spPr>
          <a:xfrm>
            <a:off x="7177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6" name="Google Shape;66;p9"/>
          <p:cNvSpPr txBox="1"/>
          <p:nvPr>
            <p:ph idx="2" type="body"/>
          </p:nvPr>
        </p:nvSpPr>
        <p:spPr>
          <a:xfrm>
            <a:off x="343740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7" name="Google Shape;67;p9"/>
          <p:cNvSpPr txBox="1"/>
          <p:nvPr>
            <p:ph idx="3" type="body"/>
          </p:nvPr>
        </p:nvSpPr>
        <p:spPr>
          <a:xfrm>
            <a:off x="61570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68" name="Google Shape;68;p9"/>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9" name="Google Shape;69;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cxnSp>
        <p:nvCxnSpPr>
          <p:cNvPr id="73" name="Google Shape;73;p10"/>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74" name="Google Shape;74;p10"/>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Font typeface="Roboto"/>
              <a:buChar char="●"/>
              <a:defRPr sz="1600">
                <a:solidFill>
                  <a:schemeClr val="dk2"/>
                </a:solidFill>
                <a:latin typeface="Roboto"/>
                <a:ea typeface="Roboto"/>
                <a:cs typeface="Roboto"/>
                <a:sym typeface="Roboto"/>
              </a:defRPr>
            </a:lvl1pPr>
            <a:lvl2pPr indent="-317500" lvl="1" marL="914400" rtl="0">
              <a:lnSpc>
                <a:spcPct val="130000"/>
              </a:lnSpc>
              <a:spcBef>
                <a:spcPts val="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1150" lvl="2" marL="1371600" rtl="0">
              <a:lnSpc>
                <a:spcPct val="130000"/>
              </a:lnSpc>
              <a:spcBef>
                <a:spcPts val="60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indent="-298450" lvl="3" marL="1828800" rtl="0">
              <a:lnSpc>
                <a:spcPct val="130000"/>
              </a:lnSpc>
              <a:spcBef>
                <a:spcPts val="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2100" lvl="4" marL="2286000" rtl="0">
              <a:lnSpc>
                <a:spcPct val="130000"/>
              </a:lnSpc>
              <a:spcBef>
                <a:spcPts val="6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285750" lvl="5" marL="2743200" rtl="0">
              <a:lnSpc>
                <a:spcPct val="130000"/>
              </a:lnSpc>
              <a:spcBef>
                <a:spcPts val="600"/>
              </a:spcBef>
              <a:spcAft>
                <a:spcPts val="0"/>
              </a:spcAft>
              <a:buClr>
                <a:schemeClr val="dk2"/>
              </a:buClr>
              <a:buSzPts val="900"/>
              <a:buFont typeface="Roboto"/>
              <a:buChar char="⊙"/>
              <a:defRPr sz="900">
                <a:solidFill>
                  <a:schemeClr val="dk2"/>
                </a:solidFill>
                <a:latin typeface="Roboto"/>
                <a:ea typeface="Roboto"/>
                <a:cs typeface="Roboto"/>
                <a:sym typeface="Roboto"/>
              </a:defRPr>
            </a:lvl6pPr>
            <a:lvl7pPr indent="-279400" lvl="6" marL="3200400" rtl="0">
              <a:lnSpc>
                <a:spcPct val="130000"/>
              </a:lnSpc>
              <a:spcBef>
                <a:spcPts val="600"/>
              </a:spcBef>
              <a:spcAft>
                <a:spcPts val="0"/>
              </a:spcAft>
              <a:buClr>
                <a:schemeClr val="dk2"/>
              </a:buClr>
              <a:buSzPts val="800"/>
              <a:buFont typeface="Roboto"/>
              <a:buChar char="⊚"/>
              <a:defRPr sz="800">
                <a:solidFill>
                  <a:schemeClr val="dk2"/>
                </a:solidFill>
                <a:latin typeface="Roboto"/>
                <a:ea typeface="Roboto"/>
                <a:cs typeface="Roboto"/>
                <a:sym typeface="Roboto"/>
              </a:defRPr>
            </a:lvl7pPr>
            <a:lvl8pPr indent="-273050" lvl="7" marL="3657600" rtl="0">
              <a:lnSpc>
                <a:spcPct val="130000"/>
              </a:lnSpc>
              <a:spcBef>
                <a:spcPts val="600"/>
              </a:spcBef>
              <a:spcAft>
                <a:spcPts val="0"/>
              </a:spcAft>
              <a:buClr>
                <a:schemeClr val="dk2"/>
              </a:buClr>
              <a:buSzPts val="700"/>
              <a:buFont typeface="Roboto"/>
              <a:buChar char="⊙"/>
              <a:defRPr sz="700">
                <a:solidFill>
                  <a:schemeClr val="dk2"/>
                </a:solidFill>
                <a:latin typeface="Roboto"/>
                <a:ea typeface="Roboto"/>
                <a:cs typeface="Roboto"/>
                <a:sym typeface="Roboto"/>
              </a:defRPr>
            </a:lvl8pPr>
            <a:lvl9pPr indent="-266700" lvl="8" marL="4114800" rtl="0">
              <a:lnSpc>
                <a:spcPct val="130000"/>
              </a:lnSpc>
              <a:spcBef>
                <a:spcPts val="600"/>
              </a:spcBef>
              <a:spcAft>
                <a:spcPts val="0"/>
              </a:spcAft>
              <a:buClr>
                <a:schemeClr val="dk2"/>
              </a:buClr>
              <a:buSzPts val="600"/>
              <a:buFont typeface="Roboto"/>
              <a:buChar char="⊙"/>
              <a:defRPr sz="600">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1pPr>
            <a:lvl2pPr lvl="1"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2pPr>
            <a:lvl3pPr lvl="2"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3pPr>
            <a:lvl4pPr lvl="3"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4pPr>
            <a:lvl5pPr lvl="4"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5pPr>
            <a:lvl6pPr lvl="5"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6pPr>
            <a:lvl7pPr lvl="6"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7pPr>
            <a:lvl8pPr lvl="7"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8pPr>
            <a:lvl9pPr lvl="8"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apim.docs.wso2.com/en/4.0.0/administer/managing-users-and-roles/managing-user-stores/introduction-to-userstor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apim.docs.wso2.com/en/4.0.0/administer/managing-users-and-roles/managing-user-stores/configure-primary-user-store/configuring-the-primary-user-store/" TargetMode="External"/><Relationship Id="rId4" Type="http://schemas.openxmlformats.org/officeDocument/2006/relationships/hyperlink" Target="https://apim.docs.wso2.com/en/4.0.0/administer/managing-users-and-roles/managing-user-stores/configure-primary-user-store/configuring-the-primary-user-store/" TargetMode="External"/><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apim.docs.wso2.com/en/4.0.0/administer/managing-users-and-roles/managing-user-stores/configuring-secondary-user-stores/#configuring-secondary-user-stores-manuall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apim.docs.wso2.com/en/4.0.0/administer/multitenancy/introduction-to-multitenancy/#introduction-to-multitenancy" TargetMode="Externa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updates.docs.wso2.com/en/latest/updates/over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apim.docs.wso2.com/en/4.0.0/administer/managing-users-and-roles/introduction-to-user-manag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apim.docs.wso2.com/en/4.0.0/administer/managing-users-and-roles/managing-user-ro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apim.docs.wso2.com/en/4.0.0/administer/managing-users-and-roles/managing-permiss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ctrTitle"/>
          </p:nvPr>
        </p:nvSpPr>
        <p:spPr>
          <a:xfrm>
            <a:off x="996625" y="2003900"/>
            <a:ext cx="73218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solidFill>
                  <a:srgbClr val="FFFFFF"/>
                </a:solidFill>
              </a:rPr>
              <a:t>WSO2 API Manager 4.0.0 Developer Fundamentals</a:t>
            </a:r>
            <a:endParaRPr>
              <a:solidFill>
                <a:srgbClr val="FFFFFF"/>
              </a:solidFill>
            </a:endParaRPr>
          </a:p>
        </p:txBody>
      </p:sp>
      <p:sp>
        <p:nvSpPr>
          <p:cNvPr id="155" name="Google Shape;155;p20"/>
          <p:cNvSpPr txBox="1"/>
          <p:nvPr>
            <p:ph idx="4294967295" type="subTitle"/>
          </p:nvPr>
        </p:nvSpPr>
        <p:spPr>
          <a:xfrm>
            <a:off x="996625" y="3055050"/>
            <a:ext cx="2390100" cy="295800"/>
          </a:xfrm>
          <a:prstGeom prst="rect">
            <a:avLst/>
          </a:prstGeom>
          <a:solidFill>
            <a:schemeClr val="accent2"/>
          </a:solidFill>
          <a:ln>
            <a:noFill/>
          </a:ln>
        </p:spPr>
        <p:txBody>
          <a:bodyPr anchorCtr="0" anchor="ctr" bIns="91425" lIns="45700" spcFirstLastPara="1" rIns="91425" wrap="square" tIns="91425">
            <a:noAutofit/>
          </a:bodyPr>
          <a:lstStyle/>
          <a:p>
            <a:pPr indent="0" lvl="0" marL="0" rtl="0" algn="l">
              <a:lnSpc>
                <a:spcPct val="115000"/>
              </a:lnSpc>
              <a:spcBef>
                <a:spcPts val="0"/>
              </a:spcBef>
              <a:spcAft>
                <a:spcPts val="0"/>
              </a:spcAft>
              <a:buSzPts val="1800"/>
              <a:buNone/>
            </a:pPr>
            <a:r>
              <a:rPr lang="en">
                <a:solidFill>
                  <a:schemeClr val="dk2"/>
                </a:solidFill>
              </a:rPr>
              <a:t>Product Administration</a:t>
            </a:r>
            <a:endParaRPr>
              <a:solidFill>
                <a:schemeClr val="dk2"/>
              </a:solidFill>
            </a:endParaRPr>
          </a:p>
        </p:txBody>
      </p:sp>
      <p:sp>
        <p:nvSpPr>
          <p:cNvPr id="156" name="Google Shape;156;p20"/>
          <p:cNvSpPr txBox="1"/>
          <p:nvPr>
            <p:ph idx="1" type="subTitle"/>
          </p:nvPr>
        </p:nvSpPr>
        <p:spPr>
          <a:xfrm>
            <a:off x="1726475" y="3693550"/>
            <a:ext cx="4197000" cy="222600"/>
          </a:xfrm>
          <a:prstGeom prst="rect">
            <a:avLst/>
          </a:prstGeom>
          <a:noFill/>
          <a:ln>
            <a:noFill/>
          </a:ln>
        </p:spPr>
        <p:txBody>
          <a:bodyPr anchorCtr="0" anchor="ctr" bIns="91425" lIns="0" spcFirstLastPara="1" rIns="91425" wrap="square" tIns="91425">
            <a:noAutofit/>
          </a:bodyPr>
          <a:lstStyle/>
          <a:p>
            <a:pPr indent="0" lvl="0" marL="0" rtl="0" algn="l">
              <a:lnSpc>
                <a:spcPct val="150000"/>
              </a:lnSpc>
              <a:spcBef>
                <a:spcPts val="0"/>
              </a:spcBef>
              <a:spcAft>
                <a:spcPts val="0"/>
              </a:spcAft>
              <a:buSzPts val="1800"/>
              <a:buNone/>
            </a:pPr>
            <a:r>
              <a:rPr lang="en"/>
              <a:t>WSO2 Training</a:t>
            </a:r>
            <a:endParaRPr>
              <a:latin typeface="Roboto"/>
              <a:ea typeface="Roboto"/>
              <a:cs typeface="Roboto"/>
              <a:sym typeface="Roboto"/>
            </a:endParaRPr>
          </a:p>
        </p:txBody>
      </p:sp>
      <p:pic>
        <p:nvPicPr>
          <p:cNvPr id="157" name="Google Shape;157;p20"/>
          <p:cNvPicPr preferRelativeResize="0"/>
          <p:nvPr/>
        </p:nvPicPr>
        <p:blipFill>
          <a:blip r:embed="rId3">
            <a:alphaModFix/>
          </a:blip>
          <a:stretch>
            <a:fillRect/>
          </a:stretch>
        </p:blipFill>
        <p:spPr>
          <a:xfrm>
            <a:off x="7545500" y="4044600"/>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Scope-Role Mappings</a:t>
            </a:r>
            <a:endParaRPr/>
          </a:p>
        </p:txBody>
      </p:sp>
      <p:sp>
        <p:nvSpPr>
          <p:cNvPr id="226" name="Google Shape;226;p29"/>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7" name="Google Shape;227;p29"/>
          <p:cNvSpPr txBox="1"/>
          <p:nvPr>
            <p:ph idx="1" type="body"/>
          </p:nvPr>
        </p:nvSpPr>
        <p:spPr>
          <a:xfrm>
            <a:off x="717750" y="778275"/>
            <a:ext cx="7708500" cy="398700"/>
          </a:xfrm>
          <a:prstGeom prst="rect">
            <a:avLst/>
          </a:prstGeom>
        </p:spPr>
        <p:txBody>
          <a:bodyPr anchorCtr="0" anchor="t" bIns="91425" lIns="91425" spcFirstLastPara="1" rIns="91425" wrap="square" tIns="91425">
            <a:noAutofit/>
          </a:bodyPr>
          <a:lstStyle/>
          <a:p>
            <a:pPr indent="-254000" lvl="0" marL="342900" rtl="0" algn="l">
              <a:spcBef>
                <a:spcPts val="600"/>
              </a:spcBef>
              <a:spcAft>
                <a:spcPts val="0"/>
              </a:spcAft>
              <a:buSzPts val="1600"/>
              <a:buChar char="●"/>
            </a:pPr>
            <a:r>
              <a:rPr lang="en"/>
              <a:t>Click on </a:t>
            </a:r>
            <a:r>
              <a:rPr b="1" lang="en"/>
              <a:t>Add scope mappings</a:t>
            </a:r>
            <a:r>
              <a:rPr lang="en"/>
              <a:t>.</a:t>
            </a:r>
            <a:endParaRPr sz="1600"/>
          </a:p>
          <a:p>
            <a:pPr indent="0" lvl="0" marL="342900" rtl="0" algn="l">
              <a:spcBef>
                <a:spcPts val="600"/>
              </a:spcBef>
              <a:spcAft>
                <a:spcPts val="0"/>
              </a:spcAft>
              <a:buNone/>
            </a:pPr>
            <a:r>
              <a:t/>
            </a:r>
            <a:endParaRPr sz="1600"/>
          </a:p>
        </p:txBody>
      </p:sp>
      <p:pic>
        <p:nvPicPr>
          <p:cNvPr id="228" name="Google Shape;228;p29"/>
          <p:cNvPicPr preferRelativeResize="0"/>
          <p:nvPr/>
        </p:nvPicPr>
        <p:blipFill>
          <a:blip r:embed="rId3">
            <a:alphaModFix/>
          </a:blip>
          <a:stretch>
            <a:fillRect/>
          </a:stretch>
        </p:blipFill>
        <p:spPr>
          <a:xfrm>
            <a:off x="539175" y="1288225"/>
            <a:ext cx="4807624" cy="2052974"/>
          </a:xfrm>
          <a:prstGeom prst="rect">
            <a:avLst/>
          </a:prstGeom>
          <a:noFill/>
          <a:ln>
            <a:noFill/>
          </a:ln>
        </p:spPr>
      </p:pic>
      <p:pic>
        <p:nvPicPr>
          <p:cNvPr id="229" name="Google Shape;229;p29"/>
          <p:cNvPicPr preferRelativeResize="0"/>
          <p:nvPr/>
        </p:nvPicPr>
        <p:blipFill>
          <a:blip r:embed="rId4">
            <a:alphaModFix/>
          </a:blip>
          <a:stretch>
            <a:fillRect/>
          </a:stretch>
        </p:blipFill>
        <p:spPr>
          <a:xfrm>
            <a:off x="2717599" y="1395200"/>
            <a:ext cx="3829802" cy="3078048"/>
          </a:xfrm>
          <a:prstGeom prst="rect">
            <a:avLst/>
          </a:prstGeom>
          <a:noFill/>
          <a:ln>
            <a:noFill/>
          </a:ln>
        </p:spPr>
      </p:pic>
      <p:pic>
        <p:nvPicPr>
          <p:cNvPr id="230" name="Google Shape;230;p29"/>
          <p:cNvPicPr preferRelativeResize="0"/>
          <p:nvPr/>
        </p:nvPicPr>
        <p:blipFill>
          <a:blip r:embed="rId5">
            <a:alphaModFix/>
          </a:blip>
          <a:stretch>
            <a:fillRect/>
          </a:stretch>
        </p:blipFill>
        <p:spPr>
          <a:xfrm>
            <a:off x="5193700" y="1508275"/>
            <a:ext cx="3295928" cy="3578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idx="1" type="body"/>
          </p:nvPr>
        </p:nvSpPr>
        <p:spPr>
          <a:xfrm>
            <a:off x="717750" y="1006875"/>
            <a:ext cx="7708500" cy="3423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a:t>New roles can be mapped to existing </a:t>
            </a:r>
            <a:r>
              <a:rPr b="1" lang="en"/>
              <a:t>Internal/*</a:t>
            </a:r>
            <a:r>
              <a:rPr lang="en"/>
              <a:t> roles, created roles, and admin. All the scopes associated with the selected existing role will be mapped to the new role automatically.</a:t>
            </a:r>
            <a:endParaRPr/>
          </a:p>
          <a:p>
            <a:pPr indent="-323850" lvl="0" marL="457200" rtl="0" algn="l">
              <a:spcBef>
                <a:spcPts val="0"/>
              </a:spcBef>
              <a:spcAft>
                <a:spcPts val="0"/>
              </a:spcAft>
              <a:buSzPts val="1500"/>
              <a:buChar char="●"/>
            </a:pPr>
            <a:r>
              <a:rPr lang="en"/>
              <a:t>If you want to map the scopes of </a:t>
            </a:r>
            <a:r>
              <a:rPr b="1" lang="en"/>
              <a:t>Internal/creator</a:t>
            </a:r>
            <a:r>
              <a:rPr lang="en"/>
              <a:t> to the new </a:t>
            </a:r>
            <a:r>
              <a:rPr b="1" lang="en"/>
              <a:t>creator</a:t>
            </a:r>
            <a:r>
              <a:rPr lang="en"/>
              <a:t> role, select </a:t>
            </a:r>
            <a:r>
              <a:rPr b="1" lang="en"/>
              <a:t>Internal/creator</a:t>
            </a:r>
            <a:r>
              <a:rPr lang="en"/>
              <a:t> from the drop-down menu and save.</a:t>
            </a:r>
            <a:endParaRPr/>
          </a:p>
          <a:p>
            <a:pPr indent="-323850" lvl="0" marL="457200" rtl="0" algn="l">
              <a:spcBef>
                <a:spcPts val="0"/>
              </a:spcBef>
              <a:spcAft>
                <a:spcPts val="0"/>
              </a:spcAft>
              <a:buSzPts val="1500"/>
              <a:buChar char="●"/>
            </a:pPr>
            <a:r>
              <a:rPr lang="en"/>
              <a:t>This will update all scope mappings in the </a:t>
            </a:r>
            <a:r>
              <a:rPr b="1" lang="en"/>
              <a:t>tenant-conf.json</a:t>
            </a:r>
            <a:r>
              <a:rPr lang="en"/>
              <a:t> file with </a:t>
            </a:r>
            <a:r>
              <a:rPr b="1" lang="en"/>
              <a:t>Internal/creator</a:t>
            </a:r>
            <a:r>
              <a:rPr lang="en"/>
              <a:t> as an allowed role resulting in the new </a:t>
            </a:r>
            <a:r>
              <a:rPr b="1" lang="en"/>
              <a:t>creator</a:t>
            </a:r>
            <a:r>
              <a:rPr lang="en"/>
              <a:t> role to be allowed for all scopes allowed for the </a:t>
            </a:r>
            <a:r>
              <a:rPr b="1" lang="en"/>
              <a:t>Internal/creator</a:t>
            </a:r>
            <a:r>
              <a:rPr lang="en"/>
              <a:t> role.</a:t>
            </a:r>
            <a:endParaRPr/>
          </a:p>
          <a:p>
            <a:pPr indent="0" lvl="0" marL="0" rtl="0" algn="l">
              <a:spcBef>
                <a:spcPts val="600"/>
              </a:spcBef>
              <a:spcAft>
                <a:spcPts val="0"/>
              </a:spcAft>
              <a:buNone/>
            </a:pPr>
            <a:r>
              <a:t/>
            </a:r>
            <a:endParaRPr/>
          </a:p>
        </p:txBody>
      </p:sp>
      <p:sp>
        <p:nvSpPr>
          <p:cNvPr id="236" name="Google Shape;236;p3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Scope-Role Mappings - Role Alias</a:t>
            </a:r>
            <a:endParaRPr/>
          </a:p>
        </p:txBody>
      </p:sp>
      <p:sp>
        <p:nvSpPr>
          <p:cNvPr id="237" name="Google Shape;237;p30"/>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1" type="body"/>
          </p:nvPr>
        </p:nvSpPr>
        <p:spPr>
          <a:xfrm>
            <a:off x="717750" y="9306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Font typeface="Nunito Sans"/>
              <a:buChar char="●"/>
            </a:pPr>
            <a:r>
              <a:rPr lang="en" sz="1600"/>
              <a:t>A user store is the database where information of the users and/or user roles are stored.</a:t>
            </a:r>
            <a:endParaRPr sz="1600"/>
          </a:p>
          <a:p>
            <a:pPr indent="-330200" lvl="0" marL="457200" rtl="0" algn="l">
              <a:lnSpc>
                <a:spcPct val="115000"/>
              </a:lnSpc>
              <a:spcBef>
                <a:spcPts val="0"/>
              </a:spcBef>
              <a:spcAft>
                <a:spcPts val="0"/>
              </a:spcAft>
              <a:buSzPts val="1600"/>
              <a:buFont typeface="Nunito Sans"/>
              <a:buChar char="●"/>
            </a:pPr>
            <a:r>
              <a:rPr lang="en" sz="1600"/>
              <a:t>User Information:</a:t>
            </a:r>
            <a:endParaRPr sz="1600"/>
          </a:p>
          <a:p>
            <a:pPr indent="-330200" lvl="1" marL="914400" rtl="0" algn="l">
              <a:lnSpc>
                <a:spcPct val="115000"/>
              </a:lnSpc>
              <a:spcBef>
                <a:spcPts val="0"/>
              </a:spcBef>
              <a:spcAft>
                <a:spcPts val="0"/>
              </a:spcAft>
              <a:buSzPts val="1600"/>
              <a:buFont typeface="Nunito Sans"/>
              <a:buChar char="⦿"/>
            </a:pPr>
            <a:r>
              <a:rPr lang="en" sz="1600"/>
              <a:t>Usernames, Passwords, First Name, Last Name, Email, etc.</a:t>
            </a:r>
            <a:endParaRPr sz="1600"/>
          </a:p>
          <a:p>
            <a:pPr indent="-330200" lvl="0" marL="457200" rtl="0" algn="l">
              <a:lnSpc>
                <a:spcPct val="115000"/>
              </a:lnSpc>
              <a:spcBef>
                <a:spcPts val="0"/>
              </a:spcBef>
              <a:spcAft>
                <a:spcPts val="0"/>
              </a:spcAft>
              <a:buSzPts val="1600"/>
              <a:buFont typeface="Nunito Sans"/>
              <a:buChar char="●"/>
            </a:pPr>
            <a:r>
              <a:rPr lang="en" sz="1600"/>
              <a:t>By default it uses an</a:t>
            </a:r>
            <a:r>
              <a:rPr lang="en"/>
              <a:t> </a:t>
            </a:r>
            <a:r>
              <a:rPr lang="en" sz="1600"/>
              <a:t>embedded h2 database.</a:t>
            </a:r>
            <a:endParaRPr sz="1600"/>
          </a:p>
          <a:p>
            <a:pPr indent="-330200" lvl="0" marL="457200" rtl="0" algn="l">
              <a:lnSpc>
                <a:spcPct val="115000"/>
              </a:lnSpc>
              <a:spcBef>
                <a:spcPts val="0"/>
              </a:spcBef>
              <a:spcAft>
                <a:spcPts val="0"/>
              </a:spcAft>
              <a:buSzPts val="1600"/>
              <a:buFont typeface="Nunito Sans"/>
              <a:buChar char="●"/>
            </a:pPr>
            <a:r>
              <a:rPr lang="en" sz="1600"/>
              <a:t>Permissions and other authorization related information is stored in a separate database called the user management database, which by default is H2 as well.</a:t>
            </a:r>
            <a:endParaRPr sz="1600"/>
          </a:p>
          <a:p>
            <a:pPr indent="-330200" lvl="0" marL="457200" rtl="0" algn="l">
              <a:lnSpc>
                <a:spcPct val="115000"/>
              </a:lnSpc>
              <a:spcBef>
                <a:spcPts val="0"/>
              </a:spcBef>
              <a:spcAft>
                <a:spcPts val="0"/>
              </a:spcAft>
              <a:buSzPts val="1600"/>
              <a:buChar char="●"/>
            </a:pPr>
            <a:r>
              <a:rPr lang="en" sz="1600"/>
              <a:t>You can also</a:t>
            </a:r>
            <a:endParaRPr sz="1600"/>
          </a:p>
          <a:p>
            <a:pPr indent="-330200" lvl="1" marL="914400" rtl="0" algn="l">
              <a:lnSpc>
                <a:spcPct val="115000"/>
              </a:lnSpc>
              <a:spcBef>
                <a:spcPts val="0"/>
              </a:spcBef>
              <a:spcAft>
                <a:spcPts val="0"/>
              </a:spcAft>
              <a:buSzPts val="1600"/>
              <a:buChar char="⦿"/>
            </a:pPr>
            <a:r>
              <a:rPr lang="en" sz="1600"/>
              <a:t>Configure a </a:t>
            </a:r>
            <a:r>
              <a:rPr b="1" lang="en" sz="1600"/>
              <a:t>primary user store</a:t>
            </a:r>
            <a:r>
              <a:rPr lang="en" sz="1600"/>
              <a:t> instead of using embedded h2 database.</a:t>
            </a:r>
            <a:endParaRPr sz="1600"/>
          </a:p>
          <a:p>
            <a:pPr indent="-330200" lvl="1" marL="914400" rtl="0" algn="l">
              <a:lnSpc>
                <a:spcPct val="115000"/>
              </a:lnSpc>
              <a:spcBef>
                <a:spcPts val="0"/>
              </a:spcBef>
              <a:spcAft>
                <a:spcPts val="0"/>
              </a:spcAft>
              <a:buSzPts val="1600"/>
              <a:buFont typeface="Nunito Sans"/>
              <a:buChar char="⦿"/>
            </a:pPr>
            <a:r>
              <a:rPr lang="en" sz="1600"/>
              <a:t>Configure several </a:t>
            </a:r>
            <a:r>
              <a:rPr b="1" lang="en" sz="1600"/>
              <a:t>secondary user stores</a:t>
            </a:r>
            <a:r>
              <a:rPr lang="en" sz="1600"/>
              <a:t> as well.</a:t>
            </a:r>
            <a:endParaRPr sz="1600"/>
          </a:p>
          <a:p>
            <a:pPr indent="-330200" lvl="1" marL="914400" rtl="0" algn="l">
              <a:lnSpc>
                <a:spcPct val="115000"/>
              </a:lnSpc>
              <a:spcBef>
                <a:spcPts val="0"/>
              </a:spcBef>
              <a:spcAft>
                <a:spcPts val="0"/>
              </a:spcAft>
              <a:buSzPts val="1600"/>
              <a:buChar char="⦿"/>
            </a:pPr>
            <a:r>
              <a:rPr lang="en" sz="1600"/>
              <a:t>Configure your own </a:t>
            </a:r>
            <a:r>
              <a:rPr b="1" lang="en" sz="1600"/>
              <a:t>customized user stores</a:t>
            </a:r>
            <a:r>
              <a:rPr lang="en" sz="1600"/>
              <a:t> and connect them with the products as secondary stores.</a:t>
            </a:r>
            <a:endParaRPr sz="1600"/>
          </a:p>
          <a:p>
            <a:pPr indent="457200" lvl="0" marL="1828800" rtl="0" algn="l">
              <a:lnSpc>
                <a:spcPct val="115000"/>
              </a:lnSpc>
              <a:spcBef>
                <a:spcPts val="600"/>
              </a:spcBef>
              <a:spcAft>
                <a:spcPts val="0"/>
              </a:spcAft>
              <a:buNone/>
            </a:pPr>
            <a:r>
              <a:rPr lang="en" sz="1600"/>
              <a:t>Docs Link: </a:t>
            </a:r>
            <a:r>
              <a:rPr lang="en" sz="1600" u="sng">
                <a:solidFill>
                  <a:schemeClr val="hlink"/>
                </a:solidFill>
                <a:hlinkClick r:id="rId3"/>
              </a:rPr>
              <a:t>User Stores</a:t>
            </a:r>
            <a:endParaRPr sz="1600"/>
          </a:p>
        </p:txBody>
      </p:sp>
      <p:sp>
        <p:nvSpPr>
          <p:cNvPr id="243" name="Google Shape;243;p3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User Stores</a:t>
            </a:r>
            <a:endParaRPr/>
          </a:p>
        </p:txBody>
      </p:sp>
      <p:sp>
        <p:nvSpPr>
          <p:cNvPr id="244" name="Google Shape;244;p31"/>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Store Types</a:t>
            </a:r>
            <a:endParaRPr/>
          </a:p>
        </p:txBody>
      </p:sp>
      <p:sp>
        <p:nvSpPr>
          <p:cNvPr id="250" name="Google Shape;250;p32"/>
          <p:cNvSpPr txBox="1"/>
          <p:nvPr>
            <p:ph idx="1" type="body"/>
          </p:nvPr>
        </p:nvSpPr>
        <p:spPr>
          <a:xfrm>
            <a:off x="743475" y="826925"/>
            <a:ext cx="2428200" cy="43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four user store types.</a:t>
            </a:r>
            <a:endParaRPr/>
          </a:p>
          <a:p>
            <a:pPr indent="0" lvl="0" marL="0" rtl="0" algn="l">
              <a:spcBef>
                <a:spcPts val="600"/>
              </a:spcBef>
              <a:spcAft>
                <a:spcPts val="0"/>
              </a:spcAft>
              <a:buNone/>
            </a:pPr>
            <a:r>
              <a:t/>
            </a:r>
            <a:endParaRPr/>
          </a:p>
        </p:txBody>
      </p:sp>
      <p:sp>
        <p:nvSpPr>
          <p:cNvPr id="251" name="Google Shape;251;p32"/>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2" name="Google Shape;252;p32"/>
          <p:cNvSpPr txBox="1"/>
          <p:nvPr>
            <p:ph idx="1" type="body"/>
          </p:nvPr>
        </p:nvSpPr>
        <p:spPr>
          <a:xfrm>
            <a:off x="705825" y="4077625"/>
            <a:ext cx="2535300" cy="43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latin typeface="Roboto Light"/>
                <a:ea typeface="Roboto Light"/>
                <a:cs typeface="Roboto Light"/>
                <a:sym typeface="Roboto Light"/>
                <a:hlinkClick r:id="rId3"/>
              </a:rPr>
              <a:t>User Store Manager types</a:t>
            </a:r>
            <a:r>
              <a:rPr lang="en" u="sng">
                <a:solidFill>
                  <a:schemeClr val="hlink"/>
                </a:solidFill>
                <a:latin typeface="Roboto Light"/>
                <a:ea typeface="Roboto Light"/>
                <a:cs typeface="Roboto Light"/>
                <a:sym typeface="Roboto Light"/>
                <a:hlinkClick r:id="rId4"/>
              </a:rPr>
              <a:t>.</a:t>
            </a:r>
            <a:endParaRPr>
              <a:latin typeface="Roboto Light"/>
              <a:ea typeface="Roboto Light"/>
              <a:cs typeface="Roboto Light"/>
              <a:sym typeface="Roboto Light"/>
            </a:endParaRPr>
          </a:p>
          <a:p>
            <a:pPr indent="0" lvl="0" marL="0" rtl="0" algn="l">
              <a:spcBef>
                <a:spcPts val="600"/>
              </a:spcBef>
              <a:spcAft>
                <a:spcPts val="0"/>
              </a:spcAft>
              <a:buNone/>
            </a:pPr>
            <a:r>
              <a:t/>
            </a:r>
            <a:endParaRPr/>
          </a:p>
        </p:txBody>
      </p:sp>
      <p:pic>
        <p:nvPicPr>
          <p:cNvPr id="253" name="Google Shape;253;p32"/>
          <p:cNvPicPr preferRelativeResize="0"/>
          <p:nvPr/>
        </p:nvPicPr>
        <p:blipFill>
          <a:blip r:embed="rId5">
            <a:alphaModFix/>
          </a:blip>
          <a:stretch>
            <a:fillRect/>
          </a:stretch>
        </p:blipFill>
        <p:spPr>
          <a:xfrm>
            <a:off x="3324075" y="415175"/>
            <a:ext cx="5443470" cy="442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Configuring a Secondary User Store</a:t>
            </a:r>
            <a:endParaRPr/>
          </a:p>
        </p:txBody>
      </p:sp>
      <p:sp>
        <p:nvSpPr>
          <p:cNvPr id="259" name="Google Shape;259;p33"/>
          <p:cNvSpPr txBox="1"/>
          <p:nvPr>
            <p:ph idx="1" type="body"/>
          </p:nvPr>
        </p:nvSpPr>
        <p:spPr>
          <a:xfrm>
            <a:off x="717750" y="854475"/>
            <a:ext cx="7708500" cy="3423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AutoNum type="arabicPeriod"/>
            </a:pPr>
            <a:r>
              <a:rPr lang="en" sz="1400"/>
              <a:t>Log in to the carbon console and, go to User Stores &gt; Add</a:t>
            </a:r>
            <a:endParaRPr sz="1400"/>
          </a:p>
          <a:p>
            <a:pPr indent="-311150" lvl="0" marL="457200" rtl="0" algn="l">
              <a:spcBef>
                <a:spcPts val="0"/>
              </a:spcBef>
              <a:spcAft>
                <a:spcPts val="0"/>
              </a:spcAft>
              <a:buSzPts val="1300"/>
              <a:buAutoNum type="arabicPeriod"/>
            </a:pPr>
            <a:r>
              <a:rPr lang="en" sz="1400"/>
              <a:t>Select the user store type</a:t>
            </a:r>
            <a:endParaRPr sz="1400"/>
          </a:p>
          <a:p>
            <a:pPr indent="-311150" lvl="0" marL="457200" rtl="0" algn="l">
              <a:spcBef>
                <a:spcPts val="0"/>
              </a:spcBef>
              <a:spcAft>
                <a:spcPts val="0"/>
              </a:spcAft>
              <a:buSzPts val="1300"/>
              <a:buAutoNum type="arabicPeriod"/>
            </a:pPr>
            <a:r>
              <a:rPr lang="en" sz="1400"/>
              <a:t>Enter the user store domain. </a:t>
            </a:r>
            <a:endParaRPr sz="1400"/>
          </a:p>
          <a:p>
            <a:pPr indent="-311150" lvl="0" marL="457200" rtl="0" algn="l">
              <a:spcBef>
                <a:spcPts val="0"/>
              </a:spcBef>
              <a:spcAft>
                <a:spcPts val="0"/>
              </a:spcAft>
              <a:buSzPts val="1300"/>
              <a:buAutoNum type="arabicPeriod"/>
            </a:pPr>
            <a:r>
              <a:rPr lang="en" sz="1400"/>
              <a:t>Enter the user store connection properties</a:t>
            </a:r>
            <a:endParaRPr sz="1400"/>
          </a:p>
          <a:p>
            <a:pPr indent="-311150" lvl="0" marL="457200" rtl="0" algn="l">
              <a:spcBef>
                <a:spcPts val="0"/>
              </a:spcBef>
              <a:spcAft>
                <a:spcPts val="0"/>
              </a:spcAft>
              <a:buSzPts val="1300"/>
              <a:buAutoNum type="arabicPeriod"/>
            </a:pPr>
            <a:r>
              <a:rPr lang="en" sz="1400"/>
              <a:t>Click Add button to add the user store.</a:t>
            </a:r>
            <a:endParaRPr sz="1400"/>
          </a:p>
        </p:txBody>
      </p:sp>
      <p:sp>
        <p:nvSpPr>
          <p:cNvPr id="260" name="Google Shape;260;p33"/>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1" name="Google Shape;261;p33"/>
          <p:cNvPicPr preferRelativeResize="0"/>
          <p:nvPr/>
        </p:nvPicPr>
        <p:blipFill>
          <a:blip r:embed="rId3">
            <a:alphaModFix/>
          </a:blip>
          <a:stretch>
            <a:fillRect/>
          </a:stretch>
        </p:blipFill>
        <p:spPr>
          <a:xfrm>
            <a:off x="1367000" y="2532325"/>
            <a:ext cx="6409997" cy="2404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Configuring a Secondary User Store Manually</a:t>
            </a:r>
            <a:endParaRPr/>
          </a:p>
        </p:txBody>
      </p:sp>
      <p:sp>
        <p:nvSpPr>
          <p:cNvPr id="267" name="Google Shape;267;p34"/>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solidFill>
                  <a:schemeClr val="dk1"/>
                </a:solidFill>
              </a:rPr>
              <a:t>When you configure multiple user stores, you must </a:t>
            </a:r>
            <a:r>
              <a:rPr b="1" lang="en" sz="1400">
                <a:solidFill>
                  <a:schemeClr val="dk1"/>
                </a:solidFill>
              </a:rPr>
              <a:t>give a unique domain name to each user store</a:t>
            </a:r>
            <a:r>
              <a:rPr lang="en" sz="1400">
                <a:solidFill>
                  <a:schemeClr val="dk1"/>
                </a:solidFill>
              </a:rPr>
              <a:t> in the </a:t>
            </a:r>
            <a:r>
              <a:rPr lang="en" sz="1400">
                <a:solidFill>
                  <a:srgbClr val="37474F"/>
                </a:solidFill>
                <a:latin typeface="Roboto Mono"/>
                <a:ea typeface="Roboto Mono"/>
                <a:cs typeface="Roboto Mono"/>
                <a:sym typeface="Roboto Mono"/>
              </a:rPr>
              <a:t>&lt;DomainName&gt;</a:t>
            </a:r>
            <a:r>
              <a:rPr lang="en" sz="1400">
                <a:solidFill>
                  <a:schemeClr val="dk1"/>
                </a:solidFill>
              </a:rPr>
              <a:t> element.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If it is the configuration of a super tenant, save the secondary user store definitions in </a:t>
            </a:r>
            <a:r>
              <a:rPr lang="en" sz="1400">
                <a:solidFill>
                  <a:srgbClr val="37474F"/>
                </a:solidFill>
                <a:latin typeface="Roboto Mono"/>
                <a:ea typeface="Roboto Mono"/>
                <a:cs typeface="Roboto Mono"/>
                <a:sym typeface="Roboto Mono"/>
              </a:rPr>
              <a:t>&lt;APIM_HOME&gt;/repository/deployment/server/userstores</a:t>
            </a:r>
            <a:r>
              <a:rPr lang="en" sz="1400">
                <a:solidFill>
                  <a:schemeClr val="dk1"/>
                </a:solidFill>
              </a:rPr>
              <a:t> directory.</a:t>
            </a:r>
            <a:endParaRPr sz="1400"/>
          </a:p>
          <a:p>
            <a:pPr indent="-317500" lvl="0" marL="457200" rtl="0" algn="l">
              <a:spcBef>
                <a:spcPts val="0"/>
              </a:spcBef>
              <a:spcAft>
                <a:spcPts val="0"/>
              </a:spcAft>
              <a:buSzPts val="1400"/>
              <a:buChar char="●"/>
            </a:pPr>
            <a:r>
              <a:rPr lang="en" sz="1400">
                <a:solidFill>
                  <a:schemeClr val="dk1"/>
                </a:solidFill>
              </a:rPr>
              <a:t>If it is a general tenant, save the configuration in </a:t>
            </a:r>
            <a:r>
              <a:rPr lang="en" sz="1400">
                <a:solidFill>
                  <a:srgbClr val="37474F"/>
                </a:solidFill>
                <a:latin typeface="Roboto Mono"/>
                <a:ea typeface="Roboto Mono"/>
                <a:cs typeface="Roboto Mono"/>
                <a:sym typeface="Roboto Mono"/>
              </a:rPr>
              <a:t>&lt;APIM_HOME&gt;/repository/tenants/&lt;tenantid&gt;/userstores</a:t>
            </a:r>
            <a:r>
              <a:rPr lang="en" sz="1400">
                <a:solidFill>
                  <a:schemeClr val="dk1"/>
                </a:solidFill>
              </a:rPr>
              <a:t> directory</a:t>
            </a:r>
            <a:endParaRPr sz="1400"/>
          </a:p>
          <a:p>
            <a:pPr indent="-317500" lvl="0" marL="457200" rtl="0" algn="l">
              <a:spcBef>
                <a:spcPts val="0"/>
              </a:spcBef>
              <a:spcAft>
                <a:spcPts val="0"/>
              </a:spcAft>
              <a:buSzPts val="1400"/>
              <a:buChar char="●"/>
            </a:pPr>
            <a:r>
              <a:rPr lang="en" sz="1400">
                <a:solidFill>
                  <a:schemeClr val="dk1"/>
                </a:solidFill>
              </a:rPr>
              <a:t>The secondary user store configuration file must have the same name as the domain with an underscore (_) in place of the period. For example, if the domain is </a:t>
            </a:r>
            <a:r>
              <a:rPr lang="en" sz="1400">
                <a:solidFill>
                  <a:srgbClr val="37474F"/>
                </a:solidFill>
                <a:latin typeface="Roboto Mono"/>
                <a:ea typeface="Roboto Mono"/>
                <a:cs typeface="Roboto Mono"/>
                <a:sym typeface="Roboto Mono"/>
              </a:rPr>
              <a:t>wso2.com,</a:t>
            </a:r>
            <a:r>
              <a:rPr lang="en" sz="1400">
                <a:solidFill>
                  <a:schemeClr val="dk1"/>
                </a:solidFill>
              </a:rPr>
              <a:t> name the file as </a:t>
            </a:r>
            <a:r>
              <a:rPr lang="en" sz="1400">
                <a:solidFill>
                  <a:srgbClr val="37474F"/>
                </a:solidFill>
                <a:latin typeface="Roboto Mono"/>
                <a:ea typeface="Roboto Mono"/>
                <a:cs typeface="Roboto Mono"/>
                <a:sym typeface="Roboto Mono"/>
              </a:rPr>
              <a:t>wso2_com.xml</a:t>
            </a:r>
            <a:endParaRPr sz="1400"/>
          </a:p>
          <a:p>
            <a:pPr indent="-317500" lvl="0" marL="457200" rtl="0" algn="l">
              <a:spcBef>
                <a:spcPts val="0"/>
              </a:spcBef>
              <a:spcAft>
                <a:spcPts val="0"/>
              </a:spcAft>
              <a:buSzPts val="1400"/>
              <a:buChar char="●"/>
            </a:pPr>
            <a:r>
              <a:rPr lang="en" sz="1400">
                <a:solidFill>
                  <a:schemeClr val="dk1"/>
                </a:solidFill>
              </a:rPr>
              <a:t>Only one file should contain the definition for one user store domain.</a:t>
            </a:r>
            <a:endParaRPr sz="1400">
              <a:solidFill>
                <a:schemeClr val="dk1"/>
              </a:solidFill>
            </a:endParaRPr>
          </a:p>
          <a:p>
            <a:pPr indent="0" lvl="0" marL="0" rtl="0" algn="l">
              <a:spcBef>
                <a:spcPts val="600"/>
              </a:spcBef>
              <a:spcAft>
                <a:spcPts val="0"/>
              </a:spcAft>
              <a:buNone/>
            </a:pPr>
            <a:r>
              <a:t/>
            </a:r>
            <a:endParaRPr sz="1450">
              <a:solidFill>
                <a:schemeClr val="dk1"/>
              </a:solidFill>
            </a:endParaRPr>
          </a:p>
          <a:p>
            <a:pPr indent="457200" lvl="0" marL="1828800" rtl="0" algn="l">
              <a:spcBef>
                <a:spcPts val="600"/>
              </a:spcBef>
              <a:spcAft>
                <a:spcPts val="0"/>
              </a:spcAft>
              <a:buNone/>
            </a:pPr>
            <a:r>
              <a:rPr lang="en" sz="1200" u="sng">
                <a:solidFill>
                  <a:schemeClr val="hlink"/>
                </a:solidFill>
                <a:hlinkClick r:id="rId3"/>
              </a:rPr>
              <a:t>Configuring a Secondary User Store Manually</a:t>
            </a:r>
            <a:endParaRPr sz="1200">
              <a:solidFill>
                <a:schemeClr val="dk1"/>
              </a:solidFill>
            </a:endParaRPr>
          </a:p>
          <a:p>
            <a:pPr indent="0" lvl="0" marL="457200" rtl="0" algn="l">
              <a:spcBef>
                <a:spcPts val="600"/>
              </a:spcBef>
              <a:spcAft>
                <a:spcPts val="0"/>
              </a:spcAft>
              <a:buNone/>
            </a:pPr>
            <a:r>
              <a:t/>
            </a:r>
            <a:endParaRPr sz="1400"/>
          </a:p>
        </p:txBody>
      </p:sp>
      <p:sp>
        <p:nvSpPr>
          <p:cNvPr id="268" name="Google Shape;268;p34"/>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 type="body"/>
          </p:nvPr>
        </p:nvSpPr>
        <p:spPr>
          <a:xfrm>
            <a:off x="717750" y="10068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sz="1600"/>
              <a:t>Maximize resource sharing by allowing multiple users (tenants) to log in and use a single server/cluster at the same time, in a tenant-isolated manner.</a:t>
            </a:r>
            <a:endParaRPr sz="1600"/>
          </a:p>
          <a:p>
            <a:pPr indent="-330200" lvl="0" marL="457200" rtl="0" algn="l">
              <a:lnSpc>
                <a:spcPct val="115000"/>
              </a:lnSpc>
              <a:spcBef>
                <a:spcPts val="0"/>
              </a:spcBef>
              <a:spcAft>
                <a:spcPts val="0"/>
              </a:spcAft>
              <a:buSzPts val="1600"/>
              <a:buChar char="●"/>
            </a:pPr>
            <a:r>
              <a:rPr lang="en" sz="1600"/>
              <a:t>Ensures optimal performance of the system's resources such as memory and hardware</a:t>
            </a:r>
            <a:endParaRPr sz="1600"/>
          </a:p>
          <a:p>
            <a:pPr indent="-330200" lvl="0" marL="457200" rtl="0" algn="l">
              <a:lnSpc>
                <a:spcPct val="115000"/>
              </a:lnSpc>
              <a:spcBef>
                <a:spcPts val="0"/>
              </a:spcBef>
              <a:spcAft>
                <a:spcPts val="0"/>
              </a:spcAft>
              <a:buSzPts val="1600"/>
              <a:buChar char="●"/>
            </a:pPr>
            <a:r>
              <a:rPr lang="en" sz="1600"/>
              <a:t>Secures each tenant's personal data.</a:t>
            </a:r>
            <a:endParaRPr sz="1600"/>
          </a:p>
          <a:p>
            <a:pPr indent="-330200" lvl="0" marL="457200" rtl="0" algn="l">
              <a:lnSpc>
                <a:spcPct val="115000"/>
              </a:lnSpc>
              <a:spcBef>
                <a:spcPts val="0"/>
              </a:spcBef>
              <a:spcAft>
                <a:spcPts val="0"/>
              </a:spcAft>
              <a:buSzPts val="1600"/>
              <a:buChar char="●"/>
            </a:pPr>
            <a:r>
              <a:rPr lang="en"/>
              <a:t>R</a:t>
            </a:r>
            <a:r>
              <a:rPr lang="en" sz="1600"/>
              <a:t>egister tenant domains using the Management Console.</a:t>
            </a:r>
            <a:endParaRPr sz="1600"/>
          </a:p>
          <a:p>
            <a:pPr indent="-330200" lvl="0" marL="457200" rtl="0" algn="l">
              <a:lnSpc>
                <a:spcPct val="115000"/>
              </a:lnSpc>
              <a:spcBef>
                <a:spcPts val="0"/>
              </a:spcBef>
              <a:spcAft>
                <a:spcPts val="0"/>
              </a:spcAft>
              <a:buSzPts val="1600"/>
              <a:buChar char="●"/>
            </a:pPr>
            <a:r>
              <a:rPr lang="en" sz="1600"/>
              <a:t>Features of multi tenanted environment</a:t>
            </a:r>
            <a:endParaRPr sz="1600"/>
          </a:p>
          <a:p>
            <a:pPr indent="-330200" lvl="1" marL="914400" rtl="0" algn="l">
              <a:lnSpc>
                <a:spcPct val="115000"/>
              </a:lnSpc>
              <a:spcBef>
                <a:spcPts val="0"/>
              </a:spcBef>
              <a:spcAft>
                <a:spcPts val="0"/>
              </a:spcAft>
              <a:buSzPts val="1600"/>
              <a:buFont typeface="Nunito Sans"/>
              <a:buChar char="⦿"/>
            </a:pPr>
            <a:r>
              <a:rPr lang="en" sz="1600"/>
              <a:t>Tenant isolation</a:t>
            </a:r>
            <a:endParaRPr sz="1600"/>
          </a:p>
          <a:p>
            <a:pPr indent="-330200" lvl="1" marL="914400" rtl="0" algn="l">
              <a:lnSpc>
                <a:spcPct val="115000"/>
              </a:lnSpc>
              <a:spcBef>
                <a:spcPts val="0"/>
              </a:spcBef>
              <a:spcAft>
                <a:spcPts val="0"/>
              </a:spcAft>
              <a:buSzPts val="1600"/>
              <a:buFont typeface="Nunito Sans"/>
              <a:buChar char="⦿"/>
            </a:pPr>
            <a:r>
              <a:rPr lang="en" sz="1600"/>
              <a:t>Data isolation</a:t>
            </a:r>
            <a:endParaRPr sz="1600"/>
          </a:p>
          <a:p>
            <a:pPr indent="-330200" lvl="1" marL="914400" rtl="0" algn="l">
              <a:lnSpc>
                <a:spcPct val="115000"/>
              </a:lnSpc>
              <a:spcBef>
                <a:spcPts val="0"/>
              </a:spcBef>
              <a:spcAft>
                <a:spcPts val="0"/>
              </a:spcAft>
              <a:buSzPts val="1600"/>
              <a:buFont typeface="Nunito Sans"/>
              <a:buChar char="⦿"/>
            </a:pPr>
            <a:r>
              <a:rPr lang="en" sz="1600"/>
              <a:t>Execution isolation</a:t>
            </a:r>
            <a:endParaRPr sz="1600"/>
          </a:p>
          <a:p>
            <a:pPr indent="-330200" lvl="1" marL="914400" rtl="0" algn="l">
              <a:lnSpc>
                <a:spcPct val="115000"/>
              </a:lnSpc>
              <a:spcBef>
                <a:spcPts val="0"/>
              </a:spcBef>
              <a:spcAft>
                <a:spcPts val="0"/>
              </a:spcAft>
              <a:buSzPts val="1600"/>
              <a:buFont typeface="Nunito Sans"/>
              <a:buChar char="⦿"/>
            </a:pPr>
            <a:r>
              <a:rPr lang="en" sz="1600"/>
              <a:t>Performance Isolation</a:t>
            </a:r>
            <a:endParaRPr sz="1600"/>
          </a:p>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None/>
            </a:pPr>
            <a:r>
              <a:rPr lang="en" sz="1600"/>
              <a:t>          Link : </a:t>
            </a:r>
            <a:r>
              <a:rPr lang="en" sz="1600" u="sng">
                <a:solidFill>
                  <a:schemeClr val="hlink"/>
                </a:solidFill>
                <a:hlinkClick r:id="rId3"/>
              </a:rPr>
              <a:t>Introduction to Multi tenancy</a:t>
            </a:r>
            <a:endParaRPr sz="1600"/>
          </a:p>
        </p:txBody>
      </p:sp>
      <p:pic>
        <p:nvPicPr>
          <p:cNvPr id="274" name="Google Shape;274;p35"/>
          <p:cNvPicPr preferRelativeResize="0"/>
          <p:nvPr/>
        </p:nvPicPr>
        <p:blipFill>
          <a:blip r:embed="rId4">
            <a:alphaModFix/>
          </a:blip>
          <a:stretch>
            <a:fillRect/>
          </a:stretch>
        </p:blipFill>
        <p:spPr>
          <a:xfrm>
            <a:off x="4812122" y="2939425"/>
            <a:ext cx="3983075" cy="1960250"/>
          </a:xfrm>
          <a:prstGeom prst="rect">
            <a:avLst/>
          </a:prstGeom>
          <a:noFill/>
          <a:ln>
            <a:noFill/>
          </a:ln>
        </p:spPr>
      </p:pic>
      <p:sp>
        <p:nvSpPr>
          <p:cNvPr id="275" name="Google Shape;275;p3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Multi Tenancy</a:t>
            </a:r>
            <a:endParaRPr/>
          </a:p>
        </p:txBody>
      </p:sp>
      <p:sp>
        <p:nvSpPr>
          <p:cNvPr id="276" name="Google Shape;276;p35"/>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a:t>An </a:t>
            </a:r>
            <a:r>
              <a:rPr lang="en" sz="1600"/>
              <a:t>Individual Tenant can perform the following:</a:t>
            </a:r>
            <a:endParaRPr sz="1600"/>
          </a:p>
          <a:p>
            <a:pPr indent="-330200" lvl="1" marL="914400" rtl="0" algn="l">
              <a:lnSpc>
                <a:spcPct val="115000"/>
              </a:lnSpc>
              <a:spcBef>
                <a:spcPts val="0"/>
              </a:spcBef>
              <a:spcAft>
                <a:spcPts val="0"/>
              </a:spcAft>
              <a:buSzPts val="1600"/>
              <a:buChar char="⦿"/>
            </a:pPr>
            <a:r>
              <a:rPr lang="en" sz="1600"/>
              <a:t>Deploying artifacts</a:t>
            </a:r>
            <a:endParaRPr sz="1600"/>
          </a:p>
          <a:p>
            <a:pPr indent="-330200" lvl="1" marL="914400" rtl="0" algn="l">
              <a:lnSpc>
                <a:spcPct val="115000"/>
              </a:lnSpc>
              <a:spcBef>
                <a:spcPts val="0"/>
              </a:spcBef>
              <a:spcAft>
                <a:spcPts val="0"/>
              </a:spcAft>
              <a:buSzPts val="1600"/>
              <a:buChar char="⦿"/>
            </a:pPr>
            <a:r>
              <a:rPr lang="en" sz="1600"/>
              <a:t>Applying Security</a:t>
            </a:r>
            <a:endParaRPr sz="1600"/>
          </a:p>
          <a:p>
            <a:pPr indent="-330200" lvl="1" marL="914400" rtl="0" algn="l">
              <a:lnSpc>
                <a:spcPct val="115000"/>
              </a:lnSpc>
              <a:spcBef>
                <a:spcPts val="0"/>
              </a:spcBef>
              <a:spcAft>
                <a:spcPts val="0"/>
              </a:spcAft>
              <a:buSzPts val="1600"/>
              <a:buChar char="⦿"/>
            </a:pPr>
            <a:r>
              <a:rPr lang="en" sz="1600"/>
              <a:t>User Management</a:t>
            </a:r>
            <a:endParaRPr sz="1600"/>
          </a:p>
          <a:p>
            <a:pPr indent="-330200" lvl="1" marL="914400" rtl="0" algn="l">
              <a:lnSpc>
                <a:spcPct val="115000"/>
              </a:lnSpc>
              <a:spcBef>
                <a:spcPts val="0"/>
              </a:spcBef>
              <a:spcAft>
                <a:spcPts val="0"/>
              </a:spcAft>
              <a:buSzPts val="1600"/>
              <a:buChar char="⦿"/>
            </a:pPr>
            <a:r>
              <a:rPr lang="en" sz="1600"/>
              <a:t>Data Management</a:t>
            </a:r>
            <a:endParaRPr sz="1600"/>
          </a:p>
          <a:p>
            <a:pPr indent="-330200" lvl="1" marL="914400" rtl="0" algn="l">
              <a:lnSpc>
                <a:spcPct val="115000"/>
              </a:lnSpc>
              <a:spcBef>
                <a:spcPts val="0"/>
              </a:spcBef>
              <a:spcAft>
                <a:spcPts val="0"/>
              </a:spcAft>
              <a:buSzPts val="1600"/>
              <a:buChar char="⦿"/>
            </a:pPr>
            <a:r>
              <a:rPr lang="en" sz="1600"/>
              <a:t>Request Rate Limiting</a:t>
            </a:r>
            <a:endParaRPr sz="1600"/>
          </a:p>
          <a:p>
            <a:pPr indent="-330200" lvl="1" marL="914400" rtl="0" algn="l">
              <a:lnSpc>
                <a:spcPct val="115000"/>
              </a:lnSpc>
              <a:spcBef>
                <a:spcPts val="0"/>
              </a:spcBef>
              <a:spcAft>
                <a:spcPts val="0"/>
              </a:spcAft>
              <a:buSzPts val="1600"/>
              <a:buChar char="⦿"/>
            </a:pPr>
            <a:r>
              <a:rPr lang="en" sz="1600"/>
              <a:t>Response Caching</a:t>
            </a:r>
            <a:endParaRPr sz="1600"/>
          </a:p>
          <a:p>
            <a:pPr indent="-330200" lvl="0" marL="457200" rtl="0" algn="l">
              <a:lnSpc>
                <a:spcPct val="115000"/>
              </a:lnSpc>
              <a:spcBef>
                <a:spcPts val="0"/>
              </a:spcBef>
              <a:spcAft>
                <a:spcPts val="0"/>
              </a:spcAft>
              <a:buSzPts val="1600"/>
              <a:buChar char="●"/>
            </a:pPr>
            <a:r>
              <a:rPr lang="en" sz="1600"/>
              <a:t>Methods for sharing resources among tenants</a:t>
            </a:r>
            <a:endParaRPr sz="1600"/>
          </a:p>
          <a:p>
            <a:pPr indent="-330200" lvl="1" marL="914400" rtl="0" algn="l">
              <a:lnSpc>
                <a:spcPct val="115000"/>
              </a:lnSpc>
              <a:spcBef>
                <a:spcPts val="0"/>
              </a:spcBef>
              <a:spcAft>
                <a:spcPts val="0"/>
              </a:spcAft>
              <a:buSzPts val="1600"/>
              <a:buFont typeface="Nunito Sans"/>
              <a:buChar char="⦿"/>
            </a:pPr>
            <a:r>
              <a:rPr lang="en" sz="1600"/>
              <a:t>Private Jet mode</a:t>
            </a:r>
            <a:endParaRPr sz="1600"/>
          </a:p>
          <a:p>
            <a:pPr indent="-330200" lvl="1" marL="914400" rtl="0" algn="l">
              <a:lnSpc>
                <a:spcPct val="115000"/>
              </a:lnSpc>
              <a:spcBef>
                <a:spcPts val="0"/>
              </a:spcBef>
              <a:spcAft>
                <a:spcPts val="0"/>
              </a:spcAft>
              <a:buSzPts val="1600"/>
              <a:buFont typeface="Nunito Sans"/>
              <a:buChar char="⦿"/>
            </a:pPr>
            <a:r>
              <a:rPr lang="en" sz="1600"/>
              <a:t>Separation at hardware level</a:t>
            </a:r>
            <a:endParaRPr sz="1600"/>
          </a:p>
          <a:p>
            <a:pPr indent="-330200" lvl="1" marL="914400" rtl="0" algn="l">
              <a:lnSpc>
                <a:spcPct val="115000"/>
              </a:lnSpc>
              <a:spcBef>
                <a:spcPts val="0"/>
              </a:spcBef>
              <a:spcAft>
                <a:spcPts val="0"/>
              </a:spcAft>
              <a:buSzPts val="1600"/>
              <a:buFont typeface="Nunito Sans"/>
              <a:buChar char="⦿"/>
            </a:pPr>
            <a:r>
              <a:rPr lang="en" sz="1600"/>
              <a:t>Separation at JVM level</a:t>
            </a:r>
            <a:endParaRPr sz="1600"/>
          </a:p>
          <a:p>
            <a:pPr indent="-330200" lvl="1" marL="914400" rtl="0" algn="l">
              <a:lnSpc>
                <a:spcPct val="115000"/>
              </a:lnSpc>
              <a:spcBef>
                <a:spcPts val="0"/>
              </a:spcBef>
              <a:spcAft>
                <a:spcPts val="0"/>
              </a:spcAft>
              <a:buSzPts val="1600"/>
              <a:buFont typeface="Nunito Sans"/>
              <a:buChar char="⦿"/>
            </a:pPr>
            <a:r>
              <a:rPr lang="en" sz="1600"/>
              <a:t>Native multi tenancy</a:t>
            </a:r>
            <a:endParaRPr sz="1600"/>
          </a:p>
          <a:p>
            <a:pPr indent="0" lvl="0" marL="0" rtl="0" algn="l">
              <a:lnSpc>
                <a:spcPct val="115000"/>
              </a:lnSpc>
              <a:spcBef>
                <a:spcPts val="600"/>
              </a:spcBef>
              <a:spcAft>
                <a:spcPts val="0"/>
              </a:spcAft>
              <a:buNone/>
            </a:pPr>
            <a:r>
              <a:t/>
            </a:r>
            <a:endParaRPr sz="1600"/>
          </a:p>
        </p:txBody>
      </p:sp>
      <p:sp>
        <p:nvSpPr>
          <p:cNvPr id="282" name="Google Shape;282;p3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 Tenancy</a:t>
            </a:r>
            <a:endParaRPr/>
          </a:p>
        </p:txBody>
      </p:sp>
      <p:sp>
        <p:nvSpPr>
          <p:cNvPr id="283" name="Google Shape;283;p36"/>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b="1" sz="1600"/>
          </a:p>
          <a:p>
            <a:pPr indent="-330200" lvl="0" marL="457200" rtl="0" algn="just">
              <a:lnSpc>
                <a:spcPct val="115000"/>
              </a:lnSpc>
              <a:spcBef>
                <a:spcPts val="600"/>
              </a:spcBef>
              <a:spcAft>
                <a:spcPts val="0"/>
              </a:spcAft>
              <a:buSzPts val="1600"/>
              <a:buChar char="●"/>
            </a:pPr>
            <a:r>
              <a:rPr b="1" lang="en" sz="1600"/>
              <a:t>WSO2 Up</a:t>
            </a:r>
            <a:r>
              <a:rPr b="1" lang="en"/>
              <a:t>dates 2.0</a:t>
            </a:r>
            <a:r>
              <a:rPr lang="en" sz="1600"/>
              <a:t> : </a:t>
            </a:r>
            <a:r>
              <a:rPr lang="en"/>
              <a:t>WSO2 Updates include improvements that are released by WSO2, on top of a released WSO2 product version. With updates, you do not have to wait until the next product version release to get the product enhancements and security fixes</a:t>
            </a:r>
            <a:r>
              <a:rPr lang="en" sz="1600"/>
              <a:t>.</a:t>
            </a:r>
            <a:endParaRPr/>
          </a:p>
          <a:p>
            <a:pPr indent="-323850" lvl="0" marL="457200" rtl="0" algn="l">
              <a:lnSpc>
                <a:spcPct val="115000"/>
              </a:lnSpc>
              <a:spcBef>
                <a:spcPts val="0"/>
              </a:spcBef>
              <a:spcAft>
                <a:spcPts val="0"/>
              </a:spcAft>
              <a:buSzPts val="1500"/>
              <a:buChar char="●"/>
            </a:pPr>
            <a:r>
              <a:rPr lang="en"/>
              <a:t>Refer </a:t>
            </a:r>
            <a:r>
              <a:rPr lang="en" u="sng">
                <a:solidFill>
                  <a:srgbClr val="0000FF"/>
                </a:solidFill>
                <a:hlinkClick r:id="rId3">
                  <a:extLst>
                    <a:ext uri="{A12FA001-AC4F-418D-AE19-62706E023703}">
                      <ahyp:hlinkClr val="tx"/>
                    </a:ext>
                  </a:extLst>
                </a:hlinkClick>
              </a:rPr>
              <a:t>https://updates.docs.wso2.com/en/latest/updates/overview/</a:t>
            </a:r>
            <a:r>
              <a:rPr lang="en">
                <a:solidFill>
                  <a:srgbClr val="0000FF"/>
                </a:solidFill>
              </a:rPr>
              <a:t> </a:t>
            </a:r>
            <a:r>
              <a:rPr lang="en"/>
              <a:t>for more details on how to update WSO2 APIM 4.0.0 using Updates 2.0.</a:t>
            </a:r>
            <a:endParaRPr/>
          </a:p>
        </p:txBody>
      </p:sp>
      <p:sp>
        <p:nvSpPr>
          <p:cNvPr id="289" name="Google Shape;289;p3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Updating WSO2 API Manager</a:t>
            </a:r>
            <a:r>
              <a:rPr lang="en"/>
              <a:t> Using WSO2 Updates 2.0</a:t>
            </a:r>
            <a:endParaRPr/>
          </a:p>
        </p:txBody>
      </p:sp>
      <p:sp>
        <p:nvSpPr>
          <p:cNvPr id="290" name="Google Shape;290;p37"/>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38"/>
          <p:cNvGrpSpPr/>
          <p:nvPr/>
        </p:nvGrpSpPr>
        <p:grpSpPr>
          <a:xfrm>
            <a:off x="3218625" y="1040950"/>
            <a:ext cx="2761200" cy="966900"/>
            <a:chOff x="0" y="-94700"/>
            <a:chExt cx="2761200" cy="966900"/>
          </a:xfrm>
        </p:grpSpPr>
        <p:sp>
          <p:nvSpPr>
            <p:cNvPr id="296" name="Google Shape;296;p38"/>
            <p:cNvSpPr/>
            <p:nvPr/>
          </p:nvSpPr>
          <p:spPr>
            <a:xfrm>
              <a:off x="0" y="427849"/>
              <a:ext cx="2761200" cy="440400"/>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12A32"/>
                </a:buClr>
                <a:buSzPts val="1600"/>
                <a:buFont typeface="Roboto"/>
                <a:buNone/>
              </a:pPr>
              <a:r>
                <a:t/>
              </a:r>
              <a:endParaRPr b="0" i="0" sz="1600" u="none" cap="none" strike="noStrike">
                <a:solidFill>
                  <a:srgbClr val="212A32"/>
                </a:solidFill>
                <a:latin typeface="Roboto"/>
                <a:ea typeface="Roboto"/>
                <a:cs typeface="Roboto"/>
                <a:sym typeface="Roboto"/>
              </a:endParaRPr>
            </a:p>
          </p:txBody>
        </p:sp>
        <p:sp>
          <p:nvSpPr>
            <p:cNvPr id="297" name="Google Shape;297;p38"/>
            <p:cNvSpPr txBox="1"/>
            <p:nvPr/>
          </p:nvSpPr>
          <p:spPr>
            <a:xfrm>
              <a:off x="0" y="-94700"/>
              <a:ext cx="2715600" cy="9669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rgbClr val="000000"/>
                </a:buClr>
                <a:buSzPts val="2400"/>
                <a:buFont typeface="Arial"/>
                <a:buNone/>
              </a:pPr>
              <a:r>
                <a:t/>
              </a:r>
              <a:endParaRPr b="1" i="0" sz="2400" u="none" cap="none" strike="noStrike">
                <a:solidFill>
                  <a:srgbClr val="ECECEC"/>
                </a:solidFill>
                <a:latin typeface="Nunito Sans"/>
                <a:ea typeface="Nunito Sans"/>
                <a:cs typeface="Nunito Sans"/>
                <a:sym typeface="Nunito Sans"/>
              </a:endParaRPr>
            </a:p>
            <a:p>
              <a:pPr indent="0" lvl="0" marL="0" marR="0" rtl="0" algn="ctr">
                <a:lnSpc>
                  <a:spcPct val="136752"/>
                </a:lnSpc>
                <a:spcBef>
                  <a:spcPts val="0"/>
                </a:spcBef>
                <a:spcAft>
                  <a:spcPts val="0"/>
                </a:spcAft>
                <a:buClr>
                  <a:srgbClr val="000000"/>
                </a:buClr>
                <a:buSzPts val="2400"/>
                <a:buFont typeface="Nunito Sans"/>
                <a:buNone/>
              </a:pPr>
              <a:r>
                <a:rPr b="1" i="0" lang="en" sz="2400" u="none" cap="none" strike="noStrike">
                  <a:solidFill>
                    <a:srgbClr val="000000"/>
                  </a:solidFill>
                  <a:latin typeface="Nunito Sans"/>
                  <a:ea typeface="Nunito Sans"/>
                  <a:cs typeface="Nunito Sans"/>
                  <a:sym typeface="Nunito Sans"/>
                </a:rPr>
                <a:t>Let’s try it out!</a:t>
              </a:r>
              <a:endParaRPr b="0" i="0" sz="1400" u="none" cap="none" strike="noStrike">
                <a:solidFill>
                  <a:srgbClr val="000000"/>
                </a:solidFill>
                <a:latin typeface="Arial"/>
                <a:ea typeface="Arial"/>
                <a:cs typeface="Arial"/>
                <a:sym typeface="Arial"/>
              </a:endParaRPr>
            </a:p>
          </p:txBody>
        </p:sp>
      </p:grpSp>
      <p:sp>
        <p:nvSpPr>
          <p:cNvPr id="298" name="Google Shape;298;p38"/>
          <p:cNvSpPr txBox="1"/>
          <p:nvPr/>
        </p:nvSpPr>
        <p:spPr>
          <a:xfrm>
            <a:off x="1201400" y="2290176"/>
            <a:ext cx="6837900" cy="14145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chemeClr val="dk1"/>
              </a:buClr>
              <a:buSzPts val="1100"/>
              <a:buFont typeface="Arial"/>
              <a:buNone/>
            </a:pPr>
            <a:r>
              <a:rPr b="1" lang="en" sz="2300">
                <a:solidFill>
                  <a:schemeClr val="accent4"/>
                </a:solidFill>
                <a:latin typeface="Roboto"/>
                <a:ea typeface="Roboto"/>
                <a:cs typeface="Roboto"/>
                <a:sym typeface="Roboto"/>
              </a:rPr>
              <a:t>Working with Tenants</a:t>
            </a:r>
            <a:endParaRPr b="1" sz="2300">
              <a:solidFill>
                <a:schemeClr val="accent4"/>
              </a:solidFill>
              <a:latin typeface="Roboto"/>
              <a:ea typeface="Roboto"/>
              <a:cs typeface="Roboto"/>
              <a:sym typeface="Roboto"/>
            </a:endParaRPr>
          </a:p>
          <a:p>
            <a:pPr indent="0" lvl="0" marL="0" marR="0" rtl="0" algn="ctr">
              <a:lnSpc>
                <a:spcPct val="136752"/>
              </a:lnSpc>
              <a:spcBef>
                <a:spcPts val="0"/>
              </a:spcBef>
              <a:spcAft>
                <a:spcPts val="0"/>
              </a:spcAft>
              <a:buClr>
                <a:schemeClr val="dk1"/>
              </a:buClr>
              <a:buSzPts val="1100"/>
              <a:buFont typeface="Arial"/>
              <a:buNone/>
            </a:pPr>
            <a:r>
              <a:t/>
            </a:r>
            <a:endParaRPr b="1" sz="2300">
              <a:solidFill>
                <a:schemeClr val="accent4"/>
              </a:solidFill>
              <a:latin typeface="Roboto"/>
              <a:ea typeface="Roboto"/>
              <a:cs typeface="Roboto"/>
              <a:sym typeface="Roboto"/>
            </a:endParaRPr>
          </a:p>
          <a:p>
            <a:pPr indent="0" lvl="0" marL="0" marR="0" rtl="0" algn="ctr">
              <a:lnSpc>
                <a:spcPct val="136752"/>
              </a:lnSpc>
              <a:spcBef>
                <a:spcPts val="0"/>
              </a:spcBef>
              <a:spcAft>
                <a:spcPts val="0"/>
              </a:spcAft>
              <a:buClr>
                <a:schemeClr val="accent4"/>
              </a:buClr>
              <a:buSzPts val="2300"/>
              <a:buFont typeface="Roboto"/>
              <a:buNone/>
            </a:pPr>
            <a:r>
              <a:t/>
            </a:r>
            <a:endParaRPr b="1" sz="2300">
              <a:solidFill>
                <a:schemeClr val="accent4"/>
              </a:solidFill>
              <a:latin typeface="Roboto"/>
              <a:ea typeface="Roboto"/>
              <a:cs typeface="Roboto"/>
              <a:sym typeface="Roboto"/>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nvSpPr>
        <p:spPr>
          <a:xfrm>
            <a:off x="2978750" y="4521750"/>
            <a:ext cx="2859600" cy="4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434343"/>
                </a:solidFill>
                <a:latin typeface="Roboto"/>
                <a:ea typeface="Roboto"/>
                <a:cs typeface="Roboto"/>
                <a:sym typeface="Roboto"/>
              </a:rPr>
              <a:t>Link -</a:t>
            </a:r>
            <a:r>
              <a:rPr i="0" lang="en" sz="1400" u="none" cap="none" strike="noStrike">
                <a:solidFill>
                  <a:srgbClr val="000000"/>
                </a:solidFill>
                <a:latin typeface="Roboto"/>
                <a:ea typeface="Roboto"/>
                <a:cs typeface="Roboto"/>
                <a:sym typeface="Roboto"/>
              </a:rPr>
              <a:t> </a:t>
            </a:r>
            <a:r>
              <a:rPr lang="en" u="sng">
                <a:solidFill>
                  <a:schemeClr val="hlink"/>
                </a:solidFill>
                <a:latin typeface="Roboto"/>
                <a:ea typeface="Roboto"/>
                <a:cs typeface="Roboto"/>
                <a:sym typeface="Roboto"/>
                <a:hlinkClick r:id="rId3"/>
              </a:rPr>
              <a:t>User Management</a:t>
            </a:r>
            <a:endParaRPr i="0" sz="1400" u="none" cap="none" strike="noStrike">
              <a:solidFill>
                <a:srgbClr val="000000"/>
              </a:solidFill>
              <a:latin typeface="Roboto"/>
              <a:ea typeface="Roboto"/>
              <a:cs typeface="Roboto"/>
              <a:sym typeface="Roboto"/>
            </a:endParaRPr>
          </a:p>
        </p:txBody>
      </p:sp>
      <p:sp>
        <p:nvSpPr>
          <p:cNvPr id="163" name="Google Shape;163;p21"/>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sz="1600"/>
              <a:t>Defining and managing </a:t>
            </a:r>
            <a:endParaRPr sz="1600"/>
          </a:p>
          <a:p>
            <a:pPr indent="-330200" lvl="1" marL="914400" rtl="0" algn="l">
              <a:lnSpc>
                <a:spcPct val="115000"/>
              </a:lnSpc>
              <a:spcBef>
                <a:spcPts val="0"/>
              </a:spcBef>
              <a:spcAft>
                <a:spcPts val="0"/>
              </a:spcAft>
              <a:buSzPts val="1600"/>
              <a:buChar char="⦿"/>
            </a:pPr>
            <a:r>
              <a:rPr lang="en" sz="1600"/>
              <a:t>Users</a:t>
            </a:r>
            <a:endParaRPr sz="1600"/>
          </a:p>
          <a:p>
            <a:pPr indent="-330200" lvl="1" marL="914400" rtl="0" algn="l">
              <a:lnSpc>
                <a:spcPct val="115000"/>
              </a:lnSpc>
              <a:spcBef>
                <a:spcPts val="0"/>
              </a:spcBef>
              <a:spcAft>
                <a:spcPts val="0"/>
              </a:spcAft>
              <a:buSzPts val="1600"/>
              <a:buChar char="⦿"/>
            </a:pPr>
            <a:r>
              <a:rPr lang="en" sz="1600"/>
              <a:t>Roles</a:t>
            </a:r>
            <a:endParaRPr sz="1600"/>
          </a:p>
          <a:p>
            <a:pPr indent="-330200" lvl="1" marL="914400" rtl="0" algn="l">
              <a:lnSpc>
                <a:spcPct val="115000"/>
              </a:lnSpc>
              <a:spcBef>
                <a:spcPts val="0"/>
              </a:spcBef>
              <a:spcAft>
                <a:spcPts val="0"/>
              </a:spcAft>
              <a:buSzPts val="1600"/>
              <a:buChar char="⦿"/>
            </a:pPr>
            <a:r>
              <a:rPr lang="en" sz="1600"/>
              <a:t>Permission</a:t>
            </a:r>
            <a:endParaRPr sz="1600"/>
          </a:p>
          <a:p>
            <a:pPr indent="0" lvl="0" marL="0" rtl="0" algn="l">
              <a:lnSpc>
                <a:spcPct val="115000"/>
              </a:lnSpc>
              <a:spcBef>
                <a:spcPts val="600"/>
              </a:spcBef>
              <a:spcAft>
                <a:spcPts val="0"/>
              </a:spcAft>
              <a:buNone/>
            </a:pPr>
            <a:r>
              <a:t/>
            </a:r>
            <a:endParaRPr sz="1600"/>
          </a:p>
        </p:txBody>
      </p:sp>
      <p:sp>
        <p:nvSpPr>
          <p:cNvPr id="164" name="Google Shape;164;p2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User Management</a:t>
            </a:r>
            <a:endParaRPr/>
          </a:p>
        </p:txBody>
      </p:sp>
      <p:sp>
        <p:nvSpPr>
          <p:cNvPr id="165" name="Google Shape;165;p21"/>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Font typeface="Nunito Sans"/>
              <a:buChar char="●"/>
            </a:pPr>
            <a:r>
              <a:rPr lang="en" sz="1600"/>
              <a:t>Roles contain permissions for users to manage the server.</a:t>
            </a:r>
            <a:endParaRPr sz="1600"/>
          </a:p>
          <a:p>
            <a:pPr indent="-330200" lvl="1" marL="914400" rtl="0" algn="l">
              <a:lnSpc>
                <a:spcPct val="115000"/>
              </a:lnSpc>
              <a:spcBef>
                <a:spcPts val="0"/>
              </a:spcBef>
              <a:spcAft>
                <a:spcPts val="0"/>
              </a:spcAft>
              <a:buSzPts val="1600"/>
              <a:buChar char="⦿"/>
            </a:pPr>
            <a:r>
              <a:rPr lang="en" sz="1600"/>
              <a:t>Can be reused.</a:t>
            </a:r>
            <a:endParaRPr sz="1600"/>
          </a:p>
          <a:p>
            <a:pPr indent="-330200" lvl="1" marL="914400" rtl="0" algn="l">
              <a:lnSpc>
                <a:spcPct val="115000"/>
              </a:lnSpc>
              <a:spcBef>
                <a:spcPts val="0"/>
              </a:spcBef>
              <a:spcAft>
                <a:spcPts val="0"/>
              </a:spcAft>
              <a:buSzPts val="1600"/>
              <a:buFont typeface="Nunito Sans"/>
              <a:buChar char="⦿"/>
            </a:pPr>
            <a:r>
              <a:rPr lang="en" sz="1600"/>
              <a:t>Eliminate the overhead of granting permissions to users individually.</a:t>
            </a:r>
            <a:endParaRPr sz="1600"/>
          </a:p>
          <a:p>
            <a:pPr indent="-330200" lvl="0" marL="457200" rtl="0" algn="l">
              <a:lnSpc>
                <a:spcPct val="115000"/>
              </a:lnSpc>
              <a:spcBef>
                <a:spcPts val="0"/>
              </a:spcBef>
              <a:spcAft>
                <a:spcPts val="0"/>
              </a:spcAft>
              <a:buSzPts val="1600"/>
              <a:buChar char="●"/>
            </a:pPr>
            <a:r>
              <a:rPr lang="en" sz="1600"/>
              <a:t>Following Roles exist by default,</a:t>
            </a:r>
            <a:endParaRPr sz="1600"/>
          </a:p>
          <a:p>
            <a:pPr indent="-330200" lvl="1" marL="914400" rtl="0" algn="l">
              <a:lnSpc>
                <a:spcPct val="115000"/>
              </a:lnSpc>
              <a:spcBef>
                <a:spcPts val="0"/>
              </a:spcBef>
              <a:spcAft>
                <a:spcPts val="0"/>
              </a:spcAft>
              <a:buSzPts val="1600"/>
              <a:buChar char="⦿"/>
            </a:pPr>
            <a:r>
              <a:rPr lang="en" sz="1600"/>
              <a:t>Admin</a:t>
            </a:r>
            <a:endParaRPr sz="1600"/>
          </a:p>
          <a:p>
            <a:pPr indent="-330200" lvl="1" marL="914400" rtl="0" algn="l">
              <a:lnSpc>
                <a:spcPct val="115000"/>
              </a:lnSpc>
              <a:spcBef>
                <a:spcPts val="0"/>
              </a:spcBef>
              <a:spcAft>
                <a:spcPts val="0"/>
              </a:spcAft>
              <a:buSzPts val="1600"/>
              <a:buChar char="⦿"/>
            </a:pPr>
            <a:r>
              <a:rPr lang="en" sz="1600"/>
              <a:t>Internal/everyone</a:t>
            </a:r>
            <a:endParaRPr sz="1600"/>
          </a:p>
          <a:p>
            <a:pPr indent="-330200" lvl="1" marL="914400" rtl="0" algn="l">
              <a:lnSpc>
                <a:spcPct val="115000"/>
              </a:lnSpc>
              <a:spcBef>
                <a:spcPts val="0"/>
              </a:spcBef>
              <a:spcAft>
                <a:spcPts val="0"/>
              </a:spcAft>
              <a:buSzPts val="1600"/>
              <a:buChar char="⦿"/>
            </a:pPr>
            <a:r>
              <a:rPr lang="en" sz="1600"/>
              <a:t>Internal/system</a:t>
            </a:r>
            <a:endParaRPr sz="1600"/>
          </a:p>
          <a:p>
            <a:pPr indent="-330200" lvl="1" marL="914400" rtl="0" algn="l">
              <a:lnSpc>
                <a:spcPct val="115000"/>
              </a:lnSpc>
              <a:spcBef>
                <a:spcPts val="0"/>
              </a:spcBef>
              <a:spcAft>
                <a:spcPts val="0"/>
              </a:spcAft>
              <a:buSzPts val="1600"/>
              <a:buChar char="⦿"/>
            </a:pPr>
            <a:r>
              <a:rPr lang="en" sz="1600"/>
              <a:t>Internal/analytics</a:t>
            </a:r>
            <a:endParaRPr sz="1600"/>
          </a:p>
          <a:p>
            <a:pPr indent="-330200" lvl="1" marL="914400" rtl="0" algn="l">
              <a:lnSpc>
                <a:spcPct val="115000"/>
              </a:lnSpc>
              <a:spcBef>
                <a:spcPts val="0"/>
              </a:spcBef>
              <a:spcAft>
                <a:spcPts val="0"/>
              </a:spcAft>
              <a:buSzPts val="1600"/>
              <a:buChar char="⦿"/>
            </a:pPr>
            <a:r>
              <a:rPr lang="en" sz="1600"/>
              <a:t>Internal/creator</a:t>
            </a:r>
            <a:endParaRPr sz="1600"/>
          </a:p>
          <a:p>
            <a:pPr indent="-330200" lvl="1" marL="914400" rtl="0" algn="l">
              <a:lnSpc>
                <a:spcPct val="115000"/>
              </a:lnSpc>
              <a:spcBef>
                <a:spcPts val="0"/>
              </a:spcBef>
              <a:spcAft>
                <a:spcPts val="0"/>
              </a:spcAft>
              <a:buSzPts val="1600"/>
              <a:buChar char="⦿"/>
            </a:pPr>
            <a:r>
              <a:rPr lang="en" sz="1600"/>
              <a:t>Internal/subscriber</a:t>
            </a:r>
            <a:endParaRPr sz="1600"/>
          </a:p>
          <a:p>
            <a:pPr indent="-330200" lvl="1" marL="914400" rtl="0" algn="l">
              <a:lnSpc>
                <a:spcPct val="115000"/>
              </a:lnSpc>
              <a:spcBef>
                <a:spcPts val="0"/>
              </a:spcBef>
              <a:spcAft>
                <a:spcPts val="0"/>
              </a:spcAft>
              <a:buSzPts val="1600"/>
              <a:buChar char="⦿"/>
            </a:pPr>
            <a:r>
              <a:rPr lang="en" sz="1600"/>
              <a:t>Internal/publisher</a:t>
            </a:r>
            <a:endParaRPr sz="1600"/>
          </a:p>
          <a:p>
            <a:pPr indent="-330200" lvl="1" marL="914400" rtl="0" algn="l">
              <a:lnSpc>
                <a:spcPct val="115000"/>
              </a:lnSpc>
              <a:spcBef>
                <a:spcPts val="0"/>
              </a:spcBef>
              <a:spcAft>
                <a:spcPts val="0"/>
              </a:spcAft>
              <a:buSzPts val="1600"/>
              <a:buChar char="⦿"/>
            </a:pPr>
            <a:r>
              <a:rPr lang="en" sz="1600"/>
              <a:t>Internal/devops</a:t>
            </a:r>
            <a:endParaRPr sz="1600"/>
          </a:p>
          <a:p>
            <a:pPr indent="0" lvl="0" marL="0" rtl="0" algn="l">
              <a:lnSpc>
                <a:spcPct val="115000"/>
              </a:lnSpc>
              <a:spcBef>
                <a:spcPts val="600"/>
              </a:spcBef>
              <a:spcAft>
                <a:spcPts val="0"/>
              </a:spcAft>
              <a:buNone/>
            </a:pPr>
            <a:r>
              <a:rPr lang="en" sz="1600"/>
              <a:t> Link: </a:t>
            </a:r>
            <a:r>
              <a:rPr lang="en" sz="1600" u="sng">
                <a:solidFill>
                  <a:schemeClr val="hlink"/>
                </a:solidFill>
                <a:hlinkClick r:id="rId3"/>
              </a:rPr>
              <a:t>User Roles</a:t>
            </a:r>
            <a:endParaRPr sz="1600"/>
          </a:p>
        </p:txBody>
      </p:sp>
      <p:sp>
        <p:nvSpPr>
          <p:cNvPr id="171" name="Google Shape;171;p2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User Roles</a:t>
            </a:r>
            <a:endParaRPr/>
          </a:p>
        </p:txBody>
      </p:sp>
      <p:sp>
        <p:nvSpPr>
          <p:cNvPr id="172" name="Google Shape;172;p22"/>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3"/>
          <p:cNvPicPr preferRelativeResize="0"/>
          <p:nvPr/>
        </p:nvPicPr>
        <p:blipFill>
          <a:blip r:embed="rId3">
            <a:alphaModFix/>
          </a:blip>
          <a:stretch>
            <a:fillRect/>
          </a:stretch>
        </p:blipFill>
        <p:spPr>
          <a:xfrm>
            <a:off x="742850" y="861977"/>
            <a:ext cx="7331402" cy="3838551"/>
          </a:xfrm>
          <a:prstGeom prst="rect">
            <a:avLst/>
          </a:prstGeom>
          <a:noFill/>
          <a:ln>
            <a:noFill/>
          </a:ln>
        </p:spPr>
      </p:pic>
      <p:sp>
        <p:nvSpPr>
          <p:cNvPr id="178" name="Google Shape;178;p23"/>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9" name="Google Shape;179;p2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a New User Role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sz="1600"/>
              <a:t>Permissions can be granted to a role at two levels:</a:t>
            </a:r>
            <a:endParaRPr sz="1600"/>
          </a:p>
          <a:p>
            <a:pPr indent="-330200" lvl="1" marL="914400" rtl="0" algn="l">
              <a:lnSpc>
                <a:spcPct val="115000"/>
              </a:lnSpc>
              <a:spcBef>
                <a:spcPts val="0"/>
              </a:spcBef>
              <a:spcAft>
                <a:spcPts val="0"/>
              </a:spcAft>
              <a:buSzPts val="1600"/>
              <a:buChar char="⦿"/>
            </a:pPr>
            <a:r>
              <a:rPr b="1" lang="en" sz="1600"/>
              <a:t>Super Tenant level</a:t>
            </a:r>
            <a:r>
              <a:rPr lang="en" sz="1600"/>
              <a:t>: A role with super tenant permissions is used for managing all the tenants in the system and also for managing the key features in the system, which are applicable to all the tenants.</a:t>
            </a:r>
            <a:endParaRPr sz="1600"/>
          </a:p>
          <a:p>
            <a:pPr indent="-330200" lvl="1" marL="914400" rtl="0" algn="l">
              <a:lnSpc>
                <a:spcPct val="115000"/>
              </a:lnSpc>
              <a:spcBef>
                <a:spcPts val="0"/>
              </a:spcBef>
              <a:spcAft>
                <a:spcPts val="0"/>
              </a:spcAft>
              <a:buSzPts val="1600"/>
              <a:buChar char="⦿"/>
            </a:pPr>
            <a:r>
              <a:rPr b="1" lang="en" sz="1600"/>
              <a:t>Tenant level</a:t>
            </a:r>
            <a:r>
              <a:rPr lang="en" sz="1600"/>
              <a:t>: A role with tenant level permissions is only applicable to individual tenant spaces.</a:t>
            </a:r>
            <a:endParaRPr sz="1600"/>
          </a:p>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None/>
            </a:pPr>
            <a:r>
              <a:rPr lang="en" sz="1600"/>
              <a:t>Link : </a:t>
            </a:r>
            <a:r>
              <a:rPr lang="en" sz="1600" u="sng">
                <a:solidFill>
                  <a:schemeClr val="hlink"/>
                </a:solidFill>
                <a:hlinkClick r:id="rId3"/>
              </a:rPr>
              <a:t>Role Permissions</a:t>
            </a:r>
            <a:endParaRPr sz="1600"/>
          </a:p>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None/>
            </a:pPr>
            <a:r>
              <a:t/>
            </a:r>
            <a:endParaRPr sz="1600"/>
          </a:p>
        </p:txBody>
      </p:sp>
      <p:sp>
        <p:nvSpPr>
          <p:cNvPr id="185" name="Google Shape;185;p2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Role Permissions</a:t>
            </a:r>
            <a:endParaRPr/>
          </a:p>
        </p:txBody>
      </p:sp>
      <p:sp>
        <p:nvSpPr>
          <p:cNvPr id="186" name="Google Shape;186;p24"/>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 type="body"/>
          </p:nvPr>
        </p:nvSpPr>
        <p:spPr>
          <a:xfrm>
            <a:off x="717750" y="1006875"/>
            <a:ext cx="7708500" cy="3423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sz="1600"/>
              <a:t>Adding User</a:t>
            </a:r>
            <a:endParaRPr sz="1600"/>
          </a:p>
          <a:p>
            <a:pPr indent="-330200" lvl="1" marL="914400" rtl="0" algn="l">
              <a:lnSpc>
                <a:spcPct val="115000"/>
              </a:lnSpc>
              <a:spcBef>
                <a:spcPts val="0"/>
              </a:spcBef>
              <a:spcAft>
                <a:spcPts val="0"/>
              </a:spcAft>
              <a:buSzPts val="1600"/>
              <a:buChar char="⦿"/>
            </a:pPr>
            <a:r>
              <a:rPr lang="en" sz="1600"/>
              <a:t>Log in to the Management Console ( https://&lt;hostname&gt;:9443/carbon ) and click </a:t>
            </a:r>
            <a:r>
              <a:rPr b="1" lang="en" sz="1600"/>
              <a:t>Add </a:t>
            </a:r>
            <a:r>
              <a:rPr lang="en" sz="1600"/>
              <a:t>under </a:t>
            </a:r>
            <a:r>
              <a:rPr b="1" lang="en" sz="1600"/>
              <a:t>Users and Roles</a:t>
            </a:r>
            <a:r>
              <a:rPr lang="en" sz="1600"/>
              <a:t> in the </a:t>
            </a:r>
            <a:r>
              <a:rPr b="1" lang="en" sz="1600"/>
              <a:t>Main</a:t>
            </a:r>
            <a:r>
              <a:rPr lang="en" sz="1600"/>
              <a:t> menu.</a:t>
            </a:r>
            <a:endParaRPr sz="1600"/>
          </a:p>
          <a:p>
            <a:pPr indent="0" lvl="0" marL="0" rtl="0" algn="l">
              <a:lnSpc>
                <a:spcPct val="115000"/>
              </a:lnSpc>
              <a:spcBef>
                <a:spcPts val="600"/>
              </a:spcBef>
              <a:spcAft>
                <a:spcPts val="0"/>
              </a:spcAft>
              <a:buNone/>
            </a:pPr>
            <a:r>
              <a:t/>
            </a:r>
            <a:endParaRPr sz="1600"/>
          </a:p>
        </p:txBody>
      </p:sp>
      <p:pic>
        <p:nvPicPr>
          <p:cNvPr id="192" name="Google Shape;192;p25"/>
          <p:cNvPicPr preferRelativeResize="0"/>
          <p:nvPr/>
        </p:nvPicPr>
        <p:blipFill>
          <a:blip r:embed="rId3">
            <a:alphaModFix/>
          </a:blip>
          <a:stretch>
            <a:fillRect/>
          </a:stretch>
        </p:blipFill>
        <p:spPr>
          <a:xfrm>
            <a:off x="704000" y="2114475"/>
            <a:ext cx="1690075" cy="2368875"/>
          </a:xfrm>
          <a:prstGeom prst="rect">
            <a:avLst/>
          </a:prstGeom>
          <a:noFill/>
          <a:ln>
            <a:noFill/>
          </a:ln>
        </p:spPr>
      </p:pic>
      <p:pic>
        <p:nvPicPr>
          <p:cNvPr id="193" name="Google Shape;193;p25"/>
          <p:cNvPicPr preferRelativeResize="0"/>
          <p:nvPr/>
        </p:nvPicPr>
        <p:blipFill>
          <a:blip r:embed="rId4">
            <a:alphaModFix/>
          </a:blip>
          <a:stretch>
            <a:fillRect/>
          </a:stretch>
        </p:blipFill>
        <p:spPr>
          <a:xfrm>
            <a:off x="2768125" y="2073287"/>
            <a:ext cx="2712025" cy="2451249"/>
          </a:xfrm>
          <a:prstGeom prst="rect">
            <a:avLst/>
          </a:prstGeom>
          <a:noFill/>
          <a:ln>
            <a:noFill/>
          </a:ln>
        </p:spPr>
      </p:pic>
      <p:pic>
        <p:nvPicPr>
          <p:cNvPr id="194" name="Google Shape;194;p25"/>
          <p:cNvPicPr preferRelativeResize="0"/>
          <p:nvPr/>
        </p:nvPicPr>
        <p:blipFill>
          <a:blip r:embed="rId5">
            <a:alphaModFix/>
          </a:blip>
          <a:stretch>
            <a:fillRect/>
          </a:stretch>
        </p:blipFill>
        <p:spPr>
          <a:xfrm>
            <a:off x="5701250" y="2073275"/>
            <a:ext cx="2882684" cy="2368875"/>
          </a:xfrm>
          <a:prstGeom prst="rect">
            <a:avLst/>
          </a:prstGeom>
          <a:noFill/>
          <a:ln>
            <a:noFill/>
          </a:ln>
        </p:spPr>
      </p:pic>
      <p:sp>
        <p:nvSpPr>
          <p:cNvPr id="195" name="Google Shape;195;p2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Users</a:t>
            </a:r>
            <a:endParaRPr/>
          </a:p>
        </p:txBody>
      </p:sp>
      <p:sp>
        <p:nvSpPr>
          <p:cNvPr id="196" name="Google Shape;196;p25"/>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600"/>
          </a:p>
          <a:p>
            <a:pPr indent="0" lvl="0" marL="0" rtl="0" algn="l">
              <a:lnSpc>
                <a:spcPct val="115000"/>
              </a:lnSpc>
              <a:spcBef>
                <a:spcPts val="600"/>
              </a:spcBef>
              <a:spcAft>
                <a:spcPts val="0"/>
              </a:spcAft>
              <a:buNone/>
            </a:pPr>
            <a:r>
              <a:t/>
            </a:r>
            <a:endParaRPr sz="1600"/>
          </a:p>
        </p:txBody>
      </p:sp>
      <p:pic>
        <p:nvPicPr>
          <p:cNvPr id="202" name="Google Shape;202;p26"/>
          <p:cNvPicPr preferRelativeResize="0"/>
          <p:nvPr/>
        </p:nvPicPr>
        <p:blipFill>
          <a:blip r:embed="rId3">
            <a:alphaModFix/>
          </a:blip>
          <a:stretch>
            <a:fillRect/>
          </a:stretch>
        </p:blipFill>
        <p:spPr>
          <a:xfrm>
            <a:off x="551763" y="1118089"/>
            <a:ext cx="7883574" cy="2907326"/>
          </a:xfrm>
          <a:prstGeom prst="rect">
            <a:avLst/>
          </a:prstGeom>
          <a:noFill/>
          <a:ln>
            <a:noFill/>
          </a:ln>
        </p:spPr>
      </p:pic>
      <p:sp>
        <p:nvSpPr>
          <p:cNvPr id="203" name="Google Shape;203;p2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Users</a:t>
            </a:r>
            <a:endParaRPr/>
          </a:p>
        </p:txBody>
      </p:sp>
      <p:sp>
        <p:nvSpPr>
          <p:cNvPr id="204" name="Google Shape;204;p26"/>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API Manager </a:t>
            </a:r>
            <a:r>
              <a:rPr lang="en"/>
              <a:t>4.0</a:t>
            </a:r>
            <a:r>
              <a:rPr lang="en" sz="1600"/>
              <a:t>.0 </a:t>
            </a:r>
            <a:r>
              <a:rPr lang="en"/>
              <a:t>P</a:t>
            </a:r>
            <a:r>
              <a:rPr lang="en" sz="1600"/>
              <a:t>ublisher and </a:t>
            </a:r>
            <a:r>
              <a:rPr lang="en"/>
              <a:t>D</a:t>
            </a:r>
            <a:r>
              <a:rPr lang="en" sz="1600"/>
              <a:t>eveloper portals are based on API Manager REST </a:t>
            </a:r>
            <a:r>
              <a:rPr lang="en"/>
              <a:t>APIs</a:t>
            </a:r>
            <a:r>
              <a:rPr lang="en" sz="1600"/>
              <a:t> which are secured with OAuth2. Each resource is bound with specific scopes. </a:t>
            </a:r>
            <a:endParaRPr sz="1600"/>
          </a:p>
          <a:p>
            <a:pPr indent="-330200" lvl="0" marL="457200" rtl="0" algn="l">
              <a:spcBef>
                <a:spcPts val="0"/>
              </a:spcBef>
              <a:spcAft>
                <a:spcPts val="0"/>
              </a:spcAft>
              <a:buSzPts val="1600"/>
              <a:buChar char="●"/>
            </a:pPr>
            <a:r>
              <a:rPr lang="en" sz="1600"/>
              <a:t>Each scope is associated with API Manager internal roles. (Internal/publisher, Internal/subscriber etc)</a:t>
            </a:r>
            <a:endParaRPr sz="1600"/>
          </a:p>
          <a:p>
            <a:pPr indent="-330200" lvl="0" marL="457200" rtl="0" algn="l">
              <a:spcBef>
                <a:spcPts val="0"/>
              </a:spcBef>
              <a:spcAft>
                <a:spcPts val="0"/>
              </a:spcAft>
              <a:buSzPts val="1600"/>
              <a:buChar char="●"/>
            </a:pPr>
            <a:r>
              <a:rPr lang="en" sz="1600"/>
              <a:t>To grant the access to the newly created user with creator role, it should be mapped to a proper internal role. </a:t>
            </a:r>
            <a:br>
              <a:rPr lang="en" sz="1600"/>
            </a:br>
            <a:br>
              <a:rPr lang="en" sz="1600"/>
            </a:br>
            <a:r>
              <a:rPr lang="en" sz="1600"/>
              <a:t>E</a:t>
            </a:r>
            <a:r>
              <a:rPr lang="en"/>
              <a:t>.g.,</a:t>
            </a:r>
            <a:r>
              <a:rPr lang="en" sz="1600"/>
              <a:t> creator -&gt; Internal/creator</a:t>
            </a:r>
            <a:endParaRPr sz="1600"/>
          </a:p>
        </p:txBody>
      </p:sp>
      <p:sp>
        <p:nvSpPr>
          <p:cNvPr id="210" name="Google Shape;210;p2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Scope-Role Mappings</a:t>
            </a:r>
            <a:endParaRPr/>
          </a:p>
        </p:txBody>
      </p:sp>
      <p:sp>
        <p:nvSpPr>
          <p:cNvPr id="211" name="Google Shape;211;p27"/>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717750" y="707850"/>
            <a:ext cx="7708500" cy="34230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Log in to the API Manager Admin Portal (https://&lt;hostname&gt;:9443/admin) and go to Settings -&gt; </a:t>
            </a:r>
            <a:r>
              <a:rPr lang="en"/>
              <a:t>Scope Assignments</a:t>
            </a:r>
            <a:r>
              <a:rPr lang="en" sz="1600"/>
              <a:t>.</a:t>
            </a:r>
            <a:endParaRPr sz="1600"/>
          </a:p>
          <a:p>
            <a:pPr indent="0" lvl="0" marL="0" rtl="0" algn="l">
              <a:spcBef>
                <a:spcPts val="600"/>
              </a:spcBef>
              <a:spcAft>
                <a:spcPts val="0"/>
              </a:spcAft>
              <a:buNone/>
            </a:pPr>
            <a:r>
              <a:t/>
            </a:r>
            <a:endParaRPr sz="1600"/>
          </a:p>
        </p:txBody>
      </p:sp>
      <p:sp>
        <p:nvSpPr>
          <p:cNvPr id="217" name="Google Shape;217;p28"/>
          <p:cNvSpPr txBox="1"/>
          <p:nvPr>
            <p:ph type="title"/>
          </p:nvPr>
        </p:nvSpPr>
        <p:spPr>
          <a:xfrm>
            <a:off x="705825" y="3805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Scope-Role Mappings</a:t>
            </a:r>
            <a:endParaRPr/>
          </a:p>
        </p:txBody>
      </p:sp>
      <p:sp>
        <p:nvSpPr>
          <p:cNvPr id="218" name="Google Shape;218;p28"/>
          <p:cNvSpPr txBox="1"/>
          <p:nvPr>
            <p:ph idx="12" type="sldNum"/>
          </p:nvPr>
        </p:nvSpPr>
        <p:spPr>
          <a:xfrm>
            <a:off x="8727878" y="4838000"/>
            <a:ext cx="369300" cy="2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9" name="Google Shape;219;p28"/>
          <p:cNvSpPr/>
          <p:nvPr/>
        </p:nvSpPr>
        <p:spPr>
          <a:xfrm>
            <a:off x="6063900" y="2035275"/>
            <a:ext cx="960000" cy="24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28"/>
          <p:cNvPicPr preferRelativeResize="0"/>
          <p:nvPr/>
        </p:nvPicPr>
        <p:blipFill>
          <a:blip r:embed="rId3">
            <a:alphaModFix/>
          </a:blip>
          <a:stretch>
            <a:fillRect/>
          </a:stretch>
        </p:blipFill>
        <p:spPr>
          <a:xfrm>
            <a:off x="1265279" y="1495900"/>
            <a:ext cx="5793623" cy="3422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