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  <p:embeddedFont>
      <p:font typeface="Nunito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2" Type="http://schemas.openxmlformats.org/officeDocument/2006/relationships/font" Target="fonts/NunitoSans-regular.fntdata"/><Relationship Id="rId41" Type="http://schemas.openxmlformats.org/officeDocument/2006/relationships/font" Target="fonts/RobotoMono-boldItalic.fntdata"/><Relationship Id="rId22" Type="http://schemas.openxmlformats.org/officeDocument/2006/relationships/font" Target="fonts/Roboto-regular.fntdata"/><Relationship Id="rId44" Type="http://schemas.openxmlformats.org/officeDocument/2006/relationships/font" Target="fonts/NunitoSans-italic.fntdata"/><Relationship Id="rId21" Type="http://schemas.openxmlformats.org/officeDocument/2006/relationships/slide" Target="slides/slide17.xml"/><Relationship Id="rId43" Type="http://schemas.openxmlformats.org/officeDocument/2006/relationships/font" Target="fonts/NunitoSans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45" Type="http://schemas.openxmlformats.org/officeDocument/2006/relationships/font" Target="fonts/Nuni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.fntdata"/><Relationship Id="rId12" Type="http://schemas.openxmlformats.org/officeDocument/2006/relationships/slide" Target="slides/slide8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ocalhost:9443/carb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541df9d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0541df9d4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0541df9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0541df9d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0541df9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80541df9d4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541df9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0541df9d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0541df9d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0541df9d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0541df9d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0541df9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cipher is an algorithm for performing encryption or decryption. When you set the </a:t>
            </a:r>
            <a:r>
              <a:rPr lang="en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sslprotocol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your server to TLS, the TLS and the default ciphers get enabled without considering the strength of the ciphers.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a security risk as weak ciphers, also known as EXPORT ciphers, can make your system vulnerable to attacks such as the Logjam attack on Diffie-Hellman key exchange. The Logjam attack is also called the Man-in-the-Middle attack. It downgrades your connection's encryption to a less-secured level (e.g., 512 bit) that can be decrypted with sufficient processing power.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recommended to change this by configuring the server name in the </a:t>
            </a:r>
            <a:r>
              <a:rPr lang="en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deployment.toml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0541df9d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0541df9d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dddd2b7e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dddd2b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541df9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541df9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WSO2 products use asymmetric cryptography by default for the purposes of authentication and data encryption.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asymmetric cryptography, keystores (with key pairs and certificates) are created and stored for the product.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Keystore is a repository where private keys and certificates can be stored.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Possible to have multiple keystores so that the keys used for different use cases are kept unique.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2ba2a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2ba2a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541df9d4_0_6:notes"/>
          <p:cNvSpPr/>
          <p:nvPr>
            <p:ph idx="2" type="sldImg"/>
          </p:nvPr>
        </p:nvSpPr>
        <p:spPr>
          <a:xfrm>
            <a:off x="38130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0541df9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Important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the first start up, the super admin is created in the configured user store. After that, during the login, password validation is done from the user store.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change the password afterwards, it should be done through the API Manager management console.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 in to management console as the super admin (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https://localhost:9443/carbon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to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Users and Roles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&gt;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&gt;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Users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Click on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Change Password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button in the Actions section of admin user.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Enter the new password and click Save.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541df9d4_0_14:notes"/>
          <p:cNvSpPr/>
          <p:nvPr>
            <p:ph idx="2" type="sldImg"/>
          </p:nvPr>
        </p:nvSpPr>
        <p:spPr>
          <a:xfrm>
            <a:off x="38130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0541df9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541df9d4_0_19:notes"/>
          <p:cNvSpPr/>
          <p:nvPr>
            <p:ph idx="2" type="sldImg"/>
          </p:nvPr>
        </p:nvSpPr>
        <p:spPr>
          <a:xfrm>
            <a:off x="38130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0541df9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541df9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files are stored in the &lt;API-M_HOME&gt;/conf/security directory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80541df9d4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0541df9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" name="Google Shape;202;g80541df9d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541df9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541df9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company/wso2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twitter.com/wso2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hyperlink" Target="https://www.youtube.com/user/WSO2TechFlicks?sub_confirmation=1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facebook.com/WSO2Inc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60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1335133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 )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1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1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1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Dark Grey )">
  <p:cSld name="BLANK_1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2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2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2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Yellow )">
  <p:cSld name="BLANK_1_1_1"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Cool Grey )">
  <p:cSld name="BLANK_1_1_1_1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LANK_1_1_1_2"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15"/>
          <p:cNvCxnSpPr>
            <a:endCxn id="110" idx="2"/>
          </p:cNvCxnSpPr>
          <p:nvPr/>
        </p:nvCxnSpPr>
        <p:spPr>
          <a:xfrm flipH="1" rot="10800000">
            <a:off x="67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10" idx="6"/>
          </p:cNvCxnSpPr>
          <p:nvPr/>
        </p:nvCxnSpPr>
        <p:spPr>
          <a:xfrm>
            <a:off x="48451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/>
          <p:nvPr/>
        </p:nvSpPr>
        <p:spPr>
          <a:xfrm>
            <a:off x="4298850" y="3839763"/>
            <a:ext cx="546300" cy="54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4469012" y="3943034"/>
            <a:ext cx="206046" cy="339995"/>
            <a:chOff x="2220125" y="238125"/>
            <a:chExt cx="3179725" cy="5238750"/>
          </a:xfrm>
        </p:grpSpPr>
        <p:sp>
          <p:nvSpPr>
            <p:cNvPr id="113" name="Google Shape;113;p15"/>
            <p:cNvSpPr/>
            <p:nvPr/>
          </p:nvSpPr>
          <p:spPr>
            <a:xfrm>
              <a:off x="3184450" y="4251875"/>
              <a:ext cx="1251075" cy="1225000"/>
            </a:xfrm>
            <a:custGeom>
              <a:rect b="b" l="l" r="r" t="t"/>
              <a:pathLst>
                <a:path extrusionOk="0" h="49000" w="50043">
                  <a:moveTo>
                    <a:pt x="19809" y="1"/>
                  </a:moveTo>
                  <a:lnTo>
                    <a:pt x="15639" y="2086"/>
                  </a:lnTo>
                  <a:lnTo>
                    <a:pt x="11469" y="4171"/>
                  </a:lnTo>
                  <a:lnTo>
                    <a:pt x="7298" y="7299"/>
                  </a:lnTo>
                  <a:lnTo>
                    <a:pt x="4171" y="10426"/>
                  </a:lnTo>
                  <a:lnTo>
                    <a:pt x="2086" y="14596"/>
                  </a:lnTo>
                  <a:lnTo>
                    <a:pt x="1043" y="19809"/>
                  </a:lnTo>
                  <a:lnTo>
                    <a:pt x="1" y="23979"/>
                  </a:lnTo>
                  <a:lnTo>
                    <a:pt x="1043" y="29192"/>
                  </a:lnTo>
                  <a:lnTo>
                    <a:pt x="2086" y="34404"/>
                  </a:lnTo>
                  <a:lnTo>
                    <a:pt x="4171" y="38575"/>
                  </a:lnTo>
                  <a:lnTo>
                    <a:pt x="7298" y="41702"/>
                  </a:lnTo>
                  <a:lnTo>
                    <a:pt x="11469" y="44830"/>
                  </a:lnTo>
                  <a:lnTo>
                    <a:pt x="15639" y="46915"/>
                  </a:lnTo>
                  <a:lnTo>
                    <a:pt x="19809" y="47957"/>
                  </a:lnTo>
                  <a:lnTo>
                    <a:pt x="25022" y="49000"/>
                  </a:lnTo>
                  <a:lnTo>
                    <a:pt x="30234" y="47957"/>
                  </a:lnTo>
                  <a:lnTo>
                    <a:pt x="34404" y="46915"/>
                  </a:lnTo>
                  <a:lnTo>
                    <a:pt x="38574" y="44830"/>
                  </a:lnTo>
                  <a:lnTo>
                    <a:pt x="42745" y="41702"/>
                  </a:lnTo>
                  <a:lnTo>
                    <a:pt x="45872" y="38575"/>
                  </a:lnTo>
                  <a:lnTo>
                    <a:pt x="47957" y="34404"/>
                  </a:lnTo>
                  <a:lnTo>
                    <a:pt x="49000" y="29192"/>
                  </a:lnTo>
                  <a:lnTo>
                    <a:pt x="50042" y="23979"/>
                  </a:lnTo>
                  <a:lnTo>
                    <a:pt x="49000" y="19809"/>
                  </a:lnTo>
                  <a:lnTo>
                    <a:pt x="47957" y="14596"/>
                  </a:lnTo>
                  <a:lnTo>
                    <a:pt x="45872" y="10426"/>
                  </a:lnTo>
                  <a:lnTo>
                    <a:pt x="42745" y="7299"/>
                  </a:lnTo>
                  <a:lnTo>
                    <a:pt x="38574" y="4171"/>
                  </a:lnTo>
                  <a:lnTo>
                    <a:pt x="34404" y="2086"/>
                  </a:lnTo>
                  <a:lnTo>
                    <a:pt x="30234" y="1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220125" y="238125"/>
              <a:ext cx="3179725" cy="3701025"/>
            </a:xfrm>
            <a:custGeom>
              <a:rect b="b" l="l" r="r" t="t"/>
              <a:pathLst>
                <a:path extrusionOk="0" h="148041" w="127189">
                  <a:moveTo>
                    <a:pt x="57339" y="0"/>
                  </a:moveTo>
                  <a:lnTo>
                    <a:pt x="51084" y="1043"/>
                  </a:lnTo>
                  <a:lnTo>
                    <a:pt x="44829" y="2085"/>
                  </a:lnTo>
                  <a:lnTo>
                    <a:pt x="38574" y="4170"/>
                  </a:lnTo>
                  <a:lnTo>
                    <a:pt x="28148" y="10425"/>
                  </a:lnTo>
                  <a:lnTo>
                    <a:pt x="18766" y="18766"/>
                  </a:lnTo>
                  <a:lnTo>
                    <a:pt x="10425" y="28149"/>
                  </a:lnTo>
                  <a:lnTo>
                    <a:pt x="5213" y="38574"/>
                  </a:lnTo>
                  <a:lnTo>
                    <a:pt x="2085" y="44829"/>
                  </a:lnTo>
                  <a:lnTo>
                    <a:pt x="1043" y="51084"/>
                  </a:lnTo>
                  <a:lnTo>
                    <a:pt x="0" y="57340"/>
                  </a:lnTo>
                  <a:lnTo>
                    <a:pt x="0" y="63595"/>
                  </a:lnTo>
                  <a:lnTo>
                    <a:pt x="0" y="69850"/>
                  </a:lnTo>
                  <a:lnTo>
                    <a:pt x="48999" y="69850"/>
                  </a:lnTo>
                  <a:lnTo>
                    <a:pt x="48999" y="63595"/>
                  </a:lnTo>
                  <a:lnTo>
                    <a:pt x="50042" y="57340"/>
                  </a:lnTo>
                  <a:lnTo>
                    <a:pt x="53169" y="53169"/>
                  </a:lnTo>
                  <a:lnTo>
                    <a:pt x="58382" y="50042"/>
                  </a:lnTo>
                  <a:lnTo>
                    <a:pt x="63595" y="48999"/>
                  </a:lnTo>
                  <a:lnTo>
                    <a:pt x="69850" y="50042"/>
                  </a:lnTo>
                  <a:lnTo>
                    <a:pt x="74020" y="53169"/>
                  </a:lnTo>
                  <a:lnTo>
                    <a:pt x="77147" y="57340"/>
                  </a:lnTo>
                  <a:lnTo>
                    <a:pt x="78190" y="63595"/>
                  </a:lnTo>
                  <a:lnTo>
                    <a:pt x="78190" y="66722"/>
                  </a:lnTo>
                  <a:lnTo>
                    <a:pt x="77147" y="69850"/>
                  </a:lnTo>
                  <a:lnTo>
                    <a:pt x="75062" y="71935"/>
                  </a:lnTo>
                  <a:lnTo>
                    <a:pt x="72977" y="75063"/>
                  </a:lnTo>
                  <a:lnTo>
                    <a:pt x="38574" y="104254"/>
                  </a:lnTo>
                  <a:lnTo>
                    <a:pt x="38574" y="148040"/>
                  </a:lnTo>
                  <a:lnTo>
                    <a:pt x="88615" y="148040"/>
                  </a:lnTo>
                  <a:lnTo>
                    <a:pt x="88615" y="126147"/>
                  </a:lnTo>
                  <a:lnTo>
                    <a:pt x="105296" y="112594"/>
                  </a:lnTo>
                  <a:lnTo>
                    <a:pt x="110508" y="107381"/>
                  </a:lnTo>
                  <a:lnTo>
                    <a:pt x="114679" y="102169"/>
                  </a:lnTo>
                  <a:lnTo>
                    <a:pt x="118849" y="96956"/>
                  </a:lnTo>
                  <a:lnTo>
                    <a:pt x="121976" y="90701"/>
                  </a:lnTo>
                  <a:lnTo>
                    <a:pt x="124061" y="84446"/>
                  </a:lnTo>
                  <a:lnTo>
                    <a:pt x="126146" y="77148"/>
                  </a:lnTo>
                  <a:lnTo>
                    <a:pt x="127189" y="70893"/>
                  </a:lnTo>
                  <a:lnTo>
                    <a:pt x="127189" y="63595"/>
                  </a:lnTo>
                  <a:lnTo>
                    <a:pt x="127189" y="57340"/>
                  </a:lnTo>
                  <a:lnTo>
                    <a:pt x="126146" y="51084"/>
                  </a:lnTo>
                  <a:lnTo>
                    <a:pt x="125104" y="44829"/>
                  </a:lnTo>
                  <a:lnTo>
                    <a:pt x="123019" y="38574"/>
                  </a:lnTo>
                  <a:lnTo>
                    <a:pt x="116764" y="28149"/>
                  </a:lnTo>
                  <a:lnTo>
                    <a:pt x="108423" y="18766"/>
                  </a:lnTo>
                  <a:lnTo>
                    <a:pt x="99041" y="10425"/>
                  </a:lnTo>
                  <a:lnTo>
                    <a:pt x="88615" y="4170"/>
                  </a:lnTo>
                  <a:lnTo>
                    <a:pt x="82360" y="2085"/>
                  </a:lnTo>
                  <a:lnTo>
                    <a:pt x="76105" y="1043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1168950" y="1541325"/>
            <a:ext cx="6806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</a:rPr>
              <a:t>Question Time!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1_1_1_1_1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6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1652625" y="4110725"/>
            <a:ext cx="126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wso</a:t>
            </a:r>
            <a:r>
              <a:rPr lang="en" sz="16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.com</a:t>
            </a:r>
            <a:endParaRPr sz="16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D:\2017\Slide-deck-2017\in-01.png" id="120" name="Google Shape;120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65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twitter-01-01.png" id="121" name="Google Shape;121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5961" y="4158572"/>
            <a:ext cx="279900" cy="27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yt-01.png" id="122" name="Google Shape;122;p1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0421" y="4156568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FB-01.png" id="123" name="Google Shape;123;p1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2477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6"/>
          <p:cNvCxnSpPr/>
          <p:nvPr/>
        </p:nvCxnSpPr>
        <p:spPr>
          <a:xfrm>
            <a:off x="6450" y="36573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1574925" y="1085175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7072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1837068" y="3519630"/>
            <a:ext cx="286882" cy="275558"/>
            <a:chOff x="1082975" y="238125"/>
            <a:chExt cx="5454025" cy="5238750"/>
          </a:xfrm>
        </p:grpSpPr>
        <p:sp>
          <p:nvSpPr>
            <p:cNvPr id="128" name="Google Shape;128;p16"/>
            <p:cNvSpPr/>
            <p:nvPr/>
          </p:nvSpPr>
          <p:spPr>
            <a:xfrm>
              <a:off x="1082975" y="2510625"/>
              <a:ext cx="1602725" cy="2966250"/>
            </a:xfrm>
            <a:custGeom>
              <a:rect b="b" l="l" r="r" t="t"/>
              <a:pathLst>
                <a:path extrusionOk="0" h="118650" w="64109">
                  <a:moveTo>
                    <a:pt x="22964" y="1"/>
                  </a:moveTo>
                  <a:lnTo>
                    <a:pt x="18180" y="958"/>
                  </a:lnTo>
                  <a:lnTo>
                    <a:pt x="14353" y="1914"/>
                  </a:lnTo>
                  <a:lnTo>
                    <a:pt x="10525" y="4785"/>
                  </a:lnTo>
                  <a:lnTo>
                    <a:pt x="6698" y="6699"/>
                  </a:lnTo>
                  <a:lnTo>
                    <a:pt x="3827" y="10526"/>
                  </a:lnTo>
                  <a:lnTo>
                    <a:pt x="1914" y="14353"/>
                  </a:lnTo>
                  <a:lnTo>
                    <a:pt x="957" y="18181"/>
                  </a:lnTo>
                  <a:lnTo>
                    <a:pt x="0" y="22965"/>
                  </a:lnTo>
                  <a:lnTo>
                    <a:pt x="0" y="95686"/>
                  </a:lnTo>
                  <a:lnTo>
                    <a:pt x="957" y="100470"/>
                  </a:lnTo>
                  <a:lnTo>
                    <a:pt x="1914" y="105254"/>
                  </a:lnTo>
                  <a:lnTo>
                    <a:pt x="3827" y="109082"/>
                  </a:lnTo>
                  <a:lnTo>
                    <a:pt x="6698" y="111952"/>
                  </a:lnTo>
                  <a:lnTo>
                    <a:pt x="10525" y="114823"/>
                  </a:lnTo>
                  <a:lnTo>
                    <a:pt x="14353" y="116736"/>
                  </a:lnTo>
                  <a:lnTo>
                    <a:pt x="18180" y="118650"/>
                  </a:lnTo>
                  <a:lnTo>
                    <a:pt x="53583" y="118650"/>
                  </a:lnTo>
                  <a:lnTo>
                    <a:pt x="57411" y="117693"/>
                  </a:lnTo>
                  <a:lnTo>
                    <a:pt x="64109" y="113866"/>
                  </a:lnTo>
                  <a:lnTo>
                    <a:pt x="64109" y="1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900975" y="238125"/>
              <a:ext cx="3636025" cy="5023475"/>
            </a:xfrm>
            <a:custGeom>
              <a:rect b="b" l="l" r="r" t="t"/>
              <a:pathLst>
                <a:path extrusionOk="0" h="200939" w="145441">
                  <a:moveTo>
                    <a:pt x="45929" y="0"/>
                  </a:moveTo>
                  <a:lnTo>
                    <a:pt x="39231" y="957"/>
                  </a:lnTo>
                  <a:lnTo>
                    <a:pt x="33490" y="2871"/>
                  </a:lnTo>
                  <a:lnTo>
                    <a:pt x="28706" y="5741"/>
                  </a:lnTo>
                  <a:lnTo>
                    <a:pt x="27749" y="7655"/>
                  </a:lnTo>
                  <a:lnTo>
                    <a:pt x="27749" y="9568"/>
                  </a:lnTo>
                  <a:lnTo>
                    <a:pt x="27749" y="40188"/>
                  </a:lnTo>
                  <a:lnTo>
                    <a:pt x="957" y="96642"/>
                  </a:lnTo>
                  <a:lnTo>
                    <a:pt x="0" y="97599"/>
                  </a:lnTo>
                  <a:lnTo>
                    <a:pt x="0" y="195197"/>
                  </a:lnTo>
                  <a:lnTo>
                    <a:pt x="5741" y="197111"/>
                  </a:lnTo>
                  <a:lnTo>
                    <a:pt x="12439" y="199025"/>
                  </a:lnTo>
                  <a:lnTo>
                    <a:pt x="18180" y="199982"/>
                  </a:lnTo>
                  <a:lnTo>
                    <a:pt x="22965" y="200938"/>
                  </a:lnTo>
                  <a:lnTo>
                    <a:pt x="106210" y="200938"/>
                  </a:lnTo>
                  <a:lnTo>
                    <a:pt x="110038" y="199982"/>
                  </a:lnTo>
                  <a:lnTo>
                    <a:pt x="113865" y="199025"/>
                  </a:lnTo>
                  <a:lnTo>
                    <a:pt x="119606" y="196154"/>
                  </a:lnTo>
                  <a:lnTo>
                    <a:pt x="122477" y="194240"/>
                  </a:lnTo>
                  <a:lnTo>
                    <a:pt x="124390" y="191370"/>
                  </a:lnTo>
                  <a:lnTo>
                    <a:pt x="126304" y="188499"/>
                  </a:lnTo>
                  <a:lnTo>
                    <a:pt x="127261" y="184672"/>
                  </a:lnTo>
                  <a:lnTo>
                    <a:pt x="127261" y="180845"/>
                  </a:lnTo>
                  <a:lnTo>
                    <a:pt x="127261" y="177974"/>
                  </a:lnTo>
                  <a:lnTo>
                    <a:pt x="126304" y="174147"/>
                  </a:lnTo>
                  <a:lnTo>
                    <a:pt x="125347" y="171276"/>
                  </a:lnTo>
                  <a:lnTo>
                    <a:pt x="130131" y="167449"/>
                  </a:lnTo>
                  <a:lnTo>
                    <a:pt x="133959" y="163621"/>
                  </a:lnTo>
                  <a:lnTo>
                    <a:pt x="135873" y="158837"/>
                  </a:lnTo>
                  <a:lnTo>
                    <a:pt x="136829" y="153096"/>
                  </a:lnTo>
                  <a:lnTo>
                    <a:pt x="135873" y="148312"/>
                  </a:lnTo>
                  <a:lnTo>
                    <a:pt x="134916" y="143527"/>
                  </a:lnTo>
                  <a:lnTo>
                    <a:pt x="138743" y="140657"/>
                  </a:lnTo>
                  <a:lnTo>
                    <a:pt x="142570" y="135873"/>
                  </a:lnTo>
                  <a:lnTo>
                    <a:pt x="145441" y="131088"/>
                  </a:lnTo>
                  <a:lnTo>
                    <a:pt x="145441" y="125347"/>
                  </a:lnTo>
                  <a:lnTo>
                    <a:pt x="145441" y="121520"/>
                  </a:lnTo>
                  <a:lnTo>
                    <a:pt x="144484" y="117692"/>
                  </a:lnTo>
                  <a:lnTo>
                    <a:pt x="142570" y="113865"/>
                  </a:lnTo>
                  <a:lnTo>
                    <a:pt x="139700" y="110995"/>
                  </a:lnTo>
                  <a:lnTo>
                    <a:pt x="142570" y="107167"/>
                  </a:lnTo>
                  <a:lnTo>
                    <a:pt x="144484" y="103340"/>
                  </a:lnTo>
                  <a:lnTo>
                    <a:pt x="145441" y="98555"/>
                  </a:lnTo>
                  <a:lnTo>
                    <a:pt x="145441" y="93771"/>
                  </a:lnTo>
                  <a:lnTo>
                    <a:pt x="144484" y="89944"/>
                  </a:lnTo>
                  <a:lnTo>
                    <a:pt x="143527" y="86116"/>
                  </a:lnTo>
                  <a:lnTo>
                    <a:pt x="140657" y="82289"/>
                  </a:lnTo>
                  <a:lnTo>
                    <a:pt x="137786" y="79418"/>
                  </a:lnTo>
                  <a:lnTo>
                    <a:pt x="134916" y="76548"/>
                  </a:lnTo>
                  <a:lnTo>
                    <a:pt x="131088" y="74634"/>
                  </a:lnTo>
                  <a:lnTo>
                    <a:pt x="126304" y="73677"/>
                  </a:lnTo>
                  <a:lnTo>
                    <a:pt x="121520" y="72721"/>
                  </a:lnTo>
                  <a:lnTo>
                    <a:pt x="66023" y="72721"/>
                  </a:lnTo>
                  <a:lnTo>
                    <a:pt x="70807" y="56454"/>
                  </a:lnTo>
                  <a:lnTo>
                    <a:pt x="71764" y="46886"/>
                  </a:lnTo>
                  <a:lnTo>
                    <a:pt x="72721" y="36360"/>
                  </a:lnTo>
                  <a:lnTo>
                    <a:pt x="71764" y="29662"/>
                  </a:lnTo>
                  <a:lnTo>
                    <a:pt x="69850" y="22964"/>
                  </a:lnTo>
                  <a:lnTo>
                    <a:pt x="66980" y="16266"/>
                  </a:lnTo>
                  <a:lnTo>
                    <a:pt x="63152" y="11482"/>
                  </a:lnTo>
                  <a:lnTo>
                    <a:pt x="59325" y="6698"/>
                  </a:lnTo>
                  <a:lnTo>
                    <a:pt x="54541" y="2871"/>
                  </a:lnTo>
                  <a:lnTo>
                    <a:pt x="49756" y="957"/>
                  </a:lnTo>
                  <a:lnTo>
                    <a:pt x="45929" y="0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">
  <p:cSld name="BLANK_1_1_2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434343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and intro">
  <p:cSld name="CUSTOM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62599" y="1034200"/>
            <a:ext cx="7331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wo Section">
  <p:cSld name="CUSTOM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62600" y="1034200"/>
            <a:ext cx="3927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4751534" y="1034200"/>
            <a:ext cx="3927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●"/>
              <a:defRPr sz="18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resenter Slide">
  <p:cSld name="TITLE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0" y="1581150"/>
            <a:ext cx="2397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 txBox="1"/>
          <p:nvPr/>
        </p:nvSpPr>
        <p:spPr>
          <a:xfrm>
            <a:off x="2358400" y="9689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4634150" y="1581150"/>
            <a:ext cx="4551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type="title"/>
          </p:nvPr>
        </p:nvSpPr>
        <p:spPr>
          <a:xfrm>
            <a:off x="2397300" y="2416775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397300" y="2994225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resenters Slide">
  <p:cSld name="TITLE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650" y="1504950"/>
            <a:ext cx="88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4"/>
          <p:cNvSpPr txBox="1"/>
          <p:nvPr/>
        </p:nvSpPr>
        <p:spPr>
          <a:xfrm>
            <a:off x="861525" y="8927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3101475" y="1504950"/>
            <a:ext cx="608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4"/>
          <p:cNvSpPr txBox="1"/>
          <p:nvPr>
            <p:ph type="title"/>
          </p:nvPr>
        </p:nvSpPr>
        <p:spPr>
          <a:xfrm>
            <a:off x="2092500" y="2233425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2092500" y="2696475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" type="title"/>
          </p:nvPr>
        </p:nvSpPr>
        <p:spPr>
          <a:xfrm>
            <a:off x="2092500" y="3559500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5" name="Google Shape;35;p4"/>
          <p:cNvSpPr txBox="1"/>
          <p:nvPr>
            <p:ph idx="3" type="subTitle"/>
          </p:nvPr>
        </p:nvSpPr>
        <p:spPr>
          <a:xfrm>
            <a:off x="2092500" y="4022550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TITLE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5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5400000">
            <a:off x="1301958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512850" y="3565650"/>
            <a:ext cx="0" cy="22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TITLE_1_1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168950" y="1007925"/>
            <a:ext cx="68061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1pPr>
            <a:lvl2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2pPr>
            <a:lvl3pPr lvl="2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3pPr>
            <a:lvl4pPr lvl="3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4pPr>
            <a:lvl5pPr lvl="4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5pPr>
            <a:lvl6pPr lvl="5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6pPr>
            <a:lvl7pPr lvl="6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7pPr>
            <a:lvl8pPr lvl="7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8pPr>
            <a:lvl9pPr lvl="8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aragraph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7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635900" y="1083075"/>
            <a:ext cx="3754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717750" y="1083075"/>
            <a:ext cx="3580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9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9"/>
          <p:cNvSpPr txBox="1"/>
          <p:nvPr>
            <p:ph type="title"/>
          </p:nvPr>
        </p:nvSpPr>
        <p:spPr>
          <a:xfrm>
            <a:off x="705825" y="456725"/>
            <a:ext cx="3754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1775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43740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615705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0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0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0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60025" y="1159275"/>
            <a:ext cx="75006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⦿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⦾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⧁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⊙"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⊙"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⊚"/>
              <a:def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⊙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Roboto"/>
              <a:buChar char="⊙"/>
              <a:def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71650" y="4799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pim.docs.wso2.com/en/4.0.0/install-and-setup/setup/security/configuring-transport-level-security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pim.docs.wso2.com/en/4.0.0/deploy-and-publish/deploy-on-gateway/api-gateway/mutual-ssl-between-api-gateway-and-backend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pim.docs.wso2.com/en/4.0.0/install-and-setup/setup/security/user-account-management/#disabling-anonymous-access-to-the-developer-port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im.docs.wso2.com/en/4.0.0/install-and-setup/setup/security/logins-and-passwords/maintaining-logins-and-passwords/#maintaining-logins-and-passwor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im.docs.wso2.com/en/4.0.0/install-and-setup/setup/security/logins-and-passwords/working-with-encrypted-password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m.docs.wso2.com/en/4.0.0/install-and-setup/setup/security/logins-and-passwords/working-with-encrypted-password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6"/>
                </a:solidFill>
              </a:rPr>
              <a:t>WSO2 API Manager </a:t>
            </a:r>
            <a:r>
              <a:rPr lang="en"/>
              <a:t>4</a:t>
            </a:r>
            <a:r>
              <a:rPr lang="en">
                <a:solidFill>
                  <a:schemeClr val="accent6"/>
                </a:solidFill>
              </a:rPr>
              <a:t>.</a:t>
            </a:r>
            <a:r>
              <a:rPr lang="en"/>
              <a:t>0</a:t>
            </a:r>
            <a:r>
              <a:rPr lang="en">
                <a:solidFill>
                  <a:schemeClr val="accent6"/>
                </a:solidFill>
              </a:rPr>
              <a:t>.0 Developer Fundamentals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1" name="Google Shape;151;p20"/>
          <p:cNvSpPr txBox="1"/>
          <p:nvPr>
            <p:ph idx="4294967295" type="subTitle"/>
          </p:nvPr>
        </p:nvSpPr>
        <p:spPr>
          <a:xfrm>
            <a:off x="996625" y="3022025"/>
            <a:ext cx="2389200" cy="32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Product Security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WSO2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725" y="4219800"/>
            <a:ext cx="953943" cy="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This manual process can be used for encrypting any password in a configuration file.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</a:t>
            </a:r>
            <a:r>
              <a:rPr b="1" lang="en"/>
              <a:t>log4j2.properties file</a:t>
            </a:r>
            <a:r>
              <a:rPr lang="en"/>
              <a:t> and </a:t>
            </a:r>
            <a:r>
              <a:rPr b="1" lang="en"/>
              <a:t>jndi.properties </a:t>
            </a:r>
            <a:r>
              <a:rPr lang="en"/>
              <a:t>file</a:t>
            </a:r>
            <a:r>
              <a:rPr lang="en"/>
              <a:t> are two such files which require the manual password encryption process.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passwords using the manual process</a:t>
            </a:r>
            <a:endParaRPr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/>
              <a:t>You can encrypt the credentials by providing a primary key password while running the Cipher tool.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You will receive an encrypted value as a result. </a:t>
            </a:r>
            <a:br>
              <a:rPr lang="en"/>
            </a:br>
            <a:r>
              <a:rPr lang="en"/>
              <a:t>(e.g., </a:t>
            </a:r>
            <a:r>
              <a:rPr lang="en" sz="12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Encrypted value is:</a:t>
            </a:r>
            <a:endParaRPr sz="12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gaMpTzAccMScaHllsZLXspm1i4HLI0M/srL5pB8jyknRKQ2zT7NuCvt1+qEkElRLgwlrohz3lkuE0KFuapXrCSs5pxfGMOLn4/k7dNs2SlwbsG8C++/</a:t>
            </a:r>
            <a:endParaRPr sz="12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ZfUuft1Sl6cqvDRM55fQwzCPfybl713HvKu3oDaJ9VKgSbvHlQj6zqzg=</a:t>
            </a:r>
            <a:endParaRPr sz="12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/>
              <a:t>Replace the plaintext with the encrypted values in the relevant places.</a:t>
            </a:r>
            <a:endParaRPr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passwords using the manual process</a:t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/>
              <a:t>Encrypt passwords manually as shown before.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/>
              <a:t>Select Browse under Resources to access the registry browser and go to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/_system/config/repository/components/secure-vault</a:t>
            </a:r>
            <a:r>
              <a:rPr lang="en"/>
              <a:t> location.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/>
              <a:t>Add the aliases and the encrypted value as a property.</a:t>
            </a:r>
            <a:endParaRPr/>
          </a:p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passwords for mediation flow</a:t>
            </a:r>
            <a:endParaRPr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Instead of hard coding the admin user's password as </a:t>
            </a:r>
            <a:r>
              <a:rPr lang="en" sz="1800">
                <a:highlight>
                  <a:schemeClr val="accent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&lt;Password&gt;admin&lt;/Password&gt;</a:t>
            </a:r>
            <a:r>
              <a:rPr lang="en" sz="1800"/>
              <a:t>, you can encrypt and store the password using the AdminUser. Password alias as follows: </a:t>
            </a:r>
            <a:r>
              <a:rPr lang="en" sz="1800">
                <a:highlight>
                  <a:schemeClr val="accent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&lt;Password&gt;{wso2:vault-lookup('AdminUser.Password')}&lt;/Password&gt;</a:t>
            </a:r>
            <a:r>
              <a:rPr lang="en" sz="1800"/>
              <a:t>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encrypted passwords in mediation flow</a:t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Prepacked Forget-Me tool :  can be used to remove identities of an external user who is deleted according to the system administrator’s request.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tool removes user identities stored in the database and also in log files in order to meet GDPR requirements.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Usage :     On Linux/mac OS: ./forgetme.sh -U &lt;username&gt;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On Windows: forgetme.bat -U &lt;username&gt;</a:t>
            </a:r>
            <a:endParaRPr sz="1600"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Protection Regulation(GDPR)</a:t>
            </a:r>
            <a:endParaRPr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Nunito Sans"/>
              <a:buChar char="●"/>
            </a:pPr>
            <a:r>
              <a:rPr lang="en" sz="1600"/>
              <a:t>Disabling weak ciphers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●"/>
            </a:pPr>
            <a:r>
              <a:rPr lang="en" sz="1600"/>
              <a:t>Changing the server name in HTTP response headers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/>
              <a:t>Documentation Link: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TLS Security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Level Security</a:t>
            </a:r>
            <a:endParaRPr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Secure your backend by enabling mutual SSL between the API Gateway and your backend.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Export the certificates.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dynamic SSL profiles.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Documentation Link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Mutual SSL</a:t>
            </a:r>
            <a:r>
              <a:rPr lang="en" sz="1600"/>
              <a:t> </a:t>
            </a:r>
            <a:endParaRPr sz="1600"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SSL</a:t>
            </a:r>
            <a:endParaRPr/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 Management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717750" y="1083075"/>
            <a:ext cx="77085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Password Recovery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Account Locking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Password Policies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717750" y="3971450"/>
            <a:ext cx="470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Documentation Link: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User Account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Three different keystores : </a:t>
            </a:r>
            <a:endParaRPr sz="16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Primary</a:t>
            </a:r>
            <a:r>
              <a:rPr lang="en" sz="1400"/>
              <a:t> : Used for signing and encryption of data which is externally exposed.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E.g., Signing SAML response, OAuth ID Token Signing and Signing JWTs.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Secondary</a:t>
            </a:r>
            <a:r>
              <a:rPr lang="en" sz="1400"/>
              <a:t> : Used for authenticating communication over SSL/TLS.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E.g., servlet transport(used for webapps), Synapse transport(used in gateway), thrift, binary and JMS.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Internal</a:t>
            </a:r>
            <a:r>
              <a:rPr lang="en" sz="1400"/>
              <a:t> : Used for encrypting internal critical data including passwords and other confidential information in configuration files.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Can be configured from the 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&lt;API-M_HOME&gt;/repository/conf/deployment.toml.</a:t>
            </a:r>
            <a:endParaRPr sz="1400"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Keystores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Keystores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913" y="995975"/>
            <a:ext cx="5412171" cy="3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720750" y="958000"/>
            <a:ext cx="3754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Recover admin password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1300"/>
              <a:t>Use the &lt;APIM_HOME&gt;/bin/chpasswd.sh script to recover the super admin password.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600"/>
              <a:t>Linux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</a:rPr>
              <a:t>&lt;APIM_HOME&gt;/bin/chpasswd.sh</a:t>
            </a:r>
            <a:endParaRPr sz="1200"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Windows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</a:rPr>
              <a:t>&lt;APIM_HOME&gt;\bin\chpasswd.bat</a:t>
            </a:r>
            <a:endParaRPr sz="1400"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Courier New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918800" y="4528300"/>
            <a:ext cx="44955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Documentation </a:t>
            </a:r>
            <a:r>
              <a:rPr i="0" lang="en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Link -</a:t>
            </a:r>
            <a:r>
              <a:rPr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Maintaining Login Details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62600" y="1065400"/>
            <a:ext cx="41577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Changing the super admin password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super admin credentials are configured in &lt;APIM_HOME&gt;/repository/conf/deployment.toml file.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[super_admin]</a:t>
            </a:r>
            <a:endParaRPr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username = "your-name"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password = "your-password"</a:t>
            </a:r>
            <a:endParaRPr sz="1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 Logins and Passwords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Secure-Vault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Nunito Sans"/>
              <a:buChar char="●"/>
            </a:pPr>
            <a:r>
              <a:rPr lang="en" sz="1600"/>
              <a:t>Store encrypted passwords and map them with aliases, which are used in configuration files instead of the actual passwords.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●"/>
            </a:pPr>
            <a:r>
              <a:rPr lang="en" sz="1600"/>
              <a:t>These encrypted passwords will be decrypted and resolved during runtime only.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For example, if the admin user password is admin, you can define an alias (such as admin_password) and map that particular alias to the actual password (admin). At runtime, the product will look up this alias in the secure vault, decrypt it, and use the mapped password.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Passwords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Working with encrypted passwords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Encrypting passwords in product configuration files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Encrypting secured endpoint </a:t>
            </a:r>
            <a:r>
              <a:rPr lang="en"/>
              <a:t>p</a:t>
            </a:r>
            <a:r>
              <a:rPr lang="en" sz="1600"/>
              <a:t>asswords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Encrypting passwords for mediation flow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encrypted passwords in mediation flow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9" name="Google Shape;189;p25"/>
          <p:cNvSpPr txBox="1"/>
          <p:nvPr/>
        </p:nvSpPr>
        <p:spPr>
          <a:xfrm>
            <a:off x="658375" y="4128900"/>
            <a:ext cx="4963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 - </a:t>
            </a:r>
            <a:r>
              <a:rPr lang="en" u="sng">
                <a:latin typeface="Roboto"/>
                <a:ea typeface="Roboto"/>
                <a:cs typeface="Roboto"/>
                <a:sym typeface="Roboto"/>
                <a:hlinkClick r:id="rId3"/>
              </a:rPr>
              <a:t>Working with Encrypted Passwords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passwords in configuration files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instructions below explain how plain text passwords in configuration files can be encrypted using the secure vault implementation</a:t>
            </a:r>
            <a:r>
              <a:rPr lang="en"/>
              <a:t> :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/>
              <a:t>Encrypting passwords using the automated process.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/>
              <a:t>Encrypting passwords using the manual process.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/>
              <a:t>Changing already encrypted passwords.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/>
              <a:t>Resolving already encrypted passwords.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17750" y="4259100"/>
            <a:ext cx="4963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Courier New"/>
              <a:buNone/>
            </a:pPr>
            <a:r>
              <a:rPr lang="en" sz="1400">
                <a:solidFill>
                  <a:srgbClr val="666666"/>
                </a:solidFill>
              </a:rPr>
              <a:t>Link -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Encrypting Passwords with Cipher Tool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Passwords with Cipher Tool</a:t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automated process can be used for passwords that are used in configuration files.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a [secrets] section in the deployment.toml file with the passwords and aliases that needs to be encrypted.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Replace the actual password usages with the alias.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Run the ciphertool to encrypt the passwords.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⦿"/>
            </a:pPr>
            <a:r>
              <a:rPr lang="en" sz="1600"/>
              <a:t>On Linux: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./ciphertool.sh -Dconfigure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⦿"/>
            </a:pPr>
            <a:r>
              <a:rPr lang="en" sz="1600"/>
              <a:t>On Windows: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./ciphertool.bat -Dconfigure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passwords using the automated process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4294967295" type="body"/>
          </p:nvPr>
        </p:nvSpPr>
        <p:spPr>
          <a:xfrm>
            <a:off x="457200" y="1859756"/>
            <a:ext cx="4040100" cy="2963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lias = “[password]”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[secrets]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admin_password = 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"[admin]"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keystore_password = 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"[wso2carbon]"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key_password = 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"[wso2carbon]"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truststrore_password = 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"[wso2carbon]"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4568827" y="1380060"/>
            <a:ext cx="4041900" cy="47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Replace Actual Password with Alias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3" name="Google Shape;213;p28"/>
          <p:cNvSpPr txBox="1"/>
          <p:nvPr>
            <p:ph idx="4294967295" type="body"/>
          </p:nvPr>
        </p:nvSpPr>
        <p:spPr>
          <a:xfrm>
            <a:off x="4568827" y="1859756"/>
            <a:ext cx="4041900" cy="2963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[super_admin]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username=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"admin"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password=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"$secret{admin_password}"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[keystore.tls]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"$secret{keystore_password}"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key_password = 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"$secret{key_password}"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[truststore]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</a:t>
            </a:r>
            <a:r>
              <a:rPr lang="en" sz="1100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"$secret{truststrore_password}"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8"/>
          <p:cNvSpPr txBox="1"/>
          <p:nvPr>
            <p:ph idx="4294967295" type="body"/>
          </p:nvPr>
        </p:nvSpPr>
        <p:spPr>
          <a:xfrm>
            <a:off x="456302" y="1380060"/>
            <a:ext cx="4041900" cy="47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Secret Definition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passwords using the automated process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SO2">
  <a:themeElements>
    <a:clrScheme name="Custom 347">
      <a:dk1>
        <a:srgbClr val="000000"/>
      </a:dk1>
      <a:lt1>
        <a:srgbClr val="465867"/>
      </a:lt1>
      <a:dk2>
        <a:srgbClr val="212A32"/>
      </a:dk2>
      <a:lt2>
        <a:srgbClr val="ECECEC"/>
      </a:lt2>
      <a:accent1>
        <a:srgbClr val="FF7300"/>
      </a:accent1>
      <a:accent2>
        <a:srgbClr val="FFC808"/>
      </a:accent2>
      <a:accent3>
        <a:srgbClr val="D7E2DE"/>
      </a:accent3>
      <a:accent4>
        <a:srgbClr val="D8D6D2"/>
      </a:accent4>
      <a:accent5>
        <a:srgbClr val="979593"/>
      </a:accent5>
      <a:accent6>
        <a:srgbClr val="FFFFFF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