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17" r:id="rId6"/>
    <p:sldId id="384" r:id="rId7"/>
    <p:sldId id="389" r:id="rId8"/>
    <p:sldId id="277" r:id="rId9"/>
    <p:sldId id="402" r:id="rId10"/>
    <p:sldId id="392" r:id="rId11"/>
    <p:sldId id="393" r:id="rId12"/>
    <p:sldId id="396" r:id="rId13"/>
    <p:sldId id="397" r:id="rId14"/>
    <p:sldId id="398" r:id="rId15"/>
    <p:sldId id="278" r:id="rId16"/>
    <p:sldId id="395" r:id="rId17"/>
    <p:sldId id="394" r:id="rId18"/>
    <p:sldId id="401" r:id="rId19"/>
    <p:sldId id="321"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446784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34499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348145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731129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morning-peak-89979.herokuapp.com/"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anojAdikari/Saz_Automotive.git"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558290" y="1059782"/>
            <a:ext cx="5711190" cy="1619079"/>
          </a:xfrm>
        </p:spPr>
        <p:txBody>
          <a:bodyPr anchor="b" anchorCtr="0">
            <a:normAutofit/>
          </a:bodyPr>
          <a:lstStyle/>
          <a:p>
            <a:r>
              <a:rPr lang="en-US" dirty="0"/>
              <a:t>SAZ  AUTOMOTIVE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48081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777765" y="3529189"/>
            <a:ext cx="3565524" cy="1731963"/>
          </a:xfrm>
        </p:spPr>
        <p:txBody>
          <a:bodyPr>
            <a:normAutofit/>
          </a:bodyPr>
          <a:lstStyle/>
          <a:p>
            <a:r>
              <a:rPr lang="en-US" dirty="0"/>
              <a:t>BY MANOJ ADIKARI</a:t>
            </a:r>
          </a:p>
        </p:txBody>
      </p:sp>
      <p:sp>
        <p:nvSpPr>
          <p:cNvPr id="4" name="Subtitle 2">
            <a:extLst>
              <a:ext uri="{FF2B5EF4-FFF2-40B4-BE49-F238E27FC236}">
                <a16:creationId xmlns:a16="http://schemas.microsoft.com/office/drawing/2014/main" id="{4CC275F7-F606-DED1-E617-AA2C1C182FAB}"/>
              </a:ext>
            </a:extLst>
          </p:cNvPr>
          <p:cNvSpPr txBox="1">
            <a:spLocks/>
          </p:cNvSpPr>
          <p:nvPr/>
        </p:nvSpPr>
        <p:spPr>
          <a:xfrm>
            <a:off x="8039022" y="2984186"/>
            <a:ext cx="3565524" cy="1103573"/>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FINAL PROJECT</a:t>
            </a:r>
          </a:p>
        </p:txBody>
      </p:sp>
      <p:pic>
        <p:nvPicPr>
          <p:cNvPr id="8" name="Picture 7" descr="A white car with mountains in the background&#10;&#10;Description automatically generated with low confidence">
            <a:extLst>
              <a:ext uri="{FF2B5EF4-FFF2-40B4-BE49-F238E27FC236}">
                <a16:creationId xmlns:a16="http://schemas.microsoft.com/office/drawing/2014/main" id="{1A71A861-066B-C87C-493D-858C6E4B1A9B}"/>
              </a:ext>
            </a:extLst>
          </p:cNvPr>
          <p:cNvPicPr>
            <a:picLocks noChangeAspect="1"/>
          </p:cNvPicPr>
          <p:nvPr/>
        </p:nvPicPr>
        <p:blipFill>
          <a:blip r:embed="rId4"/>
          <a:stretch>
            <a:fillRect/>
          </a:stretch>
        </p:blipFill>
        <p:spPr>
          <a:xfrm>
            <a:off x="77480" y="1549428"/>
            <a:ext cx="6325849" cy="4482697"/>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Challenges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662346" y="1575054"/>
            <a:ext cx="10310454" cy="3515555"/>
          </a:xfrm>
        </p:spPr>
        <p:txBody>
          <a:bodyPr>
            <a:normAutofit/>
          </a:bodyPr>
          <a:lstStyle/>
          <a:p>
            <a:pPr lvl="0"/>
            <a:r>
              <a:rPr lang="en-US" dirty="0"/>
              <a:t>Time management due to other commitments such as job</a:t>
            </a:r>
          </a:p>
          <a:p>
            <a:pPr lvl="0"/>
            <a:r>
              <a:rPr lang="en-US" dirty="0"/>
              <a:t>To develop front-end using react exceeded the time that expected</a:t>
            </a:r>
          </a:p>
          <a:p>
            <a:pPr lvl="0"/>
            <a:r>
              <a:rPr lang="en-US" dirty="0"/>
              <a:t>Had to explore new ideas due to using MySql database</a:t>
            </a:r>
          </a:p>
          <a:p>
            <a:pPr lvl="0"/>
            <a:r>
              <a:rPr lang="en-US" dirty="0"/>
              <a:t>Had issues when node application deploy to Heroku</a:t>
            </a:r>
          </a:p>
          <a:p>
            <a:pPr lvl="0"/>
            <a:r>
              <a:rPr lang="en-US" dirty="0"/>
              <a:t>Had difficulties using </a:t>
            </a:r>
            <a:r>
              <a:rPr lang="en-US" dirty="0" err="1"/>
              <a:t>graphql</a:t>
            </a:r>
            <a:r>
              <a:rPr lang="en-US" dirty="0"/>
              <a:t> with MySql server</a:t>
            </a:r>
          </a:p>
          <a:p>
            <a:pPr lvl="0"/>
            <a:endParaRPr lang="en-US" dirty="0"/>
          </a:p>
          <a:p>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74861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Successes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43587" y="1582559"/>
            <a:ext cx="10630494" cy="3515555"/>
          </a:xfrm>
        </p:spPr>
        <p:txBody>
          <a:bodyPr>
            <a:normAutofit/>
          </a:bodyPr>
          <a:lstStyle/>
          <a:p>
            <a:pPr lvl="0"/>
            <a:r>
              <a:rPr lang="en-US" dirty="0"/>
              <a:t>Learned well to develop front-end using react</a:t>
            </a:r>
          </a:p>
          <a:p>
            <a:pPr lvl="0"/>
            <a:r>
              <a:rPr lang="en-US" dirty="0"/>
              <a:t>Ability of creating an interactive system</a:t>
            </a:r>
          </a:p>
          <a:p>
            <a:pPr lvl="0"/>
            <a:r>
              <a:rPr lang="en-US" dirty="0"/>
              <a:t>Had a greater experience in node </a:t>
            </a:r>
            <a:r>
              <a:rPr lang="en-US" dirty="0" err="1"/>
              <a:t>js</a:t>
            </a:r>
            <a:r>
              <a:rPr lang="en-US" dirty="0"/>
              <a:t> and MySql</a:t>
            </a:r>
          </a:p>
          <a:p>
            <a:pPr lvl="0"/>
            <a:r>
              <a:rPr lang="en-US" dirty="0"/>
              <a:t>Achieved a confident in working with bootstrap</a:t>
            </a:r>
          </a:p>
          <a:p>
            <a:pPr lvl="0"/>
            <a:r>
              <a:rPr lang="en-US" dirty="0"/>
              <a:t>Open to explore new ideas while searching for fixing errors </a:t>
            </a:r>
          </a:p>
          <a:p>
            <a:pPr lvl="0"/>
            <a:endParaRPr lang="en-US" dirty="0"/>
          </a:p>
          <a:p>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17535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856615"/>
          </a:xfrm>
        </p:spPr>
        <p:txBody>
          <a:bodyPr/>
          <a:lstStyle/>
          <a:p>
            <a:r>
              <a:rPr lang="en-US" dirty="0"/>
              <a:t>Directions for future development</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1926276626"/>
              </p:ext>
            </p:extLst>
          </p:nvPr>
        </p:nvGraphicFramePr>
        <p:xfrm>
          <a:off x="549539" y="1405890"/>
          <a:ext cx="10673397" cy="2466720"/>
        </p:xfrm>
        <a:graphic>
          <a:graphicData uri="http://schemas.openxmlformats.org/drawingml/2006/table">
            <a:tbl>
              <a:tblPr firstRow="1" bandRow="1">
                <a:tableStyleId>{7DF18680-E054-41AD-8BC1-D1AEF772440D}</a:tableStyleId>
              </a:tblPr>
              <a:tblGrid>
                <a:gridCol w="3678238">
                  <a:extLst>
                    <a:ext uri="{9D8B030D-6E8A-4147-A177-3AD203B41FA5}">
                      <a16:colId xmlns:a16="http://schemas.microsoft.com/office/drawing/2014/main" val="562691606"/>
                    </a:ext>
                  </a:extLst>
                </a:gridCol>
                <a:gridCol w="6995159">
                  <a:extLst>
                    <a:ext uri="{9D8B030D-6E8A-4147-A177-3AD203B41FA5}">
                      <a16:colId xmlns:a16="http://schemas.microsoft.com/office/drawing/2014/main" val="3970149589"/>
                    </a:ext>
                  </a:extLst>
                </a:gridCol>
              </a:tblGrid>
              <a:tr h="493344">
                <a:tc>
                  <a:txBody>
                    <a:bodyPr/>
                    <a:lstStyle/>
                    <a:p>
                      <a:pPr algn="ctr"/>
                      <a:r>
                        <a:rPr lang="en-US" dirty="0"/>
                        <a:t>Item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Vehicle sales module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View, add, save, update, delete options with all features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Vehicle rental module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View, add, save,update, delete options with all features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Vehicle repairs module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View, add, save, update, delete options with all features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Vehicle general services modules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View, add, save, update, delete options with all features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graphicFrame>
        <p:nvGraphicFramePr>
          <p:cNvPr id="3" name="Table 2">
            <a:extLst>
              <a:ext uri="{FF2B5EF4-FFF2-40B4-BE49-F238E27FC236}">
                <a16:creationId xmlns:a16="http://schemas.microsoft.com/office/drawing/2014/main" id="{08206D3C-7314-BAED-7D55-9B8819E7DF05}"/>
              </a:ext>
            </a:extLst>
          </p:cNvPr>
          <p:cNvGraphicFramePr>
            <a:graphicFrameLocks noGrp="1"/>
          </p:cNvGraphicFramePr>
          <p:nvPr>
            <p:extLst>
              <p:ext uri="{D42A27DB-BD31-4B8C-83A1-F6EECF244321}">
                <p14:modId xmlns:p14="http://schemas.microsoft.com/office/powerpoint/2010/main" val="802325738"/>
              </p:ext>
            </p:extLst>
          </p:nvPr>
        </p:nvGraphicFramePr>
        <p:xfrm>
          <a:off x="549538" y="3872610"/>
          <a:ext cx="10673397" cy="493344"/>
        </p:xfrm>
        <a:graphic>
          <a:graphicData uri="http://schemas.openxmlformats.org/drawingml/2006/table">
            <a:tbl>
              <a:tblPr firstRow="1" bandRow="1">
                <a:tableStyleId>{7DF18680-E054-41AD-8BC1-D1AEF772440D}</a:tableStyleId>
              </a:tblPr>
              <a:tblGrid>
                <a:gridCol w="3678238">
                  <a:extLst>
                    <a:ext uri="{9D8B030D-6E8A-4147-A177-3AD203B41FA5}">
                      <a16:colId xmlns:a16="http://schemas.microsoft.com/office/drawing/2014/main" val="2680621159"/>
                    </a:ext>
                  </a:extLst>
                </a:gridCol>
                <a:gridCol w="6995159">
                  <a:extLst>
                    <a:ext uri="{9D8B030D-6E8A-4147-A177-3AD203B41FA5}">
                      <a16:colId xmlns:a16="http://schemas.microsoft.com/office/drawing/2014/main" val="3986830607"/>
                    </a:ext>
                  </a:extLst>
                </a:gridCol>
              </a:tblGrid>
              <a:tr h="493344">
                <a:tc>
                  <a:txBody>
                    <a:bodyPr/>
                    <a:lstStyle/>
                    <a:p>
                      <a:pPr algn="ctr"/>
                      <a:r>
                        <a:rPr lang="en-US" b="0" dirty="0">
                          <a:solidFill>
                            <a:schemeClr val="tx1"/>
                          </a:solidFill>
                        </a:rPr>
                        <a:t>Adding images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User profile and list of vehicles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1928284"/>
                  </a:ext>
                </a:extLst>
              </a:tr>
            </a:tbl>
          </a:graphicData>
        </a:graphic>
      </p:graphicFrame>
      <p:graphicFrame>
        <p:nvGraphicFramePr>
          <p:cNvPr id="4" name="Table 3">
            <a:extLst>
              <a:ext uri="{FF2B5EF4-FFF2-40B4-BE49-F238E27FC236}">
                <a16:creationId xmlns:a16="http://schemas.microsoft.com/office/drawing/2014/main" id="{78C7AC5C-F84A-378A-A343-279F2DB56735}"/>
              </a:ext>
            </a:extLst>
          </p:cNvPr>
          <p:cNvGraphicFramePr>
            <a:graphicFrameLocks noGrp="1"/>
          </p:cNvGraphicFramePr>
          <p:nvPr>
            <p:extLst>
              <p:ext uri="{D42A27DB-BD31-4B8C-83A1-F6EECF244321}">
                <p14:modId xmlns:p14="http://schemas.microsoft.com/office/powerpoint/2010/main" val="3602273811"/>
              </p:ext>
            </p:extLst>
          </p:nvPr>
        </p:nvGraphicFramePr>
        <p:xfrm>
          <a:off x="549538" y="4365954"/>
          <a:ext cx="10673397" cy="493344"/>
        </p:xfrm>
        <a:graphic>
          <a:graphicData uri="http://schemas.openxmlformats.org/drawingml/2006/table">
            <a:tbl>
              <a:tblPr firstRow="1" bandRow="1">
                <a:tableStyleId>{7DF18680-E054-41AD-8BC1-D1AEF772440D}</a:tableStyleId>
              </a:tblPr>
              <a:tblGrid>
                <a:gridCol w="3678238">
                  <a:extLst>
                    <a:ext uri="{9D8B030D-6E8A-4147-A177-3AD203B41FA5}">
                      <a16:colId xmlns:a16="http://schemas.microsoft.com/office/drawing/2014/main" val="2680621159"/>
                    </a:ext>
                  </a:extLst>
                </a:gridCol>
                <a:gridCol w="6995159">
                  <a:extLst>
                    <a:ext uri="{9D8B030D-6E8A-4147-A177-3AD203B41FA5}">
                      <a16:colId xmlns:a16="http://schemas.microsoft.com/office/drawing/2014/main" val="3986830607"/>
                    </a:ext>
                  </a:extLst>
                </a:gridCol>
              </a:tblGrid>
              <a:tr h="493344">
                <a:tc>
                  <a:txBody>
                    <a:bodyPr/>
                    <a:lstStyle/>
                    <a:p>
                      <a:pPr algn="ctr"/>
                      <a:r>
                        <a:rPr lang="en-US" b="0" dirty="0">
                          <a:solidFill>
                            <a:schemeClr val="tx1"/>
                          </a:solidFill>
                        </a:rPr>
                        <a:t>Adding user permissions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Assign authentications for certain levels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1928284"/>
                  </a:ext>
                </a:extLst>
              </a:tr>
            </a:tbl>
          </a:graphicData>
        </a:graphic>
      </p:graphicFrame>
      <p:graphicFrame>
        <p:nvGraphicFramePr>
          <p:cNvPr id="5" name="Table 4">
            <a:extLst>
              <a:ext uri="{FF2B5EF4-FFF2-40B4-BE49-F238E27FC236}">
                <a16:creationId xmlns:a16="http://schemas.microsoft.com/office/drawing/2014/main" id="{6D2A7F45-8AA6-A4C1-E8B6-3E944BFD1E5F}"/>
              </a:ext>
            </a:extLst>
          </p:cNvPr>
          <p:cNvGraphicFramePr>
            <a:graphicFrameLocks noGrp="1"/>
          </p:cNvGraphicFramePr>
          <p:nvPr>
            <p:extLst>
              <p:ext uri="{D42A27DB-BD31-4B8C-83A1-F6EECF244321}">
                <p14:modId xmlns:p14="http://schemas.microsoft.com/office/powerpoint/2010/main" val="3734067366"/>
              </p:ext>
            </p:extLst>
          </p:nvPr>
        </p:nvGraphicFramePr>
        <p:xfrm>
          <a:off x="549538" y="4859298"/>
          <a:ext cx="10673397" cy="493344"/>
        </p:xfrm>
        <a:graphic>
          <a:graphicData uri="http://schemas.openxmlformats.org/drawingml/2006/table">
            <a:tbl>
              <a:tblPr firstRow="1" bandRow="1">
                <a:tableStyleId>{7DF18680-E054-41AD-8BC1-D1AEF772440D}</a:tableStyleId>
              </a:tblPr>
              <a:tblGrid>
                <a:gridCol w="3678238">
                  <a:extLst>
                    <a:ext uri="{9D8B030D-6E8A-4147-A177-3AD203B41FA5}">
                      <a16:colId xmlns:a16="http://schemas.microsoft.com/office/drawing/2014/main" val="2680621159"/>
                    </a:ext>
                  </a:extLst>
                </a:gridCol>
                <a:gridCol w="6995159">
                  <a:extLst>
                    <a:ext uri="{9D8B030D-6E8A-4147-A177-3AD203B41FA5}">
                      <a16:colId xmlns:a16="http://schemas.microsoft.com/office/drawing/2014/main" val="3986830607"/>
                    </a:ext>
                  </a:extLst>
                </a:gridCol>
              </a:tblGrid>
              <a:tr h="493344">
                <a:tc>
                  <a:txBody>
                    <a:bodyPr/>
                    <a:lstStyle/>
                    <a:p>
                      <a:pPr algn="ctr"/>
                      <a:r>
                        <a:rPr lang="en-US" b="0" dirty="0">
                          <a:solidFill>
                            <a:schemeClr val="tx1"/>
                          </a:solidFill>
                        </a:rPr>
                        <a:t>Send notification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Send text message for rego expiration prior to expiring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1928284"/>
                  </a:ext>
                </a:extLst>
              </a:tr>
            </a:tbl>
          </a:graphicData>
        </a:graphic>
      </p:graphicFrame>
      <p:graphicFrame>
        <p:nvGraphicFramePr>
          <p:cNvPr id="8" name="Table 7">
            <a:extLst>
              <a:ext uri="{FF2B5EF4-FFF2-40B4-BE49-F238E27FC236}">
                <a16:creationId xmlns:a16="http://schemas.microsoft.com/office/drawing/2014/main" id="{BBFD865D-DB46-4C6F-76CF-EBBF5F3FCDD8}"/>
              </a:ext>
            </a:extLst>
          </p:cNvPr>
          <p:cNvGraphicFramePr>
            <a:graphicFrameLocks noGrp="1"/>
          </p:cNvGraphicFramePr>
          <p:nvPr>
            <p:extLst>
              <p:ext uri="{D42A27DB-BD31-4B8C-83A1-F6EECF244321}">
                <p14:modId xmlns:p14="http://schemas.microsoft.com/office/powerpoint/2010/main" val="2406631824"/>
              </p:ext>
            </p:extLst>
          </p:nvPr>
        </p:nvGraphicFramePr>
        <p:xfrm>
          <a:off x="549538" y="5352642"/>
          <a:ext cx="10673397" cy="493344"/>
        </p:xfrm>
        <a:graphic>
          <a:graphicData uri="http://schemas.openxmlformats.org/drawingml/2006/table">
            <a:tbl>
              <a:tblPr firstRow="1" bandRow="1">
                <a:tableStyleId>{7DF18680-E054-41AD-8BC1-D1AEF772440D}</a:tableStyleId>
              </a:tblPr>
              <a:tblGrid>
                <a:gridCol w="3678238">
                  <a:extLst>
                    <a:ext uri="{9D8B030D-6E8A-4147-A177-3AD203B41FA5}">
                      <a16:colId xmlns:a16="http://schemas.microsoft.com/office/drawing/2014/main" val="2680621159"/>
                    </a:ext>
                  </a:extLst>
                </a:gridCol>
                <a:gridCol w="6995159">
                  <a:extLst>
                    <a:ext uri="{9D8B030D-6E8A-4147-A177-3AD203B41FA5}">
                      <a16:colId xmlns:a16="http://schemas.microsoft.com/office/drawing/2014/main" val="3986830607"/>
                    </a:ext>
                  </a:extLst>
                </a:gridCol>
              </a:tblGrid>
              <a:tr h="493344">
                <a:tc>
                  <a:txBody>
                    <a:bodyPr/>
                    <a:lstStyle/>
                    <a:p>
                      <a:pPr algn="ctr"/>
                      <a:r>
                        <a:rPr lang="en-US" b="0" dirty="0">
                          <a:solidFill>
                            <a:schemeClr val="tx1"/>
                          </a:solidFill>
                        </a:rPr>
                        <a:t>Generate reports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Each module and income and </a:t>
                      </a:r>
                      <a:r>
                        <a:rPr lang="en-US" b="0" dirty="0" err="1">
                          <a:solidFill>
                            <a:schemeClr val="tx1"/>
                          </a:solidFill>
                        </a:rPr>
                        <a:t>expences</a:t>
                      </a:r>
                      <a:endParaRPr lang="en-US" b="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1928284"/>
                  </a:ext>
                </a:extLst>
              </a:tr>
            </a:tbl>
          </a:graphicData>
        </a:graphic>
      </p:graphicFrame>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rgbClr val="FFFF00"/>
                </a:solidFill>
                <a:latin typeface="+mj-lt"/>
                <a:ea typeface="+mj-ea"/>
                <a:cs typeface="+mj-cs"/>
              </a:rPr>
              <a:t>Links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389804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Deployed</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9" name="Rectangle 1">
            <a:extLst>
              <a:ext uri="{FF2B5EF4-FFF2-40B4-BE49-F238E27FC236}">
                <a16:creationId xmlns:a16="http://schemas.microsoft.com/office/drawing/2014/main" id="{B757774C-7E6D-0EA3-3987-AA5C1CD0DD0D}"/>
              </a:ext>
            </a:extLst>
          </p:cNvPr>
          <p:cNvSpPr>
            <a:spLocks noChangeArrowheads="1"/>
          </p:cNvSpPr>
          <p:nvPr/>
        </p:nvSpPr>
        <p:spPr bwMode="auto">
          <a:xfrm>
            <a:off x="486207" y="16256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https://morning-peak-89979.herokuapp.com/</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183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GitHub Repo</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4" name="Rectangle 2">
            <a:extLst>
              <a:ext uri="{FF2B5EF4-FFF2-40B4-BE49-F238E27FC236}">
                <a16:creationId xmlns:a16="http://schemas.microsoft.com/office/drawing/2014/main" id="{12B1259B-B6C5-2B92-8AD1-F738E7FA5DAF}"/>
              </a:ext>
            </a:extLst>
          </p:cNvPr>
          <p:cNvSpPr>
            <a:spLocks noChangeArrowheads="1"/>
          </p:cNvSpPr>
          <p:nvPr/>
        </p:nvSpPr>
        <p:spPr bwMode="auto">
          <a:xfrm>
            <a:off x="550862" y="173643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https://github.com/ManojAdikari/Saz_Automotive.git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8618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solidFill>
                  <a:srgbClr val="FFFF00"/>
                </a:solidFill>
              </a:rPr>
              <a:t>Demo</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52156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4008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263431"/>
            <a:ext cx="5437187" cy="1062355"/>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Elevator Pitch</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658813" y="1549722"/>
            <a:ext cx="5437187" cy="650837"/>
          </a:xfrm>
        </p:spPr>
        <p:txBody>
          <a:bodyPr vert="horz" wrap="square" lIns="0" tIns="0" rIns="0" bIns="0" rtlCol="0">
            <a:normAutofit/>
          </a:bodyPr>
          <a:lstStyle/>
          <a:p>
            <a:pPr marL="0" indent="0">
              <a:lnSpc>
                <a:spcPct val="100000"/>
              </a:lnSpc>
              <a:buNone/>
            </a:pPr>
            <a:r>
              <a:rPr lang="en-US" b="1" kern="1200" dirty="0">
                <a:latin typeface="+mn-lt"/>
                <a:ea typeface="+mn-ea"/>
                <a:cs typeface="+mn-cs"/>
              </a:rPr>
              <a:t>Who Am I -: Manoj Adikari</a:t>
            </a:r>
            <a:r>
              <a:rPr lang="en-US" kern="1200" dirty="0">
                <a:latin typeface="+mn-lt"/>
                <a:ea typeface="+mn-ea"/>
                <a:cs typeface="+mn-cs"/>
              </a:rPr>
              <a:t> </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
        <p:nvSpPr>
          <p:cNvPr id="5" name="Subtitle 15">
            <a:extLst>
              <a:ext uri="{FF2B5EF4-FFF2-40B4-BE49-F238E27FC236}">
                <a16:creationId xmlns:a16="http://schemas.microsoft.com/office/drawing/2014/main" id="{FB4824EB-8814-F67F-9226-57B15CEB666A}"/>
              </a:ext>
            </a:extLst>
          </p:cNvPr>
          <p:cNvSpPr txBox="1">
            <a:spLocks/>
          </p:cNvSpPr>
          <p:nvPr/>
        </p:nvSpPr>
        <p:spPr>
          <a:xfrm>
            <a:off x="644842" y="2239893"/>
            <a:ext cx="11102657" cy="650837"/>
          </a:xfrm>
          <a:prstGeom prst="rect">
            <a:avLst/>
          </a:prstGeom>
        </p:spPr>
        <p:txBody>
          <a:bodyPr vert="horz" wrap="square" lIns="0" tIns="0" rIns="0" bIns="0" rtlCol="0">
            <a:normAutofit fontScale="92500"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b="1" dirty="0"/>
              <a:t>Goal -: To put all theories and practicals learnt during the journey of full stack                            developing in a one  platform</a:t>
            </a:r>
          </a:p>
        </p:txBody>
      </p:sp>
      <p:sp>
        <p:nvSpPr>
          <p:cNvPr id="6" name="Subtitle 15">
            <a:extLst>
              <a:ext uri="{FF2B5EF4-FFF2-40B4-BE49-F238E27FC236}">
                <a16:creationId xmlns:a16="http://schemas.microsoft.com/office/drawing/2014/main" id="{7C81B65F-2220-479D-6817-0913DF12678B}"/>
              </a:ext>
            </a:extLst>
          </p:cNvPr>
          <p:cNvSpPr txBox="1">
            <a:spLocks/>
          </p:cNvSpPr>
          <p:nvPr/>
        </p:nvSpPr>
        <p:spPr>
          <a:xfrm>
            <a:off x="644842" y="3106674"/>
            <a:ext cx="11183695" cy="650837"/>
          </a:xfrm>
          <a:prstGeom prst="rect">
            <a:avLst/>
          </a:prstGeom>
        </p:spPr>
        <p:txBody>
          <a:bodyPr vert="horz" wrap="square" lIns="0" tIns="0" rIns="0" bIns="0" rtlCol="0">
            <a:normAutofit fontScale="925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b="1" dirty="0"/>
              <a:t>Problem State -: 60% of automotive individuals time is spent on finding previous data </a:t>
            </a:r>
          </a:p>
        </p:txBody>
      </p:sp>
      <p:sp>
        <p:nvSpPr>
          <p:cNvPr id="9" name="Subtitle 15">
            <a:extLst>
              <a:ext uri="{FF2B5EF4-FFF2-40B4-BE49-F238E27FC236}">
                <a16:creationId xmlns:a16="http://schemas.microsoft.com/office/drawing/2014/main" id="{16A73E2E-130A-DF6C-9A75-F831F0B836E5}"/>
              </a:ext>
            </a:extLst>
          </p:cNvPr>
          <p:cNvSpPr txBox="1">
            <a:spLocks/>
          </p:cNvSpPr>
          <p:nvPr/>
        </p:nvSpPr>
        <p:spPr>
          <a:xfrm>
            <a:off x="644841" y="3814323"/>
            <a:ext cx="11102657" cy="650837"/>
          </a:xfrm>
          <a:prstGeom prst="rect">
            <a:avLst/>
          </a:prstGeom>
        </p:spPr>
        <p:txBody>
          <a:bodyPr vert="horz" wrap="square" lIns="0" tIns="0" rIns="0" bIns="0" rtlCol="0">
            <a:normAutofit fontScale="92500"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b="1" dirty="0"/>
              <a:t>Aggravate it -: That might be why they’re struggling with enhancing their business to the next level</a:t>
            </a:r>
          </a:p>
        </p:txBody>
      </p:sp>
      <p:sp>
        <p:nvSpPr>
          <p:cNvPr id="10" name="Subtitle 15">
            <a:extLst>
              <a:ext uri="{FF2B5EF4-FFF2-40B4-BE49-F238E27FC236}">
                <a16:creationId xmlns:a16="http://schemas.microsoft.com/office/drawing/2014/main" id="{45255411-80AC-A126-2DDE-D4506F4BB91C}"/>
              </a:ext>
            </a:extLst>
          </p:cNvPr>
          <p:cNvSpPr txBox="1">
            <a:spLocks/>
          </p:cNvSpPr>
          <p:nvPr/>
        </p:nvSpPr>
        <p:spPr>
          <a:xfrm>
            <a:off x="615743" y="4751380"/>
            <a:ext cx="11290618" cy="650837"/>
          </a:xfrm>
          <a:prstGeom prst="rect">
            <a:avLst/>
          </a:prstGeom>
        </p:spPr>
        <p:txBody>
          <a:bodyPr vert="horz" wrap="square" lIns="0" tIns="0" rIns="0" bIns="0" rtlCol="0">
            <a:normAutofit fontScale="925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b="1" dirty="0"/>
              <a:t>Solution -: Maintaining a system can help shorten the time spent on accessing all data</a:t>
            </a:r>
          </a:p>
        </p:txBody>
      </p:sp>
      <p:sp>
        <p:nvSpPr>
          <p:cNvPr id="11" name="Subtitle 15">
            <a:extLst>
              <a:ext uri="{FF2B5EF4-FFF2-40B4-BE49-F238E27FC236}">
                <a16:creationId xmlns:a16="http://schemas.microsoft.com/office/drawing/2014/main" id="{B064251B-04BC-B560-6173-38CB47E21309}"/>
              </a:ext>
            </a:extLst>
          </p:cNvPr>
          <p:cNvSpPr txBox="1">
            <a:spLocks/>
          </p:cNvSpPr>
          <p:nvPr/>
        </p:nvSpPr>
        <p:spPr>
          <a:xfrm>
            <a:off x="644841" y="5436367"/>
            <a:ext cx="11102656" cy="650837"/>
          </a:xfrm>
          <a:prstGeom prst="rect">
            <a:avLst/>
          </a:prstGeom>
        </p:spPr>
        <p:txBody>
          <a:bodyPr vert="horz" wrap="square" lIns="0" tIns="0" rIns="0" bIns="0" rtlCol="0">
            <a:normAutofit fontScale="92500"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b="1" dirty="0"/>
              <a:t>Add Value -: Enable to access all records and reports to make decisions anywhere anytime.</a:t>
            </a:r>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53683" y="3725129"/>
            <a:ext cx="4500562" cy="949741"/>
          </a:xfrm>
        </p:spPr>
        <p:txBody>
          <a:bodyPr/>
          <a:lstStyle/>
          <a:p>
            <a:r>
              <a:rPr lang="en-US" dirty="0"/>
              <a:t>Description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109002"/>
            <a:ext cx="3054096" cy="3017520"/>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109002"/>
            <a:ext cx="3054096" cy="3017520"/>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109002"/>
            <a:ext cx="3054096" cy="3017520"/>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109002"/>
            <a:ext cx="3054096" cy="3017520"/>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3727451" y="3731478"/>
            <a:ext cx="6221412" cy="2463581"/>
          </a:xfrm>
          <a:noFill/>
        </p:spPr>
        <p:txBody>
          <a:bodyPr>
            <a:normAutofit/>
          </a:bodyPr>
          <a:lstStyle/>
          <a:p>
            <a:pPr algn="just"/>
            <a:r>
              <a:rPr lang="en-US" dirty="0"/>
              <a:t>The system includes 6 major processes related to individual automotive business. Firstly, purchasing vehicles secondly, do modifications thirdly, selling vehicles fourthly, renting vehicles, fifthly, do repairs and finally maintain services.  All these records related to these business functions are stored in this system and generate reports to make decisions.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596392"/>
            <a:ext cx="7895906" cy="796471"/>
          </a:xfrm>
        </p:spPr>
        <p:txBody>
          <a:bodyPr/>
          <a:lstStyle/>
          <a:p>
            <a:r>
              <a:rPr lang="en-US" dirty="0"/>
              <a:t>Motivation for development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728281"/>
            <a:ext cx="4512627" cy="1700720"/>
          </a:xfrm>
        </p:spPr>
        <p:txBody>
          <a:bodyPr/>
          <a:lstStyle/>
          <a:p>
            <a:pPr algn="just"/>
            <a:r>
              <a:rPr lang="en-US" dirty="0"/>
              <a:t>There are several factors motivate me to develop this system.  The major point is to use all the knowledge learnt during the course into action</a:t>
            </a:r>
          </a:p>
          <a:p>
            <a:pPr algn="just"/>
            <a:r>
              <a:rPr lang="en-US" dirty="0"/>
              <a:t>Then the second factor is I am a vehicle lover. Who is planning to start an automotive business in future.</a:t>
            </a:r>
          </a:p>
          <a:p>
            <a:pPr algn="just"/>
            <a:r>
              <a:rPr lang="en-US" dirty="0"/>
              <a:t>Third point is to by combining software development skills and passion to grow myself in a better living stand.</a:t>
            </a:r>
          </a:p>
          <a:p>
            <a:endParaRPr lang="en-US" dirty="0"/>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31323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822325"/>
          </a:xfrm>
        </p:spPr>
        <p:txBody>
          <a:bodyPr/>
          <a:lstStyle/>
          <a:p>
            <a:r>
              <a:rPr lang="en-US" dirty="0"/>
              <a:t>User Story</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9" name="Content Placeholder 9">
            <a:extLst>
              <a:ext uri="{FF2B5EF4-FFF2-40B4-BE49-F238E27FC236}">
                <a16:creationId xmlns:a16="http://schemas.microsoft.com/office/drawing/2014/main" id="{8CFA97C0-6ED6-7044-0656-A38ADABD85D8}"/>
              </a:ext>
            </a:extLst>
          </p:cNvPr>
          <p:cNvSpPr txBox="1">
            <a:spLocks/>
          </p:cNvSpPr>
          <p:nvPr/>
        </p:nvSpPr>
        <p:spPr>
          <a:xfrm>
            <a:off x="549538" y="1371600"/>
            <a:ext cx="10891892" cy="351555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User 1 Administrator</a:t>
            </a:r>
          </a:p>
          <a:p>
            <a:r>
              <a:rPr lang="en-US" dirty="0"/>
              <a:t>When I load the system, using administration username and password  able to log into the welcome page</a:t>
            </a:r>
          </a:p>
          <a:p>
            <a:r>
              <a:rPr lang="en-US" dirty="0"/>
              <a:t>Then navigate to the sidebar and can add an employee to the system</a:t>
            </a:r>
          </a:p>
          <a:p>
            <a:r>
              <a:rPr lang="en-US" dirty="0"/>
              <a:t>In the same system tool menu can create a user login for a specific user</a:t>
            </a:r>
          </a:p>
          <a:p>
            <a:r>
              <a:rPr lang="en-US" dirty="0"/>
              <a:t>Administrator can add system set up data</a:t>
            </a:r>
          </a:p>
          <a:p>
            <a:endParaRPr lang="en-US" dirty="0"/>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822325"/>
          </a:xfrm>
        </p:spPr>
        <p:txBody>
          <a:bodyPr/>
          <a:lstStyle/>
          <a:p>
            <a:r>
              <a:rPr lang="en-US" dirty="0"/>
              <a:t>User Story</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9" name="Content Placeholder 9">
            <a:extLst>
              <a:ext uri="{FF2B5EF4-FFF2-40B4-BE49-F238E27FC236}">
                <a16:creationId xmlns:a16="http://schemas.microsoft.com/office/drawing/2014/main" id="{8CFA97C0-6ED6-7044-0656-A38ADABD85D8}"/>
              </a:ext>
            </a:extLst>
          </p:cNvPr>
          <p:cNvSpPr txBox="1">
            <a:spLocks/>
          </p:cNvSpPr>
          <p:nvPr/>
        </p:nvSpPr>
        <p:spPr>
          <a:xfrm>
            <a:off x="549538" y="1371600"/>
            <a:ext cx="10891892" cy="351555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User 2 System User</a:t>
            </a:r>
          </a:p>
          <a:p>
            <a:r>
              <a:rPr lang="en-US" dirty="0"/>
              <a:t>User can edit user profile</a:t>
            </a:r>
          </a:p>
          <a:p>
            <a:r>
              <a:rPr lang="en-US" dirty="0"/>
              <a:t>User can add purchase vehicle details to the system</a:t>
            </a:r>
          </a:p>
          <a:p>
            <a:r>
              <a:rPr lang="en-US" dirty="0"/>
              <a:t>User can view stored vehicle data</a:t>
            </a:r>
          </a:p>
          <a:p>
            <a:r>
              <a:rPr lang="en-US" dirty="0"/>
              <a:t>User can add service data and repair data</a:t>
            </a:r>
          </a:p>
          <a:p>
            <a:endParaRPr lang="en-US" dirty="0"/>
          </a:p>
        </p:txBody>
      </p:sp>
    </p:spTree>
    <p:extLst>
      <p:ext uri="{BB962C8B-B14F-4D97-AF65-F5344CB8AC3E}">
        <p14:creationId xmlns:p14="http://schemas.microsoft.com/office/powerpoint/2010/main" val="283371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rgbClr val="FFFF00"/>
                </a:solidFill>
                <a:latin typeface="+mj-lt"/>
                <a:ea typeface="+mj-ea"/>
                <a:cs typeface="+mj-cs"/>
              </a:rPr>
              <a:t>Process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209179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90842" y="403831"/>
            <a:ext cx="5358447" cy="864900"/>
          </a:xfrm>
        </p:spPr>
        <p:txBody>
          <a:bodyPr/>
          <a:lstStyle/>
          <a:p>
            <a:r>
              <a:rPr lang="en-US" dirty="0"/>
              <a:t>Technologies Used</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6108192" y="153888"/>
            <a:ext cx="3054096" cy="2960370"/>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42" b="42"/>
          <a:stretch/>
        </p:blipFill>
        <p:spPr>
          <a:xfrm>
            <a:off x="9137904" y="153888"/>
            <a:ext cx="3054096" cy="2960370"/>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390842" y="1268730"/>
            <a:ext cx="6221412" cy="5238481"/>
          </a:xfrm>
          <a:noFill/>
        </p:spPr>
        <p:txBody>
          <a:bodyPr>
            <a:normAutofit/>
          </a:bodyPr>
          <a:lstStyle/>
          <a:p>
            <a:r>
              <a:rPr lang="en-US" dirty="0"/>
              <a:t>Note JS</a:t>
            </a:r>
          </a:p>
          <a:p>
            <a:r>
              <a:rPr lang="en-US" dirty="0"/>
              <a:t>React Interface</a:t>
            </a:r>
          </a:p>
          <a:p>
            <a:r>
              <a:rPr lang="en-US" dirty="0"/>
              <a:t>MySql Server </a:t>
            </a:r>
          </a:p>
          <a:p>
            <a:r>
              <a:rPr lang="en-US" dirty="0"/>
              <a:t>CSS</a:t>
            </a:r>
          </a:p>
          <a:p>
            <a:r>
              <a:rPr lang="en-US" dirty="0"/>
              <a:t>Bootstrap</a:t>
            </a:r>
          </a:p>
          <a:p>
            <a:r>
              <a:rPr lang="en-US" dirty="0"/>
              <a:t>Graphql</a:t>
            </a:r>
          </a:p>
          <a:p>
            <a:r>
              <a:rPr lang="en-US" dirty="0"/>
              <a:t>Express.js</a:t>
            </a:r>
          </a:p>
          <a:p>
            <a:r>
              <a:rPr lang="en-US" dirty="0"/>
              <a:t>Java Script</a:t>
            </a:r>
          </a:p>
        </p:txBody>
      </p:sp>
    </p:spTree>
    <p:extLst>
      <p:ext uri="{BB962C8B-B14F-4D97-AF65-F5344CB8AC3E}">
        <p14:creationId xmlns:p14="http://schemas.microsoft.com/office/powerpoint/2010/main" val="265342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68045"/>
          </a:xfrm>
        </p:spPr>
        <p:txBody>
          <a:bodyPr>
            <a:normAutofit/>
          </a:bodyPr>
          <a:lstStyle/>
          <a:p>
            <a:r>
              <a:rPr lang="en-US" dirty="0"/>
              <a:t>Breakdown of tasks and roles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428105" y="1559152"/>
            <a:ext cx="5429114" cy="5101948"/>
          </a:xfrm>
        </p:spPr>
        <p:txBody>
          <a:bodyPr/>
          <a:lstStyle/>
          <a:p>
            <a:r>
              <a:rPr lang="en-US" dirty="0"/>
              <a:t>User login page</a:t>
            </a:r>
          </a:p>
          <a:p>
            <a:r>
              <a:rPr lang="en-US" dirty="0"/>
              <a:t>Welcome screen</a:t>
            </a:r>
          </a:p>
          <a:p>
            <a:r>
              <a:rPr lang="en-US" dirty="0"/>
              <a:t>Side menu bar</a:t>
            </a:r>
          </a:p>
          <a:p>
            <a:r>
              <a:rPr lang="en-US" dirty="0"/>
              <a:t>Add purchase vehicle page </a:t>
            </a:r>
          </a:p>
          <a:p>
            <a:r>
              <a:rPr lang="en-US" dirty="0"/>
              <a:t>View purchase vehicle page </a:t>
            </a:r>
          </a:p>
          <a:p>
            <a:r>
              <a:rPr lang="en-US" dirty="0"/>
              <a:t>Add employee page</a:t>
            </a:r>
          </a:p>
          <a:p>
            <a:r>
              <a:rPr lang="en-US" dirty="0"/>
              <a:t>Create user logins</a:t>
            </a:r>
          </a:p>
          <a:p>
            <a:r>
              <a:rPr lang="en-US" dirty="0"/>
              <a:t>MySql database develop</a:t>
            </a:r>
          </a:p>
          <a:p>
            <a:endParaRPr lang="en-US"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04746" y="1987690"/>
            <a:ext cx="5436391" cy="868046"/>
          </a:xfrm>
        </p:spPr>
        <p:txBody>
          <a:bodyPr/>
          <a:lstStyle/>
          <a:p>
            <a:r>
              <a:rPr lang="en-US" dirty="0"/>
              <a:t>Solo work done by me (Manoj Adikari)</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9713559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{E91FE537-772C-4017-941A-0EABF6DF025F}tf33713516_win32</Template>
  <TotalTime>541</TotalTime>
  <Words>619</Words>
  <Application>Microsoft Office PowerPoint</Application>
  <PresentationFormat>Widescreen</PresentationFormat>
  <Paragraphs>111</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Gill Sans MT</vt:lpstr>
      <vt:lpstr>Walbaum Display</vt:lpstr>
      <vt:lpstr>3DFloatVTI</vt:lpstr>
      <vt:lpstr>SAZ  AUTOMOTIVE</vt:lpstr>
      <vt:lpstr>Elevator Pitch</vt:lpstr>
      <vt:lpstr>Description</vt:lpstr>
      <vt:lpstr>Motivation for development</vt:lpstr>
      <vt:lpstr>User Story</vt:lpstr>
      <vt:lpstr>User Story</vt:lpstr>
      <vt:lpstr>Process</vt:lpstr>
      <vt:lpstr>Technologies Used</vt:lpstr>
      <vt:lpstr>Breakdown of tasks and roles</vt:lpstr>
      <vt:lpstr>Challenges</vt:lpstr>
      <vt:lpstr>Successes</vt:lpstr>
      <vt:lpstr>Directions for future development</vt:lpstr>
      <vt:lpstr>Links</vt:lpstr>
      <vt:lpstr>Deployed</vt:lpstr>
      <vt:lpstr>GitHub Repo</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SAZ  AUTOMOTIVE</dc:title>
  <dc:creator>Anusha Kumari Liyanage</dc:creator>
  <cp:lastModifiedBy>Manoj Adikari</cp:lastModifiedBy>
  <cp:revision>22</cp:revision>
  <dcterms:created xsi:type="dcterms:W3CDTF">2023-06-01T00:32:34Z</dcterms:created>
  <dcterms:modified xsi:type="dcterms:W3CDTF">2023-06-01T09:46:48Z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