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77" r:id="rId6"/>
    <p:sldId id="361" r:id="rId7"/>
    <p:sldId id="370" r:id="rId8"/>
    <p:sldId id="369" r:id="rId9"/>
    <p:sldId id="376" r:id="rId10"/>
    <p:sldId id="373" r:id="rId11"/>
    <p:sldId id="374" r:id="rId12"/>
    <p:sldId id="366" r:id="rId13"/>
    <p:sldId id="375" r:id="rId14"/>
    <p:sldId id="364" r:id="rId15"/>
    <p:sldId id="34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C9AF86-FFF3-4A8B-A8A0-875A436E3F49}">
          <p14:sldIdLst>
            <p14:sldId id="350"/>
            <p14:sldId id="377"/>
            <p14:sldId id="361"/>
            <p14:sldId id="370"/>
            <p14:sldId id="369"/>
            <p14:sldId id="376"/>
            <p14:sldId id="373"/>
            <p14:sldId id="374"/>
          </p14:sldIdLst>
        </p14:section>
        <p14:section name="Untitled Section" id="{C2257036-6D43-448D-B317-F83962D89770}">
          <p14:sldIdLst>
            <p14:sldId id="366"/>
            <p14:sldId id="375"/>
            <p14:sldId id="364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A5D83-C9AD-4BF1-9430-8AF3E0B152D2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432-CC64-4698-86BF-ADE5C2E69084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solidFill>
                <a:schemeClr val="bg1"/>
              </a:solidFill>
            </a:rPr>
            <a:t>On average, casual riders take longer trips or rides than Annual Members.</a:t>
          </a:r>
        </a:p>
        <a:p>
          <a:r>
            <a:rPr lang="en-US" sz="1800" dirty="0">
              <a:solidFill>
                <a:schemeClr val="bg1"/>
              </a:solidFill>
            </a:rPr>
            <a:t>This could imply that casual riders used </a:t>
          </a:r>
          <a:r>
            <a:rPr lang="en-US" sz="1800" dirty="0" err="1">
              <a:solidFill>
                <a:schemeClr val="bg1"/>
              </a:solidFill>
            </a:rPr>
            <a:t>Cyclistic</a:t>
          </a:r>
          <a:r>
            <a:rPr lang="en-US" sz="1800" dirty="0">
              <a:solidFill>
                <a:schemeClr val="bg1"/>
              </a:solidFill>
            </a:rPr>
            <a:t> bikes for leisure or other short day-to-day travel purposes.</a:t>
          </a:r>
        </a:p>
      </dgm:t>
    </dgm:pt>
    <dgm:pt modelId="{E2C4D8C6-AA6B-45AF-B538-933C907AACF8}" type="parTrans" cxnId="{E2BF6A3B-65EE-47E6-B6C2-0F0CC7A26A14}">
      <dgm:prSet/>
      <dgm:spPr/>
      <dgm:t>
        <a:bodyPr/>
        <a:lstStyle/>
        <a:p>
          <a:endParaRPr lang="en-US"/>
        </a:p>
      </dgm:t>
    </dgm:pt>
    <dgm:pt modelId="{F027A33D-0F86-4923-83FB-111E19989940}" type="sibTrans" cxnId="{E2BF6A3B-65EE-47E6-B6C2-0F0CC7A26A14}">
      <dgm:prSet/>
      <dgm:spPr/>
      <dgm:t>
        <a:bodyPr/>
        <a:lstStyle/>
        <a:p>
          <a:endParaRPr lang="en-US"/>
        </a:p>
      </dgm:t>
    </dgm:pt>
    <dgm:pt modelId="{2FA9229D-AE04-4F3C-A988-8A5C44DFBF15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solidFill>
                <a:schemeClr val="bg1"/>
              </a:solidFill>
            </a:rPr>
            <a:t>Casual riders generally ride on weekends, whereas annual members use the membership during the week rather than on weekends.</a:t>
          </a:r>
        </a:p>
        <a:p>
          <a:r>
            <a:rPr lang="en-US" sz="1800" dirty="0">
              <a:solidFill>
                <a:schemeClr val="bg1"/>
              </a:solidFill>
            </a:rPr>
            <a:t>This could imply that annual members are mostly riding their bikes to work.</a:t>
          </a:r>
        </a:p>
      </dgm:t>
    </dgm:pt>
    <dgm:pt modelId="{060BE3DB-569D-4A50-9004-FDCAFB883DBD}" type="parTrans" cxnId="{0A8718E8-5B25-435A-8927-69DDC67326C7}">
      <dgm:prSet/>
      <dgm:spPr/>
      <dgm:t>
        <a:bodyPr/>
        <a:lstStyle/>
        <a:p>
          <a:endParaRPr lang="en-US"/>
        </a:p>
      </dgm:t>
    </dgm:pt>
    <dgm:pt modelId="{D9071F44-991C-407E-A6D7-383A368A6A70}" type="sibTrans" cxnId="{0A8718E8-5B25-435A-8927-69DDC67326C7}">
      <dgm:prSet/>
      <dgm:spPr/>
      <dgm:t>
        <a:bodyPr/>
        <a:lstStyle/>
        <a:p>
          <a:endParaRPr lang="en-US"/>
        </a:p>
      </dgm:t>
    </dgm:pt>
    <dgm:pt modelId="{1D255988-4E99-46D4-9196-8D0A3027D60B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dirty="0">
              <a:solidFill>
                <a:schemeClr val="bg1"/>
              </a:solidFill>
            </a:rPr>
            <a:t>Casual riders preferred using electric bikes over other ride types like classic and docked bikes.</a:t>
          </a:r>
        </a:p>
        <a:p>
          <a:r>
            <a:rPr lang="en-US" dirty="0">
              <a:solidFill>
                <a:schemeClr val="bg1"/>
              </a:solidFill>
            </a:rPr>
            <a:t>Annual members preferred classic bikes over other varieties.</a:t>
          </a:r>
        </a:p>
        <a:p>
          <a:r>
            <a:rPr lang="en-US" dirty="0">
              <a:solidFill>
                <a:schemeClr val="bg1"/>
              </a:solidFill>
            </a:rPr>
            <a:t>In terms of ride time, electric bikes were the most preferred by both casual and annual members for longer rides.</a:t>
          </a:r>
          <a:br>
            <a:rPr lang="en-US" dirty="0"/>
          </a:br>
          <a:endParaRPr lang="en-US" dirty="0">
            <a:solidFill>
              <a:schemeClr val="bg1"/>
            </a:solidFill>
          </a:endParaRPr>
        </a:p>
      </dgm:t>
    </dgm:pt>
    <dgm:pt modelId="{25F70DE5-84A6-47B3-A0BC-2A75E43E9021}" type="parTrans" cxnId="{C299DAE2-8623-4237-927F-BCB388A1F0C9}">
      <dgm:prSet/>
      <dgm:spPr/>
      <dgm:t>
        <a:bodyPr/>
        <a:lstStyle/>
        <a:p>
          <a:endParaRPr lang="en-US"/>
        </a:p>
      </dgm:t>
    </dgm:pt>
    <dgm:pt modelId="{F9C41AD2-94D4-484C-89B5-1E4A201264FA}" type="sibTrans" cxnId="{C299DAE2-8623-4237-927F-BCB388A1F0C9}">
      <dgm:prSet/>
      <dgm:spPr/>
      <dgm:t>
        <a:bodyPr/>
        <a:lstStyle/>
        <a:p>
          <a:endParaRPr lang="en-US"/>
        </a:p>
      </dgm:t>
    </dgm:pt>
    <dgm:pt modelId="{58A463C5-56BB-413E-B0D4-9617AE055139}" type="pres">
      <dgm:prSet presAssocID="{39CA5D83-C9AD-4BF1-9430-8AF3E0B152D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330E93-5DC2-4D96-A7E8-40B0AD1E3E50}" type="pres">
      <dgm:prSet presAssocID="{8FE81432-CC64-4698-86BF-ADE5C2E69084}" presName="vertOne" presStyleCnt="0"/>
      <dgm:spPr/>
    </dgm:pt>
    <dgm:pt modelId="{924FAB2F-329F-4530-86F2-22D5D00EC3BD}" type="pres">
      <dgm:prSet presAssocID="{8FE81432-CC64-4698-86BF-ADE5C2E69084}" presName="txOne" presStyleLbl="node0" presStyleIdx="0" presStyleCnt="3" custLinFactNeighborX="-247">
        <dgm:presLayoutVars>
          <dgm:chPref val="3"/>
        </dgm:presLayoutVars>
      </dgm:prSet>
      <dgm:spPr/>
    </dgm:pt>
    <dgm:pt modelId="{7A7EB7CA-591A-401B-B2C6-33E521119A08}" type="pres">
      <dgm:prSet presAssocID="{8FE81432-CC64-4698-86BF-ADE5C2E69084}" presName="horzOne" presStyleCnt="0"/>
      <dgm:spPr/>
    </dgm:pt>
    <dgm:pt modelId="{0306A42A-8C90-47BD-8B3E-70C6DDE50A9B}" type="pres">
      <dgm:prSet presAssocID="{F027A33D-0F86-4923-83FB-111E19989940}" presName="sibSpaceOne" presStyleCnt="0"/>
      <dgm:spPr/>
    </dgm:pt>
    <dgm:pt modelId="{BE416346-9535-478E-86EE-785E9204DC9F}" type="pres">
      <dgm:prSet presAssocID="{2FA9229D-AE04-4F3C-A988-8A5C44DFBF15}" presName="vertOne" presStyleCnt="0"/>
      <dgm:spPr/>
    </dgm:pt>
    <dgm:pt modelId="{7A00B6F2-25C8-4602-A1C3-514316BE3CF0}" type="pres">
      <dgm:prSet presAssocID="{2FA9229D-AE04-4F3C-A988-8A5C44DFBF15}" presName="txOne" presStyleLbl="node0" presStyleIdx="1" presStyleCnt="3">
        <dgm:presLayoutVars>
          <dgm:chPref val="3"/>
        </dgm:presLayoutVars>
      </dgm:prSet>
      <dgm:spPr/>
    </dgm:pt>
    <dgm:pt modelId="{59C4C2F5-E9AF-4ACE-B0C4-6DE531A4C220}" type="pres">
      <dgm:prSet presAssocID="{2FA9229D-AE04-4F3C-A988-8A5C44DFBF15}" presName="horzOne" presStyleCnt="0"/>
      <dgm:spPr/>
    </dgm:pt>
    <dgm:pt modelId="{487AFE56-55B5-4069-96BC-EA8A7E8A2822}" type="pres">
      <dgm:prSet presAssocID="{D9071F44-991C-407E-A6D7-383A368A6A70}" presName="sibSpaceOne" presStyleCnt="0"/>
      <dgm:spPr/>
    </dgm:pt>
    <dgm:pt modelId="{69A12576-021E-4BDD-A044-7FAAFF9552A2}" type="pres">
      <dgm:prSet presAssocID="{1D255988-4E99-46D4-9196-8D0A3027D60B}" presName="vertOne" presStyleCnt="0"/>
      <dgm:spPr/>
    </dgm:pt>
    <dgm:pt modelId="{0752A029-8CCF-4D5F-AFCE-66C67B1DA6E9}" type="pres">
      <dgm:prSet presAssocID="{1D255988-4E99-46D4-9196-8D0A3027D60B}" presName="txOne" presStyleLbl="node0" presStyleIdx="2" presStyleCnt="3">
        <dgm:presLayoutVars>
          <dgm:chPref val="3"/>
        </dgm:presLayoutVars>
      </dgm:prSet>
      <dgm:spPr/>
    </dgm:pt>
    <dgm:pt modelId="{6BF18AAB-134B-4935-B0EB-CE8C4802178D}" type="pres">
      <dgm:prSet presAssocID="{1D255988-4E99-46D4-9196-8D0A3027D60B}" presName="horzOne" presStyleCnt="0"/>
      <dgm:spPr/>
    </dgm:pt>
  </dgm:ptLst>
  <dgm:cxnLst>
    <dgm:cxn modelId="{820FED10-0BFF-4A38-86CC-97AFB8426BA1}" type="presOf" srcId="{2FA9229D-AE04-4F3C-A988-8A5C44DFBF15}" destId="{7A00B6F2-25C8-4602-A1C3-514316BE3CF0}" srcOrd="0" destOrd="0" presId="urn:microsoft.com/office/officeart/2005/8/layout/architecture"/>
    <dgm:cxn modelId="{5901CA23-65A8-4ADE-99A6-4FEF293C9FBD}" type="presOf" srcId="{39CA5D83-C9AD-4BF1-9430-8AF3E0B152D2}" destId="{58A463C5-56BB-413E-B0D4-9617AE055139}" srcOrd="0" destOrd="0" presId="urn:microsoft.com/office/officeart/2005/8/layout/architecture"/>
    <dgm:cxn modelId="{E2BF6A3B-65EE-47E6-B6C2-0F0CC7A26A14}" srcId="{39CA5D83-C9AD-4BF1-9430-8AF3E0B152D2}" destId="{8FE81432-CC64-4698-86BF-ADE5C2E69084}" srcOrd="0" destOrd="0" parTransId="{E2C4D8C6-AA6B-45AF-B538-933C907AACF8}" sibTransId="{F027A33D-0F86-4923-83FB-111E19989940}"/>
    <dgm:cxn modelId="{39CF85B4-887A-4177-8AB3-B82F73BBCF88}" type="presOf" srcId="{1D255988-4E99-46D4-9196-8D0A3027D60B}" destId="{0752A029-8CCF-4D5F-AFCE-66C67B1DA6E9}" srcOrd="0" destOrd="0" presId="urn:microsoft.com/office/officeart/2005/8/layout/architecture"/>
    <dgm:cxn modelId="{F24BEFCA-0E36-42D9-AFB7-6C4EDE82DC84}" type="presOf" srcId="{8FE81432-CC64-4698-86BF-ADE5C2E69084}" destId="{924FAB2F-329F-4530-86F2-22D5D00EC3BD}" srcOrd="0" destOrd="0" presId="urn:microsoft.com/office/officeart/2005/8/layout/architecture"/>
    <dgm:cxn modelId="{C299DAE2-8623-4237-927F-BCB388A1F0C9}" srcId="{39CA5D83-C9AD-4BF1-9430-8AF3E0B152D2}" destId="{1D255988-4E99-46D4-9196-8D0A3027D60B}" srcOrd="2" destOrd="0" parTransId="{25F70DE5-84A6-47B3-A0BC-2A75E43E9021}" sibTransId="{F9C41AD2-94D4-484C-89B5-1E4A201264FA}"/>
    <dgm:cxn modelId="{0A8718E8-5B25-435A-8927-69DDC67326C7}" srcId="{39CA5D83-C9AD-4BF1-9430-8AF3E0B152D2}" destId="{2FA9229D-AE04-4F3C-A988-8A5C44DFBF15}" srcOrd="1" destOrd="0" parTransId="{060BE3DB-569D-4A50-9004-FDCAFB883DBD}" sibTransId="{D9071F44-991C-407E-A6D7-383A368A6A70}"/>
    <dgm:cxn modelId="{012DF282-79F0-4EF4-92A8-BDA72ECEE23C}" type="presParOf" srcId="{58A463C5-56BB-413E-B0D4-9617AE055139}" destId="{1E330E93-5DC2-4D96-A7E8-40B0AD1E3E50}" srcOrd="0" destOrd="0" presId="urn:microsoft.com/office/officeart/2005/8/layout/architecture"/>
    <dgm:cxn modelId="{4A9BDB13-08D8-4BF0-BB6E-26373461FEF0}" type="presParOf" srcId="{1E330E93-5DC2-4D96-A7E8-40B0AD1E3E50}" destId="{924FAB2F-329F-4530-86F2-22D5D00EC3BD}" srcOrd="0" destOrd="0" presId="urn:microsoft.com/office/officeart/2005/8/layout/architecture"/>
    <dgm:cxn modelId="{D08C427D-47A4-4F6E-96FC-AB5EFBAD185A}" type="presParOf" srcId="{1E330E93-5DC2-4D96-A7E8-40B0AD1E3E50}" destId="{7A7EB7CA-591A-401B-B2C6-33E521119A08}" srcOrd="1" destOrd="0" presId="urn:microsoft.com/office/officeart/2005/8/layout/architecture"/>
    <dgm:cxn modelId="{D5E9BD8C-7895-41BC-BEAD-A70489599D6B}" type="presParOf" srcId="{58A463C5-56BB-413E-B0D4-9617AE055139}" destId="{0306A42A-8C90-47BD-8B3E-70C6DDE50A9B}" srcOrd="1" destOrd="0" presId="urn:microsoft.com/office/officeart/2005/8/layout/architecture"/>
    <dgm:cxn modelId="{3F09BF08-4443-4D49-A3E1-E5912B37DAA2}" type="presParOf" srcId="{58A463C5-56BB-413E-B0D4-9617AE055139}" destId="{BE416346-9535-478E-86EE-785E9204DC9F}" srcOrd="2" destOrd="0" presId="urn:microsoft.com/office/officeart/2005/8/layout/architecture"/>
    <dgm:cxn modelId="{E089FB2E-CF57-4E6E-8196-07C313FB72C4}" type="presParOf" srcId="{BE416346-9535-478E-86EE-785E9204DC9F}" destId="{7A00B6F2-25C8-4602-A1C3-514316BE3CF0}" srcOrd="0" destOrd="0" presId="urn:microsoft.com/office/officeart/2005/8/layout/architecture"/>
    <dgm:cxn modelId="{94460B54-5ABD-4393-93D3-59433B37E33E}" type="presParOf" srcId="{BE416346-9535-478E-86EE-785E9204DC9F}" destId="{59C4C2F5-E9AF-4ACE-B0C4-6DE531A4C220}" srcOrd="1" destOrd="0" presId="urn:microsoft.com/office/officeart/2005/8/layout/architecture"/>
    <dgm:cxn modelId="{6DBF8B57-C356-49EB-A69D-2F5B2CD34C7F}" type="presParOf" srcId="{58A463C5-56BB-413E-B0D4-9617AE055139}" destId="{487AFE56-55B5-4069-96BC-EA8A7E8A2822}" srcOrd="3" destOrd="0" presId="urn:microsoft.com/office/officeart/2005/8/layout/architecture"/>
    <dgm:cxn modelId="{4701A92E-E6BD-479B-8B84-9045A87C2D9A}" type="presParOf" srcId="{58A463C5-56BB-413E-B0D4-9617AE055139}" destId="{69A12576-021E-4BDD-A044-7FAAFF9552A2}" srcOrd="4" destOrd="0" presId="urn:microsoft.com/office/officeart/2005/8/layout/architecture"/>
    <dgm:cxn modelId="{305F9C8C-E1CA-4062-9A8B-2B2C7A99D56C}" type="presParOf" srcId="{69A12576-021E-4BDD-A044-7FAAFF9552A2}" destId="{0752A029-8CCF-4D5F-AFCE-66C67B1DA6E9}" srcOrd="0" destOrd="0" presId="urn:microsoft.com/office/officeart/2005/8/layout/architecture"/>
    <dgm:cxn modelId="{A93BC286-1856-493C-BDD3-8D65BD98350E}" type="presParOf" srcId="{69A12576-021E-4BDD-A044-7FAAFF9552A2}" destId="{6BF18AAB-134B-4935-B0EB-CE8C4802178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BAB04-C2F4-495B-BD94-9489D12ABA4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3EC0E2-F765-45F2-97E8-4C06F9FE0356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Users who take long rides shall be given a discount on bike rentals, or better yet, annual members who travel more than a specific distance, say 10 miles, should be given a discount. </a:t>
          </a:r>
        </a:p>
      </dgm:t>
    </dgm:pt>
    <dgm:pt modelId="{C27224EA-B08F-41CC-9B2C-858A8644B463}" type="parTrans" cxnId="{385057F9-7825-4D3C-B430-ED0003F7D7AA}">
      <dgm:prSet/>
      <dgm:spPr/>
      <dgm:t>
        <a:bodyPr/>
        <a:lstStyle/>
        <a:p>
          <a:endParaRPr lang="en-US"/>
        </a:p>
      </dgm:t>
    </dgm:pt>
    <dgm:pt modelId="{EA4F7E83-DED2-46DD-A55E-3D96228771CF}" type="sibTrans" cxnId="{385057F9-7825-4D3C-B430-ED0003F7D7AA}">
      <dgm:prSet/>
      <dgm:spPr/>
      <dgm:t>
        <a:bodyPr/>
        <a:lstStyle/>
        <a:p>
          <a:endParaRPr lang="en-US"/>
        </a:p>
      </dgm:t>
    </dgm:pt>
    <dgm:pt modelId="{3DE77000-E653-4F15-B1CF-E549401B3034}">
      <dgm:prSet phldrT="[Text]" custT="1"/>
      <dgm:spPr/>
      <dgm:t>
        <a:bodyPr/>
        <a:lstStyle/>
        <a:p>
          <a:r>
            <a:rPr lang="en-US" sz="1800" dirty="0" err="1">
              <a:solidFill>
                <a:schemeClr val="bg1"/>
              </a:solidFill>
            </a:rPr>
            <a:t>Cyclistic</a:t>
          </a:r>
          <a:r>
            <a:rPr lang="en-US" sz="1800" dirty="0">
              <a:solidFill>
                <a:schemeClr val="bg1"/>
              </a:solidFill>
            </a:rPr>
            <a:t> bike-share should offer a weekend-only membership that is less expensive than the current seven-day membership</a:t>
          </a:r>
          <a:r>
            <a:rPr lang="en-US" sz="2000" dirty="0">
              <a:solidFill>
                <a:schemeClr val="bg1"/>
              </a:solidFill>
            </a:rPr>
            <a:t>.</a:t>
          </a:r>
        </a:p>
      </dgm:t>
    </dgm:pt>
    <dgm:pt modelId="{ACEC0F2F-B700-42B6-B04E-719918B498EA}" type="parTrans" cxnId="{8E85CD46-F525-4101-9FBB-8535AC65D890}">
      <dgm:prSet/>
      <dgm:spPr/>
      <dgm:t>
        <a:bodyPr/>
        <a:lstStyle/>
        <a:p>
          <a:endParaRPr lang="en-US"/>
        </a:p>
      </dgm:t>
    </dgm:pt>
    <dgm:pt modelId="{EFC13F9B-0698-423D-A378-F06D9DF1C682}" type="sibTrans" cxnId="{8E85CD46-F525-4101-9FBB-8535AC65D890}">
      <dgm:prSet/>
      <dgm:spPr/>
      <dgm:t>
        <a:bodyPr/>
        <a:lstStyle/>
        <a:p>
          <a:endParaRPr lang="en-US"/>
        </a:p>
      </dgm:t>
    </dgm:pt>
    <dgm:pt modelId="{469E1E6A-813C-4AA4-B21F-510E179DD6C2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A rewards </a:t>
          </a:r>
          <a:r>
            <a:rPr lang="en-US" sz="1800" dirty="0" err="1">
              <a:solidFill>
                <a:schemeClr val="bg1"/>
              </a:solidFill>
            </a:rPr>
            <a:t>programme</a:t>
          </a:r>
          <a:r>
            <a:rPr lang="en-US" sz="1800" dirty="0">
              <a:solidFill>
                <a:schemeClr val="bg1"/>
              </a:solidFill>
            </a:rPr>
            <a:t> in the form of discounts to annual Members who use a specific ride type or more shall be implemented.</a:t>
          </a:r>
        </a:p>
      </dgm:t>
    </dgm:pt>
    <dgm:pt modelId="{48C58732-4860-40A1-BCBC-FCE263BB00F8}" type="parTrans" cxnId="{D5714867-B40A-4535-9C87-84CDA41DE182}">
      <dgm:prSet/>
      <dgm:spPr/>
      <dgm:t>
        <a:bodyPr/>
        <a:lstStyle/>
        <a:p>
          <a:endParaRPr lang="en-US"/>
        </a:p>
      </dgm:t>
    </dgm:pt>
    <dgm:pt modelId="{4B0F7DFB-2036-48CB-AD0A-B07228E16E45}" type="sibTrans" cxnId="{D5714867-B40A-4535-9C87-84CDA41DE182}">
      <dgm:prSet/>
      <dgm:spPr/>
      <dgm:t>
        <a:bodyPr/>
        <a:lstStyle/>
        <a:p>
          <a:endParaRPr lang="en-US"/>
        </a:p>
      </dgm:t>
    </dgm:pt>
    <dgm:pt modelId="{A11B7D43-6691-4EF3-A31A-AD5542F59CE6}" type="pres">
      <dgm:prSet presAssocID="{153BAB04-C2F4-495B-BD94-9489D12ABA4C}" presName="Name0" presStyleCnt="0">
        <dgm:presLayoutVars>
          <dgm:chMax val="7"/>
          <dgm:chPref val="7"/>
          <dgm:dir/>
        </dgm:presLayoutVars>
      </dgm:prSet>
      <dgm:spPr/>
    </dgm:pt>
    <dgm:pt modelId="{D515BC8A-EFEE-47C1-9681-A6F2D7418BFE}" type="pres">
      <dgm:prSet presAssocID="{153BAB04-C2F4-495B-BD94-9489D12ABA4C}" presName="Name1" presStyleCnt="0"/>
      <dgm:spPr/>
    </dgm:pt>
    <dgm:pt modelId="{A4ACD420-E072-4854-AFFD-F79124920886}" type="pres">
      <dgm:prSet presAssocID="{153BAB04-C2F4-495B-BD94-9489D12ABA4C}" presName="cycle" presStyleCnt="0"/>
      <dgm:spPr/>
    </dgm:pt>
    <dgm:pt modelId="{7D1B89A3-B365-4DE1-AA23-B9EFDB9C4498}" type="pres">
      <dgm:prSet presAssocID="{153BAB04-C2F4-495B-BD94-9489D12ABA4C}" presName="srcNode" presStyleLbl="node1" presStyleIdx="0" presStyleCnt="3"/>
      <dgm:spPr/>
    </dgm:pt>
    <dgm:pt modelId="{BE303581-3C8B-42F9-A255-2225908CCEBF}" type="pres">
      <dgm:prSet presAssocID="{153BAB04-C2F4-495B-BD94-9489D12ABA4C}" presName="conn" presStyleLbl="parChTrans1D2" presStyleIdx="0" presStyleCnt="1"/>
      <dgm:spPr/>
    </dgm:pt>
    <dgm:pt modelId="{71D1B52D-1A46-473D-8E92-F5B4B1CDF0C9}" type="pres">
      <dgm:prSet presAssocID="{153BAB04-C2F4-495B-BD94-9489D12ABA4C}" presName="extraNode" presStyleLbl="node1" presStyleIdx="0" presStyleCnt="3"/>
      <dgm:spPr/>
    </dgm:pt>
    <dgm:pt modelId="{D84C7831-923D-46F8-B722-1832B742725C}" type="pres">
      <dgm:prSet presAssocID="{153BAB04-C2F4-495B-BD94-9489D12ABA4C}" presName="dstNode" presStyleLbl="node1" presStyleIdx="0" presStyleCnt="3"/>
      <dgm:spPr/>
    </dgm:pt>
    <dgm:pt modelId="{4BDEA25F-BB02-4CF4-A77D-F46F65D45FEB}" type="pres">
      <dgm:prSet presAssocID="{673EC0E2-F765-45F2-97E8-4C06F9FE0356}" presName="text_1" presStyleLbl="node1" presStyleIdx="0" presStyleCnt="3" custScaleY="116747">
        <dgm:presLayoutVars>
          <dgm:bulletEnabled val="1"/>
        </dgm:presLayoutVars>
      </dgm:prSet>
      <dgm:spPr/>
    </dgm:pt>
    <dgm:pt modelId="{4F5D9E2C-76BD-407F-9E66-7CCDC9EA6839}" type="pres">
      <dgm:prSet presAssocID="{673EC0E2-F765-45F2-97E8-4C06F9FE0356}" presName="accent_1" presStyleCnt="0"/>
      <dgm:spPr/>
    </dgm:pt>
    <dgm:pt modelId="{D7BAB9B9-7DC3-44B1-916E-ECA4A0DB82C9}" type="pres">
      <dgm:prSet presAssocID="{673EC0E2-F765-45F2-97E8-4C06F9FE0356}" presName="accentRepeatNode" presStyleLbl="solidFgAcc1" presStyleIdx="0" presStyleCnt="3" custScaleX="13407" custScaleY="14831"/>
      <dgm:spPr/>
    </dgm:pt>
    <dgm:pt modelId="{CCA27211-65CE-4FE1-B21F-D50BD7E4E10C}" type="pres">
      <dgm:prSet presAssocID="{3DE77000-E653-4F15-B1CF-E549401B3034}" presName="text_2" presStyleLbl="node1" presStyleIdx="1" presStyleCnt="3" custScaleX="99586" custScaleY="108971">
        <dgm:presLayoutVars>
          <dgm:bulletEnabled val="1"/>
        </dgm:presLayoutVars>
      </dgm:prSet>
      <dgm:spPr/>
    </dgm:pt>
    <dgm:pt modelId="{3DD3FAC4-2D19-4F97-B5CF-8FB9AD0A94D4}" type="pres">
      <dgm:prSet presAssocID="{3DE77000-E653-4F15-B1CF-E549401B3034}" presName="accent_2" presStyleCnt="0"/>
      <dgm:spPr/>
    </dgm:pt>
    <dgm:pt modelId="{EB52D1C3-84BD-4217-A07F-1A1091BE2F9E}" type="pres">
      <dgm:prSet presAssocID="{3DE77000-E653-4F15-B1CF-E549401B3034}" presName="accentRepeatNode" presStyleLbl="solidFgAcc1" presStyleIdx="1" presStyleCnt="3" custScaleX="12158" custScaleY="15713"/>
      <dgm:spPr/>
    </dgm:pt>
    <dgm:pt modelId="{466A8AFE-FDBA-4221-BEDB-ADFF0D24F88E}" type="pres">
      <dgm:prSet presAssocID="{469E1E6A-813C-4AA4-B21F-510E179DD6C2}" presName="text_3" presStyleLbl="node1" presStyleIdx="2" presStyleCnt="3" custScaleY="119469">
        <dgm:presLayoutVars>
          <dgm:bulletEnabled val="1"/>
        </dgm:presLayoutVars>
      </dgm:prSet>
      <dgm:spPr/>
    </dgm:pt>
    <dgm:pt modelId="{E5C5CBE7-4BEF-42A1-AC0D-E1F547009A90}" type="pres">
      <dgm:prSet presAssocID="{469E1E6A-813C-4AA4-B21F-510E179DD6C2}" presName="accent_3" presStyleCnt="0"/>
      <dgm:spPr/>
    </dgm:pt>
    <dgm:pt modelId="{6A3DEC82-8B1D-444C-92CD-F099091EC7BC}" type="pres">
      <dgm:prSet presAssocID="{469E1E6A-813C-4AA4-B21F-510E179DD6C2}" presName="accentRepeatNode" presStyleLbl="solidFgAcc1" presStyleIdx="2" presStyleCnt="3" custFlipVert="1" custFlipHor="1" custScaleX="11817" custScaleY="13949"/>
      <dgm:spPr/>
    </dgm:pt>
  </dgm:ptLst>
  <dgm:cxnLst>
    <dgm:cxn modelId="{8E85CD46-F525-4101-9FBB-8535AC65D890}" srcId="{153BAB04-C2F4-495B-BD94-9489D12ABA4C}" destId="{3DE77000-E653-4F15-B1CF-E549401B3034}" srcOrd="1" destOrd="0" parTransId="{ACEC0F2F-B700-42B6-B04E-719918B498EA}" sibTransId="{EFC13F9B-0698-423D-A378-F06D9DF1C682}"/>
    <dgm:cxn modelId="{D5714867-B40A-4535-9C87-84CDA41DE182}" srcId="{153BAB04-C2F4-495B-BD94-9489D12ABA4C}" destId="{469E1E6A-813C-4AA4-B21F-510E179DD6C2}" srcOrd="2" destOrd="0" parTransId="{48C58732-4860-40A1-BCBC-FCE263BB00F8}" sibTransId="{4B0F7DFB-2036-48CB-AD0A-B07228E16E45}"/>
    <dgm:cxn modelId="{79815E99-7D08-4B2F-8673-655655FC427F}" type="presOf" srcId="{469E1E6A-813C-4AA4-B21F-510E179DD6C2}" destId="{466A8AFE-FDBA-4221-BEDB-ADFF0D24F88E}" srcOrd="0" destOrd="0" presId="urn:microsoft.com/office/officeart/2008/layout/VerticalCurvedList"/>
    <dgm:cxn modelId="{160F9CB0-85E4-4C30-B5D9-811A50B955C5}" type="presOf" srcId="{EA4F7E83-DED2-46DD-A55E-3D96228771CF}" destId="{BE303581-3C8B-42F9-A255-2225908CCEBF}" srcOrd="0" destOrd="0" presId="urn:microsoft.com/office/officeart/2008/layout/VerticalCurvedList"/>
    <dgm:cxn modelId="{392D00BF-48A4-4AC8-96AC-23C19E82AAD3}" type="presOf" srcId="{3DE77000-E653-4F15-B1CF-E549401B3034}" destId="{CCA27211-65CE-4FE1-B21F-D50BD7E4E10C}" srcOrd="0" destOrd="0" presId="urn:microsoft.com/office/officeart/2008/layout/VerticalCurvedList"/>
    <dgm:cxn modelId="{125D92C8-0B0D-4083-99D4-7982EEFCE301}" type="presOf" srcId="{153BAB04-C2F4-495B-BD94-9489D12ABA4C}" destId="{A11B7D43-6691-4EF3-A31A-AD5542F59CE6}" srcOrd="0" destOrd="0" presId="urn:microsoft.com/office/officeart/2008/layout/VerticalCurvedList"/>
    <dgm:cxn modelId="{79FADAC9-0362-4CD7-9084-FF4EB01C45F5}" type="presOf" srcId="{673EC0E2-F765-45F2-97E8-4C06F9FE0356}" destId="{4BDEA25F-BB02-4CF4-A77D-F46F65D45FEB}" srcOrd="0" destOrd="0" presId="urn:microsoft.com/office/officeart/2008/layout/VerticalCurvedList"/>
    <dgm:cxn modelId="{385057F9-7825-4D3C-B430-ED0003F7D7AA}" srcId="{153BAB04-C2F4-495B-BD94-9489D12ABA4C}" destId="{673EC0E2-F765-45F2-97E8-4C06F9FE0356}" srcOrd="0" destOrd="0" parTransId="{C27224EA-B08F-41CC-9B2C-858A8644B463}" sibTransId="{EA4F7E83-DED2-46DD-A55E-3D96228771CF}"/>
    <dgm:cxn modelId="{4116BEDD-C5A8-41CD-B2DB-7C8837196A9D}" type="presParOf" srcId="{A11B7D43-6691-4EF3-A31A-AD5542F59CE6}" destId="{D515BC8A-EFEE-47C1-9681-A6F2D7418BFE}" srcOrd="0" destOrd="0" presId="urn:microsoft.com/office/officeart/2008/layout/VerticalCurvedList"/>
    <dgm:cxn modelId="{EF880CD2-EB89-4F8D-AA76-50C0E8B84098}" type="presParOf" srcId="{D515BC8A-EFEE-47C1-9681-A6F2D7418BFE}" destId="{A4ACD420-E072-4854-AFFD-F79124920886}" srcOrd="0" destOrd="0" presId="urn:microsoft.com/office/officeart/2008/layout/VerticalCurvedList"/>
    <dgm:cxn modelId="{B23C17D0-2C51-42D8-9A38-26F1C3D8540C}" type="presParOf" srcId="{A4ACD420-E072-4854-AFFD-F79124920886}" destId="{7D1B89A3-B365-4DE1-AA23-B9EFDB9C4498}" srcOrd="0" destOrd="0" presId="urn:microsoft.com/office/officeart/2008/layout/VerticalCurvedList"/>
    <dgm:cxn modelId="{8E28B132-12F8-444F-A8C1-A4EB97687328}" type="presParOf" srcId="{A4ACD420-E072-4854-AFFD-F79124920886}" destId="{BE303581-3C8B-42F9-A255-2225908CCEBF}" srcOrd="1" destOrd="0" presId="urn:microsoft.com/office/officeart/2008/layout/VerticalCurvedList"/>
    <dgm:cxn modelId="{1ADF0E68-3587-44C9-B1DA-D713CD28423B}" type="presParOf" srcId="{A4ACD420-E072-4854-AFFD-F79124920886}" destId="{71D1B52D-1A46-473D-8E92-F5B4B1CDF0C9}" srcOrd="2" destOrd="0" presId="urn:microsoft.com/office/officeart/2008/layout/VerticalCurvedList"/>
    <dgm:cxn modelId="{F91AE0FC-50AE-4C33-8F9D-C1A0971B36A5}" type="presParOf" srcId="{A4ACD420-E072-4854-AFFD-F79124920886}" destId="{D84C7831-923D-46F8-B722-1832B742725C}" srcOrd="3" destOrd="0" presId="urn:microsoft.com/office/officeart/2008/layout/VerticalCurvedList"/>
    <dgm:cxn modelId="{DAE80905-AB32-43CD-8F4A-C03BE83BC0B2}" type="presParOf" srcId="{D515BC8A-EFEE-47C1-9681-A6F2D7418BFE}" destId="{4BDEA25F-BB02-4CF4-A77D-F46F65D45FEB}" srcOrd="1" destOrd="0" presId="urn:microsoft.com/office/officeart/2008/layout/VerticalCurvedList"/>
    <dgm:cxn modelId="{36CA3C08-2CFA-4DD9-8E27-4389BAB43540}" type="presParOf" srcId="{D515BC8A-EFEE-47C1-9681-A6F2D7418BFE}" destId="{4F5D9E2C-76BD-407F-9E66-7CCDC9EA6839}" srcOrd="2" destOrd="0" presId="urn:microsoft.com/office/officeart/2008/layout/VerticalCurvedList"/>
    <dgm:cxn modelId="{4976FD3F-5B72-4DE8-B99A-813CEAC8F4AD}" type="presParOf" srcId="{4F5D9E2C-76BD-407F-9E66-7CCDC9EA6839}" destId="{D7BAB9B9-7DC3-44B1-916E-ECA4A0DB82C9}" srcOrd="0" destOrd="0" presId="urn:microsoft.com/office/officeart/2008/layout/VerticalCurvedList"/>
    <dgm:cxn modelId="{DFD9E669-7382-4052-866F-2B65972AF31B}" type="presParOf" srcId="{D515BC8A-EFEE-47C1-9681-A6F2D7418BFE}" destId="{CCA27211-65CE-4FE1-B21F-D50BD7E4E10C}" srcOrd="3" destOrd="0" presId="urn:microsoft.com/office/officeart/2008/layout/VerticalCurvedList"/>
    <dgm:cxn modelId="{DCA0E98F-6ABB-4168-94FE-C938392624B0}" type="presParOf" srcId="{D515BC8A-EFEE-47C1-9681-A6F2D7418BFE}" destId="{3DD3FAC4-2D19-4F97-B5CF-8FB9AD0A94D4}" srcOrd="4" destOrd="0" presId="urn:microsoft.com/office/officeart/2008/layout/VerticalCurvedList"/>
    <dgm:cxn modelId="{CD8AAFE1-8779-4A11-9DB6-919A31F1C095}" type="presParOf" srcId="{3DD3FAC4-2D19-4F97-B5CF-8FB9AD0A94D4}" destId="{EB52D1C3-84BD-4217-A07F-1A1091BE2F9E}" srcOrd="0" destOrd="0" presId="urn:microsoft.com/office/officeart/2008/layout/VerticalCurvedList"/>
    <dgm:cxn modelId="{0A396CCE-5FDA-4AD1-83A6-5FCCB5D2FD86}" type="presParOf" srcId="{D515BC8A-EFEE-47C1-9681-A6F2D7418BFE}" destId="{466A8AFE-FDBA-4221-BEDB-ADFF0D24F88E}" srcOrd="5" destOrd="0" presId="urn:microsoft.com/office/officeart/2008/layout/VerticalCurvedList"/>
    <dgm:cxn modelId="{09332BE8-B0D0-4DBD-918E-200A978FAE39}" type="presParOf" srcId="{D515BC8A-EFEE-47C1-9681-A6F2D7418BFE}" destId="{E5C5CBE7-4BEF-42A1-AC0D-E1F547009A90}" srcOrd="6" destOrd="0" presId="urn:microsoft.com/office/officeart/2008/layout/VerticalCurvedList"/>
    <dgm:cxn modelId="{61F3563A-9189-46DF-A14C-CDB07E9382F6}" type="presParOf" srcId="{E5C5CBE7-4BEF-42A1-AC0D-E1F547009A90}" destId="{6A3DEC82-8B1D-444C-92CD-F099091EC7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FAB2F-329F-4530-86F2-22D5D00EC3BD}">
      <dsp:nvSpPr>
        <dsp:cNvPr id="0" name=""/>
        <dsp:cNvSpPr/>
      </dsp:nvSpPr>
      <dsp:spPr>
        <a:xfrm>
          <a:off x="9" y="0"/>
          <a:ext cx="3213735" cy="3639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chemeClr val="bg1"/>
              </a:solidFill>
            </a:rPr>
            <a:t>On average, casual riders take longer trips or rides than Annual Members.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This could imply that casual riders used </a:t>
          </a:r>
          <a:r>
            <a:rPr lang="en-US" sz="1800" kern="1200" dirty="0" err="1">
              <a:solidFill>
                <a:schemeClr val="bg1"/>
              </a:solidFill>
            </a:rPr>
            <a:t>Cyclistic</a:t>
          </a:r>
          <a:r>
            <a:rPr lang="en-US" sz="1800" kern="1200" dirty="0">
              <a:solidFill>
                <a:schemeClr val="bg1"/>
              </a:solidFill>
            </a:rPr>
            <a:t> bikes for leisure or other short day-to-day travel purposes.</a:t>
          </a:r>
        </a:p>
      </dsp:txBody>
      <dsp:txXfrm>
        <a:off x="94136" y="94127"/>
        <a:ext cx="3025481" cy="3451417"/>
      </dsp:txXfrm>
    </dsp:sp>
    <dsp:sp modelId="{7A00B6F2-25C8-4602-A1C3-514316BE3CF0}">
      <dsp:nvSpPr>
        <dsp:cNvPr id="0" name=""/>
        <dsp:cNvSpPr/>
      </dsp:nvSpPr>
      <dsp:spPr>
        <a:xfrm>
          <a:off x="3761590" y="0"/>
          <a:ext cx="3213735" cy="3639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chemeClr val="bg1"/>
              </a:solidFill>
            </a:rPr>
            <a:t>Casual riders generally ride on weekends, whereas annual members use the membership during the week rather than on weekends.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This could imply that annual members are mostly riding their bikes to work.</a:t>
          </a:r>
        </a:p>
      </dsp:txBody>
      <dsp:txXfrm>
        <a:off x="3855717" y="94127"/>
        <a:ext cx="3025481" cy="3451417"/>
      </dsp:txXfrm>
    </dsp:sp>
    <dsp:sp modelId="{0752A029-8CCF-4D5F-AFCE-66C67B1DA6E9}">
      <dsp:nvSpPr>
        <dsp:cNvPr id="0" name=""/>
        <dsp:cNvSpPr/>
      </dsp:nvSpPr>
      <dsp:spPr>
        <a:xfrm>
          <a:off x="7515233" y="0"/>
          <a:ext cx="3213735" cy="3639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chemeClr val="bg1"/>
              </a:solidFill>
            </a:rPr>
            <a:t>Casual riders preferred using electric bikes over other ride types like classic and docked bikes.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Annual members preferred classic bikes over other varieties.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In terms of ride time, electric bikes were the most preferred by both casual and annual members for longer rides.</a:t>
          </a:r>
          <a:br>
            <a:rPr lang="en-US" sz="1800" kern="1200" dirty="0"/>
          </a:br>
          <a:endParaRPr lang="en-US" sz="1800" kern="1200" dirty="0">
            <a:solidFill>
              <a:schemeClr val="bg1"/>
            </a:solidFill>
          </a:endParaRPr>
        </a:p>
      </dsp:txBody>
      <dsp:txXfrm>
        <a:off x="7609360" y="94127"/>
        <a:ext cx="3025481" cy="3451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03581-3C8B-42F9-A255-2225908CCEBF}">
      <dsp:nvSpPr>
        <dsp:cNvPr id="0" name=""/>
        <dsp:cNvSpPr/>
      </dsp:nvSpPr>
      <dsp:spPr>
        <a:xfrm>
          <a:off x="-4959634" y="-759943"/>
          <a:ext cx="5906764" cy="5906764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EA25F-BB02-4CF4-A77D-F46F65D45FEB}">
      <dsp:nvSpPr>
        <dsp:cNvPr id="0" name=""/>
        <dsp:cNvSpPr/>
      </dsp:nvSpPr>
      <dsp:spPr>
        <a:xfrm>
          <a:off x="609151" y="365220"/>
          <a:ext cx="8040895" cy="1024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41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Users who take long rides shall be given a discount on bike rentals, or better yet, annual members who travel more than a specific distance, say 10 miles, should be given a discount. </a:t>
          </a:r>
        </a:p>
      </dsp:txBody>
      <dsp:txXfrm>
        <a:off x="609151" y="365220"/>
        <a:ext cx="8040895" cy="1024309"/>
      </dsp:txXfrm>
    </dsp:sp>
    <dsp:sp modelId="{D7BAB9B9-7DC3-44B1-916E-ECA4A0DB82C9}">
      <dsp:nvSpPr>
        <dsp:cNvPr id="0" name=""/>
        <dsp:cNvSpPr/>
      </dsp:nvSpPr>
      <dsp:spPr>
        <a:xfrm>
          <a:off x="535632" y="796048"/>
          <a:ext cx="147037" cy="162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27211-65CE-4FE1-B21F-D50BD7E4E10C}">
      <dsp:nvSpPr>
        <dsp:cNvPr id="0" name=""/>
        <dsp:cNvSpPr/>
      </dsp:nvSpPr>
      <dsp:spPr>
        <a:xfrm>
          <a:off x="944062" y="1715396"/>
          <a:ext cx="7690000" cy="95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41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bg1"/>
              </a:solidFill>
            </a:rPr>
            <a:t>Cyclistic</a:t>
          </a:r>
          <a:r>
            <a:rPr lang="en-US" sz="1800" kern="1200" dirty="0">
              <a:solidFill>
                <a:schemeClr val="bg1"/>
              </a:solidFill>
            </a:rPr>
            <a:t> bike-share should offer a weekend-only membership that is less expensive than the current seven-day membership</a:t>
          </a:r>
          <a:r>
            <a:rPr lang="en-US" sz="2000" kern="1200" dirty="0">
              <a:solidFill>
                <a:schemeClr val="bg1"/>
              </a:solidFill>
            </a:rPr>
            <a:t>.</a:t>
          </a:r>
        </a:p>
      </dsp:txBody>
      <dsp:txXfrm>
        <a:off x="944062" y="1715396"/>
        <a:ext cx="7690000" cy="956084"/>
      </dsp:txXfrm>
    </dsp:sp>
    <dsp:sp modelId="{EB52D1C3-84BD-4217-A07F-1A1091BE2F9E}">
      <dsp:nvSpPr>
        <dsp:cNvPr id="0" name=""/>
        <dsp:cNvSpPr/>
      </dsp:nvSpPr>
      <dsp:spPr>
        <a:xfrm>
          <a:off x="861407" y="2107275"/>
          <a:ext cx="133339" cy="172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A8AFE-FDBA-4221-BEDB-ADFF0D24F88E}">
      <dsp:nvSpPr>
        <dsp:cNvPr id="0" name=""/>
        <dsp:cNvSpPr/>
      </dsp:nvSpPr>
      <dsp:spPr>
        <a:xfrm>
          <a:off x="609151" y="2985406"/>
          <a:ext cx="8040895" cy="1048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41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 rewards </a:t>
          </a:r>
          <a:r>
            <a:rPr lang="en-US" sz="1800" kern="1200" dirty="0" err="1">
              <a:solidFill>
                <a:schemeClr val="bg1"/>
              </a:solidFill>
            </a:rPr>
            <a:t>programme</a:t>
          </a:r>
          <a:r>
            <a:rPr lang="en-US" sz="1800" kern="1200" dirty="0">
              <a:solidFill>
                <a:schemeClr val="bg1"/>
              </a:solidFill>
            </a:rPr>
            <a:t> in the form of discounts to annual Members who use a specific ride type or more shall be implemented.</a:t>
          </a:r>
        </a:p>
      </dsp:txBody>
      <dsp:txXfrm>
        <a:off x="609151" y="2985406"/>
        <a:ext cx="8040895" cy="1048191"/>
      </dsp:txXfrm>
    </dsp:sp>
    <dsp:sp modelId="{6A3DEC82-8B1D-444C-92CD-F099091EC7BC}">
      <dsp:nvSpPr>
        <dsp:cNvPr id="0" name=""/>
        <dsp:cNvSpPr/>
      </dsp:nvSpPr>
      <dsp:spPr>
        <a:xfrm flipH="1" flipV="1">
          <a:off x="544351" y="3433011"/>
          <a:ext cx="129599" cy="152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269C-961A-C713-6526-E49075E0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60DB-276B-BAAD-3CC1-BF836DCB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611E-B625-47FD-1B76-9A3D8F3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9DE2-6D08-4B13-AA7F-A59CCF0303A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ADFE-CFBA-95F0-D60C-EDAB8EE4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48D7-7290-3C23-59FE-B6A8774C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BEE-BA0B-4D6C-8B06-83BBDD99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116182"/>
            <a:ext cx="7853082" cy="1514019"/>
          </a:xfrm>
        </p:spPr>
        <p:txBody>
          <a:bodyPr/>
          <a:lstStyle/>
          <a:p>
            <a:r>
              <a:rPr lang="en-US" dirty="0"/>
              <a:t>Google Data Analytics Capstone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2400" b="1" dirty="0"/>
              <a:t>Manoj C S</a:t>
            </a:r>
          </a:p>
          <a:p>
            <a:r>
              <a:rPr lang="en-US" sz="2400" b="1" dirty="0"/>
              <a:t>Data Analyst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74A5-D61D-F261-AA36-49B2DB64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13" y="146650"/>
            <a:ext cx="10401300" cy="982904"/>
          </a:xfrm>
        </p:spPr>
        <p:txBody>
          <a:bodyPr>
            <a:normAutofit/>
          </a:bodyPr>
          <a:lstStyle/>
          <a:p>
            <a:r>
              <a:rPr lang="en-US" sz="3600" dirty="0"/>
              <a:t>Act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CCFB-B2B8-FB3B-7AB0-AD0A405E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13" y="1057836"/>
            <a:ext cx="103822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My final task was to act on key findings by providing recommendations that will help the marketing team to take informed decisions and maximize profits.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Key Findings include: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371A-EB9A-08D9-E1D0-19E76F98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Google Data Analytics Capstone Project</a:t>
            </a:r>
            <a:endParaRPr lang="en-US" b="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FAAC-702A-D466-C16D-B61769F0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BEE-BA0B-4D6C-8B06-83BBDD99287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0D2A3F9-7847-AF56-D787-59ED51A28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266544"/>
              </p:ext>
            </p:extLst>
          </p:nvPr>
        </p:nvGraphicFramePr>
        <p:xfrm>
          <a:off x="711013" y="2456329"/>
          <a:ext cx="10736916" cy="3639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4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Recommendations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4594" y="2340989"/>
            <a:ext cx="4838700" cy="315915"/>
          </a:xfrm>
        </p:spPr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Google Data Analytics Capstone Project</a:t>
            </a:r>
            <a:endParaRPr lang="en-US" b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6FD72F-BD20-29CF-BD05-091F00B5C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451219"/>
              </p:ext>
            </p:extLst>
          </p:nvPr>
        </p:nvGraphicFramePr>
        <p:xfrm>
          <a:off x="971549" y="1945342"/>
          <a:ext cx="8710333" cy="438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754" y="2487423"/>
            <a:ext cx="2935624" cy="6108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34DDAA7-EF63-701B-A7A2-E3FB7BC83B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>
          <a:xfrm>
            <a:off x="1142121" y="1022746"/>
            <a:ext cx="4429126" cy="4982767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1B375-0213-1865-F390-A63CB22E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629" y="463250"/>
            <a:ext cx="7532277" cy="610863"/>
          </a:xfrm>
        </p:spPr>
        <p:txBody>
          <a:bodyPr>
            <a:normAutofit/>
          </a:bodyPr>
          <a:lstStyle/>
          <a:p>
            <a:r>
              <a:rPr lang="en-US" sz="4000" dirty="0"/>
              <a:t>Table of Contents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853BC3B-A0C0-CDBB-C8E6-4EE57852781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Google Data Analytics Capstone Project</a:t>
            </a:r>
            <a:endParaRPr lang="en-US" b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04DF1A3-20CD-6D84-CEC0-1575148EF55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A82C175-001D-2504-C43E-B83774FF9F79}"/>
              </a:ext>
            </a:extLst>
          </p:cNvPr>
          <p:cNvSpPr txBox="1">
            <a:spLocks/>
          </p:cNvSpPr>
          <p:nvPr/>
        </p:nvSpPr>
        <p:spPr>
          <a:xfrm>
            <a:off x="1494790" y="1386468"/>
            <a:ext cx="4067736" cy="4085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Introduction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Agenda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My Role as Data Analyst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Six Phases of Data Analysis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Ask Phase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Prepare Phase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Process Phase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Analyze Phase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Share Phase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Act Phase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579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759" y="2169119"/>
            <a:ext cx="5823024" cy="3340472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303030"/>
                </a:solidFill>
                <a:effectLst/>
              </a:rPr>
              <a:t>Cyclistic</a:t>
            </a:r>
            <a:r>
              <a:rPr lang="en-US" sz="1800" b="0" i="0" dirty="0">
                <a:solidFill>
                  <a:srgbClr val="303030"/>
                </a:solidFill>
                <a:effectLst/>
              </a:rPr>
              <a:t> is a bike sharing program which features more than 5,800 bikes and 600 docking stations.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</a:rPr>
              <a:t>It offers reclining bikes, hand tricycles, and cargo bikes, making it more inclusive to people with disabilities and riders who can't use a standard two-wheeled bike. 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</a:rPr>
              <a:t>It was founded in 2016 and has grown tremendously into a fleet of bicycles that are </a:t>
            </a:r>
            <a:r>
              <a:rPr lang="en-US" sz="1800" b="0" i="0" dirty="0" err="1">
                <a:solidFill>
                  <a:srgbClr val="303030"/>
                </a:solidFill>
                <a:effectLst/>
              </a:rPr>
              <a:t>geotracked</a:t>
            </a:r>
            <a:r>
              <a:rPr lang="en-US" sz="1800" b="0" i="0" dirty="0">
                <a:solidFill>
                  <a:srgbClr val="303030"/>
                </a:solidFill>
                <a:effectLst/>
              </a:rPr>
              <a:t> and locked into a network of 692 stations across Chicago. 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</a:rPr>
              <a:t>The bikes can be unlocked from one station and returned to any other station in the system anytime.</a:t>
            </a: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Google Data Analytics Capstone Project</a:t>
            </a:r>
            <a:endParaRPr lang="en-US" b="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A29B38E-D333-1DDA-6FF4-883D3CF6F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83" y="817730"/>
            <a:ext cx="5222539" cy="52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7A72F-EB29-4D36-2F6C-CC770295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959745"/>
            <a:ext cx="4941477" cy="610863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4B02A-F2AC-D7FB-A6F3-B07DA44CE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966513" cy="3797672"/>
          </a:xfrm>
        </p:spPr>
        <p:txBody>
          <a:bodyPr/>
          <a:lstStyle/>
          <a:p>
            <a:r>
              <a:rPr lang="en-US" sz="1800" dirty="0"/>
              <a:t>Design new marketing strategies to convert casual riders into annual members. </a:t>
            </a:r>
          </a:p>
          <a:p>
            <a:r>
              <a:rPr lang="en-US" sz="1800" dirty="0"/>
              <a:t>To find solutions for the following questions:</a:t>
            </a:r>
          </a:p>
          <a:p>
            <a:r>
              <a:rPr lang="en-US" sz="1800" dirty="0"/>
              <a:t>1. How do annual members and casual riders use </a:t>
            </a:r>
            <a:r>
              <a:rPr lang="en-US" sz="1800" dirty="0" err="1"/>
              <a:t>Cyclistic</a:t>
            </a:r>
            <a:r>
              <a:rPr lang="en-US" sz="1800" dirty="0"/>
              <a:t> bikes differently?</a:t>
            </a:r>
          </a:p>
          <a:p>
            <a:r>
              <a:rPr lang="en-US" sz="1800" dirty="0"/>
              <a:t>2. Why would casual riders buy </a:t>
            </a:r>
            <a:r>
              <a:rPr lang="en-US" sz="1800" dirty="0" err="1"/>
              <a:t>Cyclistic</a:t>
            </a:r>
            <a:r>
              <a:rPr lang="en-US" sz="1800" dirty="0"/>
              <a:t> annual memberships?</a:t>
            </a:r>
          </a:p>
          <a:p>
            <a:r>
              <a:rPr lang="en-US" sz="1800" dirty="0"/>
              <a:t>3. How can </a:t>
            </a:r>
            <a:r>
              <a:rPr lang="en-US" sz="1800" dirty="0" err="1"/>
              <a:t>Cyclistic</a:t>
            </a:r>
            <a:r>
              <a:rPr lang="en-US" sz="1800" dirty="0"/>
              <a:t> use digital media to influence casual riders to become members?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02AA-71E5-4F4E-D092-22AC616E11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Google Data Analytics Capstone Project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CC24C-DDDD-BC39-61EF-CBF320941F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97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7A72F-EB29-4D36-2F6C-CC770295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959745"/>
            <a:ext cx="7268136" cy="610863"/>
          </a:xfrm>
        </p:spPr>
        <p:txBody>
          <a:bodyPr>
            <a:normAutofit/>
          </a:bodyPr>
          <a:lstStyle/>
          <a:p>
            <a:r>
              <a:rPr lang="en-US" sz="4000" dirty="0"/>
              <a:t>My Role as Data Analyst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4B02A-F2AC-D7FB-A6F3-B07DA44CE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1927411"/>
            <a:ext cx="9966513" cy="3729317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1800" dirty="0" err="1"/>
              <a:t>Analyse</a:t>
            </a:r>
            <a:r>
              <a:rPr lang="en-US" sz="1800" dirty="0"/>
              <a:t> the </a:t>
            </a:r>
            <a:r>
              <a:rPr lang="en-US" sz="1800" dirty="0" err="1"/>
              <a:t>Cyclistic</a:t>
            </a:r>
            <a:r>
              <a:rPr lang="en-US" sz="1800" dirty="0"/>
              <a:t> historical bike trip data to identify trends of data.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Assist the marketing analyst team in better understanding the differences between annual members and casual riders.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To find a solution for why casual riders might purchase the membership, and how digital media could affect their marketing tactics.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Create supporting </a:t>
            </a:r>
            <a:r>
              <a:rPr lang="en-US" sz="1800" dirty="0" err="1"/>
              <a:t>visualisations</a:t>
            </a:r>
            <a:r>
              <a:rPr lang="en-US" sz="1800" dirty="0"/>
              <a:t> and key findings to support the analysis to come up with great business solutions.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Recommendations to the company based on the analysis.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02AA-71E5-4F4E-D092-22AC616E11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Google Data Analytics Capstone Project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CC24C-DDDD-BC39-61EF-CBF320941F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0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2D18-ED5D-1191-8A36-B3F49B31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Six phases of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BA35-5433-C741-DD7C-F75CC0C4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90688"/>
            <a:ext cx="10401300" cy="4351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source-serif-pro"/>
              </a:rPr>
              <a:t>Ask Phase-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0" i="0" dirty="0">
                <a:effectLst/>
              </a:rPr>
              <a:t>I asked myself questions such as</a:t>
            </a:r>
          </a:p>
          <a:p>
            <a:pPr>
              <a:lnSpc>
                <a:spcPct val="110000"/>
              </a:lnSpc>
            </a:pPr>
            <a:r>
              <a:rPr lang="en-US" sz="1900" b="0" i="0" dirty="0">
                <a:effectLst/>
              </a:rPr>
              <a:t>How do annual members and casual riders use </a:t>
            </a:r>
            <a:r>
              <a:rPr lang="en-US" sz="1900" b="0" i="0" dirty="0" err="1">
                <a:effectLst/>
              </a:rPr>
              <a:t>Cyclistic</a:t>
            </a:r>
            <a:r>
              <a:rPr lang="en-US" sz="1900" b="0" i="0" dirty="0">
                <a:effectLst/>
              </a:rPr>
              <a:t> bikes differently?</a:t>
            </a:r>
          </a:p>
          <a:p>
            <a:pPr>
              <a:lnSpc>
                <a:spcPct val="110000"/>
              </a:lnSpc>
            </a:pPr>
            <a:r>
              <a:rPr lang="en-US" sz="1900" b="0" i="0" dirty="0">
                <a:effectLst/>
              </a:rPr>
              <a:t>Which types of bikes were mostly preferred by the riders? </a:t>
            </a:r>
          </a:p>
          <a:p>
            <a:endParaRPr lang="en-US" sz="2400" dirty="0">
              <a:latin typeface="source-serif-pro"/>
            </a:endParaRPr>
          </a:p>
          <a:p>
            <a:pPr marL="0" indent="0">
              <a:buNone/>
            </a:pPr>
            <a:r>
              <a:rPr lang="en-US" sz="2000" b="1" dirty="0">
                <a:latin typeface="source-serif-pro"/>
              </a:rPr>
              <a:t>Prepare Phase- </a:t>
            </a:r>
          </a:p>
          <a:p>
            <a:pPr>
              <a:lnSpc>
                <a:spcPct val="110000"/>
              </a:lnSpc>
            </a:pPr>
            <a:r>
              <a:rPr lang="en-US" sz="1900" b="0" i="0" dirty="0">
                <a:effectLst/>
              </a:rPr>
              <a:t>I downloaded the dataset that is given for this case study by Coursera. I downloaded the data for the last </a:t>
            </a: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900" b="0" i="0" dirty="0">
                <a:effectLst/>
              </a:rPr>
              <a:t> months and stored them in </a:t>
            </a:r>
            <a:r>
              <a:rPr lang="en-US" sz="1900" dirty="0"/>
              <a:t>local folder.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Checked for issues with bias or credibility in this data.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Addressed the licensing, privacy, security and accessibility of the data.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Checked for any problems with the data.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FD3C-C4F2-85A1-D4F0-2A55F01A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Google Data Analytics Capstone Project</a:t>
            </a:r>
            <a:endParaRPr lang="en-US" b="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FE76-AAFC-AE5C-A3A9-557EBB99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BEE-BA0B-4D6C-8B06-83BBDD9928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6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3A39-0FB4-CD1D-BF66-915AB913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Six phases of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50E-D865-691F-21B5-F0EDB8CF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25625"/>
            <a:ext cx="882687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ource-serif-pro"/>
              </a:rPr>
              <a:t>Process Phase-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Performed data cleaning by removing duplicates, deleting rows that had ride start time later than ride end time.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Deleted rows with NULLS in columns which were important for analysis.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Performed processing of the date column to find weekdays, which was useful to determine patterns of travel in the week.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Used Microsoft Excel for all the process and ensured data integrity throughout the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E083-DB27-F3A3-8710-896462CE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Google Data Analytics Capstone Project</a:t>
            </a:r>
            <a:endParaRPr lang="en-US" b="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CCF1-4103-E87B-D2CF-09FB3C4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BEE-BA0B-4D6C-8B06-83BBDD9928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F0DB-4047-864D-B115-ACB31B43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Six phases of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22B3-F47F-F0E0-B683-8381270A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62872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ource-serif-pro"/>
              </a:rPr>
              <a:t>Analyze Phase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Excel, I created the ride length column to calculate the trip duration and the day of week column to populate what day of the week the ride was taken.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Pivot tables were used to help me </a:t>
            </a:r>
            <a:r>
              <a:rPr lang="en-US" sz="1800" dirty="0" err="1"/>
              <a:t>summarise</a:t>
            </a:r>
            <a:r>
              <a:rPr lang="en-US" sz="1800" dirty="0"/>
              <a:t> the data.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 then moved to RStudio to create data frames and merge all the separate datasets into a single dataset.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 then moved to Tableau and performed analysis of the data to find out the maximum, minimum, and average number of rides by different types of users.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latin typeface="source-serif-pro"/>
              </a:rPr>
              <a:t>Share Phase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</a:rPr>
              <a:t>I created data visualizations in Tableau and then combined the visualizations </a:t>
            </a:r>
            <a:r>
              <a:rPr lang="en-US" sz="1800" dirty="0">
                <a:solidFill>
                  <a:srgbClr val="292929"/>
                </a:solidFill>
              </a:rPr>
              <a:t>to create a</a:t>
            </a:r>
            <a:r>
              <a:rPr lang="en-US" sz="1800" b="0" i="0" dirty="0">
                <a:solidFill>
                  <a:srgbClr val="292929"/>
                </a:solidFill>
                <a:effectLst/>
              </a:rPr>
              <a:t> dashboard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A894-1B26-F825-B0F1-EE7C9D52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Google Data Analytics Capstone Project</a:t>
            </a:r>
            <a:endParaRPr lang="en-US" b="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AD3D-3302-AE33-8E26-9AB0A9B8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BEE-BA0B-4D6C-8B06-83BBDD992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F988E-5114-1EF9-25D5-ADA3EF79B8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E3408-F013-3A4D-AF0A-5AF12B7739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9EBD6-29D5-ED7E-BD78-E59F25FAC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3CDA549-F22C-5A20-A244-F803677DDE28}"/>
              </a:ext>
            </a:extLst>
          </p:cNvPr>
          <p:cNvSpPr txBox="1">
            <a:spLocks/>
          </p:cNvSpPr>
          <p:nvPr/>
        </p:nvSpPr>
        <p:spPr>
          <a:xfrm>
            <a:off x="971550" y="2705200"/>
            <a:ext cx="4827178" cy="1942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2D08DBD-78D3-31B2-0722-933E1EE7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54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752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868</Words>
  <Application>Microsoft Office PowerPoint</Application>
  <PresentationFormat>Widescreen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source-serif-pro</vt:lpstr>
      <vt:lpstr>Wingdings</vt:lpstr>
      <vt:lpstr>Theme1</vt:lpstr>
      <vt:lpstr>Google Data Analytics Capstone Project</vt:lpstr>
      <vt:lpstr>Table of Contents</vt:lpstr>
      <vt:lpstr>Introduction</vt:lpstr>
      <vt:lpstr>Agenda</vt:lpstr>
      <vt:lpstr>My Role as Data Analyst</vt:lpstr>
      <vt:lpstr>Six phases of Data Analysis </vt:lpstr>
      <vt:lpstr>Six phases of data analysis (cont.)</vt:lpstr>
      <vt:lpstr>Six phases of data analysis (cont.)</vt:lpstr>
      <vt:lpstr>PowerPoint Presentation</vt:lpstr>
      <vt:lpstr>Act Phase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Capstone Project</dc:title>
  <dc:creator>C S, Manoj</dc:creator>
  <cp:lastModifiedBy>C S, Manoj</cp:lastModifiedBy>
  <cp:revision>107</cp:revision>
  <dcterms:created xsi:type="dcterms:W3CDTF">2023-05-03T09:53:46Z</dcterms:created>
  <dcterms:modified xsi:type="dcterms:W3CDTF">2023-05-05T14:53:34Z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