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7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5" r:id="rId19"/>
    <p:sldId id="272" r:id="rId20"/>
    <p:sldId id="273" r:id="rId21"/>
    <p:sldId id="274" r:id="rId22"/>
    <p:sldId id="27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15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86" d="100"/>
          <a:sy n="86" d="100"/>
        </p:scale>
        <p:origin x="57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noj\Downloads\kaggle_survey_2020_respons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noj\Downloads\kaggle_survey_2020_respons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noj\Downloads\kaggle_survey_2020_respons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[kaggle_survey_2020_responses.xlsx]Sheet7!PivotTable4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>
                <a:solidFill>
                  <a:schemeClr val="bg1"/>
                </a:solidFill>
                <a:latin typeface="Comic Sans MS" panose="030F0702030302020204" pitchFamily="66" charset="0"/>
              </a:rPr>
              <a:t>Money</a:t>
            </a:r>
            <a:r>
              <a:rPr lang="en-US" sz="1400" baseline="0">
                <a:solidFill>
                  <a:schemeClr val="bg1"/>
                </a:solidFill>
                <a:latin typeface="Comic Sans MS" panose="030F0702030302020204" pitchFamily="66" charset="0"/>
              </a:rPr>
              <a:t> Spent on ML and Cloud Computing Services</a:t>
            </a:r>
            <a:endParaRPr 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308525671776524"/>
          <c:y val="0.17874541789871204"/>
          <c:w val="0.83859187070256402"/>
          <c:h val="0.502431697620076"/>
        </c:manualLayout>
      </c:layout>
      <c:lineChart>
        <c:grouping val="stacked"/>
        <c:varyColors val="0"/>
        <c:ser>
          <c:idx val="0"/>
          <c:order val="0"/>
          <c:tx>
            <c:strRef>
              <c:f>Sheet7!$B$1</c:f>
              <c:strCache>
                <c:ptCount val="1"/>
                <c:pt idx="0">
                  <c:v>Total</c:v>
                </c:pt>
              </c:strCache>
            </c:strRef>
          </c:tx>
          <c:spPr>
            <a:ln w="22225" cap="rnd">
              <a:solidFill>
                <a:srgbClr val="0070C0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rgbClr val="0070C0"/>
              </a:solidFill>
              <a:ln>
                <a:solidFill>
                  <a:srgbClr val="0070C0"/>
                </a:solidFill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cat>
            <c:strRef>
              <c:f>Sheet7!$A$2:$A$8</c:f>
              <c:strCache>
                <c:ptCount val="6"/>
                <c:pt idx="0">
                  <c:v>$0 ($USD)</c:v>
                </c:pt>
                <c:pt idx="1">
                  <c:v>$1-$99</c:v>
                </c:pt>
                <c:pt idx="2">
                  <c:v>$10,000-$99,999</c:v>
                </c:pt>
                <c:pt idx="3">
                  <c:v>$100-$999</c:v>
                </c:pt>
                <c:pt idx="4">
                  <c:v>$100,000 or more ($USD)</c:v>
                </c:pt>
                <c:pt idx="5">
                  <c:v>$1000-$9,999</c:v>
                </c:pt>
              </c:strCache>
            </c:strRef>
          </c:cat>
          <c:val>
            <c:numRef>
              <c:f>Sheet7!$B$2:$B$8</c:f>
              <c:numCache>
                <c:formatCode>General</c:formatCode>
                <c:ptCount val="6"/>
                <c:pt idx="0">
                  <c:v>3856</c:v>
                </c:pt>
                <c:pt idx="1">
                  <c:v>1317</c:v>
                </c:pt>
                <c:pt idx="2">
                  <c:v>1075</c:v>
                </c:pt>
                <c:pt idx="3">
                  <c:v>1764</c:v>
                </c:pt>
                <c:pt idx="4">
                  <c:v>729</c:v>
                </c:pt>
                <c:pt idx="5">
                  <c:v>1829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0C3-4C9A-8644-AB3D9DE04E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87276624"/>
        <c:axId val="687279904"/>
      </c:lineChart>
      <c:catAx>
        <c:axId val="687276624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9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7279904"/>
        <c:crosses val="autoZero"/>
        <c:auto val="1"/>
        <c:lblAlgn val="ctr"/>
        <c:lblOffset val="100"/>
        <c:noMultiLvlLbl val="0"/>
      </c:catAx>
      <c:valAx>
        <c:axId val="687279904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7276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[kaggle_survey_2020_responses.xlsx]Sheet5!PivotTable2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bg1"/>
                </a:solidFill>
                <a:latin typeface="Comic Sans MS" panose="030F0702030302020204" pitchFamily="66" charset="0"/>
              </a:rPr>
              <a:t>TPU</a:t>
            </a:r>
            <a:r>
              <a:rPr lang="en-US" baseline="0">
                <a:solidFill>
                  <a:schemeClr val="bg1"/>
                </a:solidFill>
                <a:latin typeface="Comic Sans MS" panose="030F0702030302020204" pitchFamily="66" charset="0"/>
              </a:rPr>
              <a:t> Usage Distribution</a:t>
            </a:r>
            <a:endParaRPr lang="en-US">
              <a:solidFill>
                <a:schemeClr val="bg1"/>
              </a:solidFill>
              <a:latin typeface="Comic Sans MS" panose="030F0702030302020204" pitchFamily="66" charset="0"/>
            </a:endParaRPr>
          </a:p>
        </c:rich>
      </c:tx>
      <c:layout>
        <c:manualLayout>
          <c:xMode val="edge"/>
          <c:yMode val="edge"/>
          <c:x val="0.25764339543012243"/>
          <c:y val="5.194341011017801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</c:pivotFmts>
    <c:plotArea>
      <c:layout>
        <c:manualLayout>
          <c:layoutTarget val="inner"/>
          <c:xMode val="edge"/>
          <c:yMode val="edge"/>
          <c:x val="8.7377121668267721E-2"/>
          <c:y val="0.20930903253163274"/>
          <c:w val="0.53068184128159923"/>
          <c:h val="0.68674550212413599"/>
        </c:manualLayout>
      </c:layout>
      <c:doughnutChart>
        <c:varyColors val="1"/>
        <c:ser>
          <c:idx val="0"/>
          <c:order val="0"/>
          <c:tx>
            <c:strRef>
              <c:f>Sheet5!$B$1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3EC-4DFA-88FF-252DDDB4B009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3EC-4DFA-88FF-252DDDB4B009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63EC-4DFA-88FF-252DDDB4B009}"/>
              </c:ext>
            </c:extLst>
          </c:dPt>
          <c:dPt>
            <c:idx val="3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63EC-4DFA-88FF-252DDDB4B009}"/>
              </c:ext>
            </c:extLst>
          </c:dPt>
          <c:dPt>
            <c:idx val="4"/>
            <c:bubble3D val="0"/>
            <c:spPr>
              <a:solidFill>
                <a:srgbClr val="0070C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63EC-4DFA-88FF-252DDDB4B009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63EC-4DFA-88FF-252DDDB4B009}"/>
              </c:ext>
            </c:extLst>
          </c:dPt>
          <c:dLbls>
            <c:spPr>
              <a:solidFill>
                <a:schemeClr val="tx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Sheet5!$A$2:$A$8</c:f>
              <c:strCache>
                <c:ptCount val="6"/>
                <c:pt idx="0">
                  <c:v>2-5 times</c:v>
                </c:pt>
                <c:pt idx="1">
                  <c:v>6-25 times</c:v>
                </c:pt>
                <c:pt idx="2">
                  <c:v>More than 25 times</c:v>
                </c:pt>
                <c:pt idx="3">
                  <c:v>Never</c:v>
                </c:pt>
                <c:pt idx="4">
                  <c:v>Once</c:v>
                </c:pt>
                <c:pt idx="5">
                  <c:v>(blank)</c:v>
                </c:pt>
              </c:strCache>
            </c:strRef>
          </c:cat>
          <c:val>
            <c:numRef>
              <c:f>Sheet5!$B$2:$B$8</c:f>
              <c:numCache>
                <c:formatCode>General</c:formatCode>
                <c:ptCount val="6"/>
                <c:pt idx="0">
                  <c:v>2112</c:v>
                </c:pt>
                <c:pt idx="1">
                  <c:v>424</c:v>
                </c:pt>
                <c:pt idx="2">
                  <c:v>272</c:v>
                </c:pt>
                <c:pt idx="3">
                  <c:v>12050</c:v>
                </c:pt>
                <c:pt idx="4">
                  <c:v>1922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63EC-4DFA-88FF-252DDDB4B0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r"/>
      <c:legendEntry>
        <c:idx val="5"/>
        <c:delete val="1"/>
      </c:legendEntry>
      <c:layout>
        <c:manualLayout>
          <c:xMode val="edge"/>
          <c:yMode val="edge"/>
          <c:x val="0.65928748610855459"/>
          <c:y val="0.26863275711225754"/>
          <c:w val="0.3051923747224275"/>
          <c:h val="0.5749775495364259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5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[kaggle_survey_2020_responses.xlsx]Sheet6!PivotTable3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7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700" baseline="0">
                <a:solidFill>
                  <a:schemeClr val="bg1"/>
                </a:solidFill>
                <a:latin typeface="Comic Sans MS" panose="030F0702030302020204" pitchFamily="66" charset="0"/>
              </a:rPr>
              <a:t>Experience in ML Methods</a:t>
            </a:r>
          </a:p>
        </c:rich>
      </c:tx>
      <c:layout>
        <c:manualLayout>
          <c:xMode val="edge"/>
          <c:yMode val="edge"/>
          <c:x val="0.22150282278134767"/>
          <c:y val="3.219371660614853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7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2"/>
        <c:spPr>
          <a:solidFill>
            <a:schemeClr val="accent6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3"/>
        <c:spPr>
          <a:solidFill>
            <a:schemeClr val="accent2">
              <a:lumMod val="75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4"/>
        <c:spPr>
          <a:solidFill>
            <a:schemeClr val="bg1">
              <a:lumMod val="85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5"/>
        <c:spPr>
          <a:solidFill>
            <a:srgbClr val="00B0F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6"/>
        <c:spPr>
          <a:solidFill>
            <a:srgbClr val="FF00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7"/>
        <c:spPr>
          <a:solidFill>
            <a:srgbClr val="00B05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8"/>
        <c:spPr>
          <a:solidFill>
            <a:srgbClr val="C000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rgbClr val="C000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11"/>
        <c:spPr>
          <a:solidFill>
            <a:srgbClr val="00B05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12"/>
        <c:spPr>
          <a:solidFill>
            <a:srgbClr val="FF00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13"/>
        <c:spPr>
          <a:solidFill>
            <a:srgbClr val="00B0F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14"/>
        <c:spPr>
          <a:solidFill>
            <a:schemeClr val="bg1">
              <a:lumMod val="85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15"/>
        <c:spPr>
          <a:solidFill>
            <a:schemeClr val="accent2">
              <a:lumMod val="75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16"/>
        <c:spPr>
          <a:solidFill>
            <a:schemeClr val="accent6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17"/>
        <c:spPr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rgbClr val="C000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20"/>
        <c:spPr>
          <a:solidFill>
            <a:srgbClr val="00B05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21"/>
        <c:spPr>
          <a:solidFill>
            <a:srgbClr val="FF00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22"/>
        <c:spPr>
          <a:solidFill>
            <a:srgbClr val="00B0F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23"/>
        <c:spPr>
          <a:solidFill>
            <a:schemeClr val="bg1">
              <a:lumMod val="85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24"/>
        <c:spPr>
          <a:solidFill>
            <a:schemeClr val="accent2">
              <a:lumMod val="75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25"/>
        <c:spPr>
          <a:solidFill>
            <a:schemeClr val="accent6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26"/>
        <c:spPr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rgbClr val="C000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29"/>
        <c:spPr>
          <a:solidFill>
            <a:srgbClr val="00B05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30"/>
        <c:spPr>
          <a:solidFill>
            <a:srgbClr val="FF00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31"/>
        <c:spPr>
          <a:solidFill>
            <a:srgbClr val="00B0F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32"/>
        <c:spPr>
          <a:solidFill>
            <a:schemeClr val="bg1">
              <a:lumMod val="85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33"/>
        <c:spPr>
          <a:solidFill>
            <a:schemeClr val="accent2">
              <a:lumMod val="75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34"/>
        <c:spPr>
          <a:solidFill>
            <a:schemeClr val="accent6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35"/>
        <c:spPr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rgbClr val="C000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38"/>
        <c:spPr>
          <a:solidFill>
            <a:srgbClr val="00B05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39"/>
        <c:spPr>
          <a:solidFill>
            <a:srgbClr val="FF00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40"/>
        <c:spPr>
          <a:solidFill>
            <a:srgbClr val="00B0F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41"/>
        <c:spPr>
          <a:solidFill>
            <a:schemeClr val="bg1">
              <a:lumMod val="85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42"/>
        <c:spPr>
          <a:solidFill>
            <a:schemeClr val="accent2">
              <a:lumMod val="75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43"/>
        <c:spPr>
          <a:solidFill>
            <a:schemeClr val="accent6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44"/>
        <c:spPr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3393962697337991"/>
          <c:y val="0.20758758953488346"/>
          <c:w val="0.84501859899884035"/>
          <c:h val="0.36082909640275845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Sheet6!$B$1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Pt>
            <c:idx val="0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7E3E-4669-A368-4D0996A1B8C5}"/>
              </c:ext>
            </c:extLst>
          </c:dPt>
          <c:dPt>
            <c:idx val="1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7E3E-4669-A368-4D0996A1B8C5}"/>
              </c:ext>
            </c:extLst>
          </c:dPt>
          <c:dPt>
            <c:idx val="2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7E3E-4669-A368-4D0996A1B8C5}"/>
              </c:ext>
            </c:extLst>
          </c:dPt>
          <c:dPt>
            <c:idx val="3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7E3E-4669-A368-4D0996A1B8C5}"/>
              </c:ext>
            </c:extLst>
          </c:dPt>
          <c:dPt>
            <c:idx val="4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9-7E3E-4669-A368-4D0996A1B8C5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B-7E3E-4669-A368-4D0996A1B8C5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D-7E3E-4669-A368-4D0996A1B8C5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F-7E3E-4669-A368-4D0996A1B8C5}"/>
              </c:ext>
            </c:extLst>
          </c:dPt>
          <c:cat>
            <c:strRef>
              <c:f>Sheet6!$A$2:$A$11</c:f>
              <c:strCache>
                <c:ptCount val="9"/>
                <c:pt idx="0">
                  <c:v>10-20 years</c:v>
                </c:pt>
                <c:pt idx="1">
                  <c:v>1-2 years</c:v>
                </c:pt>
                <c:pt idx="2">
                  <c:v>20 or more years</c:v>
                </c:pt>
                <c:pt idx="3">
                  <c:v>2-3 years</c:v>
                </c:pt>
                <c:pt idx="4">
                  <c:v>3-4 years</c:v>
                </c:pt>
                <c:pt idx="5">
                  <c:v>4-5 years</c:v>
                </c:pt>
                <c:pt idx="6">
                  <c:v>5-10 years</c:v>
                </c:pt>
                <c:pt idx="7">
                  <c:v>I do not use machine learning methods</c:v>
                </c:pt>
                <c:pt idx="8">
                  <c:v>Under 1 year</c:v>
                </c:pt>
              </c:strCache>
            </c:strRef>
          </c:cat>
          <c:val>
            <c:numRef>
              <c:f>Sheet6!$B$2:$B$11</c:f>
              <c:numCache>
                <c:formatCode>General</c:formatCode>
                <c:ptCount val="9"/>
                <c:pt idx="0">
                  <c:v>244</c:v>
                </c:pt>
                <c:pt idx="1">
                  <c:v>3459</c:v>
                </c:pt>
                <c:pt idx="2">
                  <c:v>175</c:v>
                </c:pt>
                <c:pt idx="3">
                  <c:v>1631</c:v>
                </c:pt>
                <c:pt idx="4">
                  <c:v>893</c:v>
                </c:pt>
                <c:pt idx="5">
                  <c:v>784</c:v>
                </c:pt>
                <c:pt idx="6">
                  <c:v>801</c:v>
                </c:pt>
                <c:pt idx="7">
                  <c:v>2075</c:v>
                </c:pt>
                <c:pt idx="8">
                  <c:v>6312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7E3E-4669-A368-4D0996A1B8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614026472"/>
        <c:axId val="614050088"/>
        <c:axId val="0"/>
      </c:bar3DChart>
      <c:catAx>
        <c:axId val="614026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4050088"/>
        <c:crosses val="autoZero"/>
        <c:auto val="1"/>
        <c:lblAlgn val="ctr"/>
        <c:lblOffset val="100"/>
        <c:noMultiLvlLbl val="0"/>
      </c:catAx>
      <c:valAx>
        <c:axId val="614050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4026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A99A1-B64B-4AC4-A5BE-9C26A13A20CF}" type="datetimeFigureOut">
              <a:rPr lang="en-IN" smtClean="0"/>
              <a:t>24-01-2021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73AFC7E-B5E2-4ED6-B3E7-E1AD108510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895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A99A1-B64B-4AC4-A5BE-9C26A13A20CF}" type="datetimeFigureOut">
              <a:rPr lang="en-IN" smtClean="0"/>
              <a:t>24-01-2021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73AFC7E-B5E2-4ED6-B3E7-E1AD108510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1320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A99A1-B64B-4AC4-A5BE-9C26A13A20CF}" type="datetimeFigureOut">
              <a:rPr lang="en-IN" smtClean="0"/>
              <a:t>24-01-2021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73AFC7E-B5E2-4ED6-B3E7-E1AD10851025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3048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A99A1-B64B-4AC4-A5BE-9C26A13A20CF}" type="datetimeFigureOut">
              <a:rPr lang="en-IN" smtClean="0"/>
              <a:t>24-01-2021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73AFC7E-B5E2-4ED6-B3E7-E1AD108510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746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A99A1-B64B-4AC4-A5BE-9C26A13A20CF}" type="datetimeFigureOut">
              <a:rPr lang="en-IN" smtClean="0"/>
              <a:t>24-01-2021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73AFC7E-B5E2-4ED6-B3E7-E1AD10851025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6416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A99A1-B64B-4AC4-A5BE-9C26A13A20CF}" type="datetimeFigureOut">
              <a:rPr lang="en-IN" smtClean="0"/>
              <a:t>24-01-2021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73AFC7E-B5E2-4ED6-B3E7-E1AD108510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0287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A99A1-B64B-4AC4-A5BE-9C26A13A20CF}" type="datetimeFigureOut">
              <a:rPr lang="en-IN" smtClean="0"/>
              <a:t>24-01-2021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FC7E-B5E2-4ED6-B3E7-E1AD108510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17096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A99A1-B64B-4AC4-A5BE-9C26A13A20CF}" type="datetimeFigureOut">
              <a:rPr lang="en-IN" smtClean="0"/>
              <a:t>24-01-2021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FC7E-B5E2-4ED6-B3E7-E1AD108510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5863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A99A1-B64B-4AC4-A5BE-9C26A13A20CF}" type="datetimeFigureOut">
              <a:rPr lang="en-IN" smtClean="0"/>
              <a:t>24-01-2021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FC7E-B5E2-4ED6-B3E7-E1AD108510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266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A99A1-B64B-4AC4-A5BE-9C26A13A20CF}" type="datetimeFigureOut">
              <a:rPr lang="en-IN" smtClean="0"/>
              <a:t>24-01-2021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73AFC7E-B5E2-4ED6-B3E7-E1AD108510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376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A99A1-B64B-4AC4-A5BE-9C26A13A20CF}" type="datetimeFigureOut">
              <a:rPr lang="en-IN" smtClean="0"/>
              <a:t>24-01-2021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73AFC7E-B5E2-4ED6-B3E7-E1AD108510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651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A99A1-B64B-4AC4-A5BE-9C26A13A20CF}" type="datetimeFigureOut">
              <a:rPr lang="en-IN" smtClean="0"/>
              <a:t>24-01-2021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73AFC7E-B5E2-4ED6-B3E7-E1AD108510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9443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A99A1-B64B-4AC4-A5BE-9C26A13A20CF}" type="datetimeFigureOut">
              <a:rPr lang="en-IN" smtClean="0"/>
              <a:t>24-01-2021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FC7E-B5E2-4ED6-B3E7-E1AD108510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2534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A99A1-B64B-4AC4-A5BE-9C26A13A20CF}" type="datetimeFigureOut">
              <a:rPr lang="en-IN" smtClean="0"/>
              <a:t>24-01-2021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FC7E-B5E2-4ED6-B3E7-E1AD108510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82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A99A1-B64B-4AC4-A5BE-9C26A13A20CF}" type="datetimeFigureOut">
              <a:rPr lang="en-IN" smtClean="0"/>
              <a:t>24-01-2021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FC7E-B5E2-4ED6-B3E7-E1AD108510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879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A99A1-B64B-4AC4-A5BE-9C26A13A20CF}" type="datetimeFigureOut">
              <a:rPr lang="en-IN" smtClean="0"/>
              <a:t>24-01-2021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73AFC7E-B5E2-4ED6-B3E7-E1AD108510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314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A99A1-B64B-4AC4-A5BE-9C26A13A20CF}" type="datetimeFigureOut">
              <a:rPr lang="en-IN" smtClean="0"/>
              <a:t>24-01-2021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73AFC7E-B5E2-4ED6-B3E7-E1AD108510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973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DB9F1-A107-49F9-9FC1-D9B65DE2F5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4436" y="1166219"/>
            <a:ext cx="10572457" cy="2262781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latin typeface="Arial Rounded MT Bold" panose="020F0704030504030204" pitchFamily="34" charset="0"/>
              </a:rPr>
              <a:t>KAGGLE SURVEY DATA ANALYSIS AND INSIGHTS DERIVATION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D2A7B9-9E9E-44AB-8D31-29C0FED13B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23684" y="4191453"/>
            <a:ext cx="2613100" cy="1126283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Gadugi" panose="020B0502040204020203" pitchFamily="34" charset="0"/>
                <a:ea typeface="Gadugi" panose="020B0502040204020203" pitchFamily="34" charset="0"/>
              </a:rPr>
              <a:t>BY</a:t>
            </a:r>
          </a:p>
          <a:p>
            <a:r>
              <a:rPr lang="en-IN" sz="2000" dirty="0">
                <a:latin typeface="Gadugi" panose="020B0502040204020203" pitchFamily="34" charset="0"/>
                <a:ea typeface="Gadugi" panose="020B0502040204020203" pitchFamily="34" charset="0"/>
              </a:rPr>
              <a:t>MANOJ C S</a:t>
            </a:r>
          </a:p>
        </p:txBody>
      </p:sp>
    </p:spTree>
    <p:extLst>
      <p:ext uri="{BB962C8B-B14F-4D97-AF65-F5344CB8AC3E}">
        <p14:creationId xmlns:p14="http://schemas.microsoft.com/office/powerpoint/2010/main" val="321046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D2C8-51FC-42A6-B184-34A1BA86D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306333"/>
            <a:ext cx="8911687" cy="1280890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rgbClr val="FF000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Language for Beginners in Data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C32AB-50A1-4F08-8650-58AD7E132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3604" y="1587223"/>
            <a:ext cx="4518734" cy="4082422"/>
          </a:xfrm>
        </p:spPr>
        <p:txBody>
          <a:bodyPr/>
          <a:lstStyle/>
          <a:p>
            <a:r>
              <a:rPr lang="en-IN" dirty="0"/>
              <a:t>Almost 70% of the total counts recommend Python as the most important language for beginners in data science field.</a:t>
            </a:r>
          </a:p>
          <a:p>
            <a:r>
              <a:rPr lang="en-IN" dirty="0"/>
              <a:t>This indicates that Python is a easy programming language for the beginners to start their career and the most popular language in this field.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E5ADB7-C4F8-411D-B4AA-5731B9C77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62" y="1436302"/>
            <a:ext cx="3898546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399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E83E4-968C-42B4-AFBE-8D1940C4A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9760" y="170069"/>
            <a:ext cx="8911687" cy="1280890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rgbClr val="FF000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Computing Platform Usage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45A2B-E2FE-441D-BD6D-A15A13A80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2377" y="1540189"/>
            <a:ext cx="3909242" cy="3777622"/>
          </a:xfrm>
        </p:spPr>
        <p:txBody>
          <a:bodyPr/>
          <a:lstStyle/>
          <a:p>
            <a:r>
              <a:rPr lang="en-IN" dirty="0"/>
              <a:t>The most preferred computing platform is a personnel computer or laptop with a count of almost 13K survey participants.</a:t>
            </a:r>
          </a:p>
          <a:p>
            <a:r>
              <a:rPr lang="en-IN" dirty="0"/>
              <a:t>A few people also use cloud computing platforms like AWS and Microsoft Azure.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7BE11E-2618-46F7-B408-5795BFD71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278" y="1290221"/>
            <a:ext cx="4926259" cy="533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572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94DBF-B50F-41A5-B280-EAD16AED9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9457" y="317417"/>
            <a:ext cx="8911687" cy="1280890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rgbClr val="FF000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Big Data Products Usage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40E9B-C0ED-481A-9FA9-9D375F305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2770" y="1682232"/>
            <a:ext cx="3776078" cy="3777622"/>
          </a:xfrm>
        </p:spPr>
        <p:txBody>
          <a:bodyPr/>
          <a:lstStyle/>
          <a:p>
            <a:r>
              <a:rPr lang="en-IN" dirty="0"/>
              <a:t>The most used Big Data products include MySQL, Postgres SQL, Microsoft SQL and MongoDB.</a:t>
            </a:r>
          </a:p>
          <a:p>
            <a:r>
              <a:rPr lang="en-IN" dirty="0"/>
              <a:t>MySQL is the most used big data product with 764 in count.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77BA8C-9D5E-4483-8A35-93E779CCD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171" y="1514382"/>
            <a:ext cx="6951217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567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A0E1-4E61-4679-BD6D-E76B97502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5069" y="306333"/>
            <a:ext cx="8911687" cy="1280890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rgbClr val="FF000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Business Intelligence Tools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1C8C8-D6F0-4945-B257-3CBD3ED59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5069" y="1613856"/>
            <a:ext cx="4086797" cy="3777622"/>
          </a:xfrm>
        </p:spPr>
        <p:txBody>
          <a:bodyPr/>
          <a:lstStyle/>
          <a:p>
            <a:r>
              <a:rPr lang="en-IN" dirty="0"/>
              <a:t>The most popular Business Intelligence tools are Tableau and Microsoft Power BI.</a:t>
            </a:r>
          </a:p>
          <a:p>
            <a:r>
              <a:rPr lang="en-IN" dirty="0"/>
              <a:t>More than 80% of the users use these 2 platforms for their insights derivation and Dashboard creation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5099D8-EE6C-4CBF-8A2B-B7CE0CBF4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9788" y="1207363"/>
            <a:ext cx="5199353" cy="552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020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00CE0-20F7-4254-B759-1280EFAED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118" y="306333"/>
            <a:ext cx="7163634" cy="1280890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rgbClr val="FF000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Primary Data Analytics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C8EF5-A182-490E-9E90-2A66944B9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6118" y="1712835"/>
            <a:ext cx="4157817" cy="3777622"/>
          </a:xfrm>
        </p:spPr>
        <p:txBody>
          <a:bodyPr/>
          <a:lstStyle/>
          <a:p>
            <a:r>
              <a:rPr lang="en-IN" dirty="0"/>
              <a:t>The most used Data Analytics tools include Local development environments like </a:t>
            </a:r>
            <a:r>
              <a:rPr lang="en-IN" dirty="0" err="1"/>
              <a:t>Rstudio</a:t>
            </a:r>
            <a:r>
              <a:rPr lang="en-IN" dirty="0"/>
              <a:t>, </a:t>
            </a:r>
            <a:r>
              <a:rPr lang="en-IN" dirty="0" err="1"/>
              <a:t>JupyterLab</a:t>
            </a:r>
            <a:r>
              <a:rPr lang="en-IN" dirty="0"/>
              <a:t> etc. and basic statistical software like MS Excel, Google sheets etc.</a:t>
            </a:r>
          </a:p>
          <a:p>
            <a:r>
              <a:rPr lang="en-IN" dirty="0"/>
              <a:t>These tools are open source and easy to use. Hence it’s the most preferred primary data analytics tool.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0B2C2A-ED54-4C3F-9584-5F8386B8F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339" y="1461850"/>
            <a:ext cx="4627085" cy="427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056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71087-BD7A-4B44-85E1-A1122FB21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6454" y="306333"/>
            <a:ext cx="9578158" cy="1280890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rgbClr val="FF000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Money Spent on ML and Cloud Computing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B4461-0CA8-45C1-BB12-88E567A1E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9927" y="1776725"/>
            <a:ext cx="4060163" cy="3777622"/>
          </a:xfrm>
        </p:spPr>
        <p:txBody>
          <a:bodyPr/>
          <a:lstStyle/>
          <a:p>
            <a:r>
              <a:rPr lang="en-IN" dirty="0"/>
              <a:t>About 1500-2000 survey participants have spent on the range of $100-999 and $1000-9999 respectively.</a:t>
            </a:r>
          </a:p>
          <a:p>
            <a:r>
              <a:rPr lang="en-IN" dirty="0"/>
              <a:t>Almost 4000 participants have never spent any money on ML and cloud computing devices.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454BA06-2ED5-453C-8BEB-C3501CD60D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8124578"/>
              </p:ext>
            </p:extLst>
          </p:nvPr>
        </p:nvGraphicFramePr>
        <p:xfrm>
          <a:off x="6622742" y="1587222"/>
          <a:ext cx="5078028" cy="41566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09637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2A033-44EA-431F-A888-952E0309F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2230" y="306333"/>
            <a:ext cx="6568830" cy="1280890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rgbClr val="FF000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TPU Usage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6524E-FF4F-4A44-BC91-33F53E06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5743" y="1680839"/>
            <a:ext cx="3687301" cy="3777622"/>
          </a:xfrm>
        </p:spPr>
        <p:txBody>
          <a:bodyPr/>
          <a:lstStyle/>
          <a:p>
            <a:r>
              <a:rPr lang="en-IN" dirty="0"/>
              <a:t>72% of the total participants have never used TPU in their lifetime.</a:t>
            </a:r>
          </a:p>
          <a:p>
            <a:r>
              <a:rPr lang="en-IN" dirty="0"/>
              <a:t>Only 2% of people have only used TPU for more than 25 times</a:t>
            </a:r>
          </a:p>
          <a:p>
            <a:r>
              <a:rPr lang="en-IN" dirty="0"/>
              <a:t>11% of people have used TPU for one time.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2AAF50D-B4DD-4F10-8086-97105F47F5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3625853"/>
              </p:ext>
            </p:extLst>
          </p:nvPr>
        </p:nvGraphicFramePr>
        <p:xfrm>
          <a:off x="6569476" y="1587223"/>
          <a:ext cx="5533855" cy="4323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90307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5023F-1C4D-4F63-8867-37EDFCE6C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3644" y="306333"/>
            <a:ext cx="8911687" cy="1280890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rgbClr val="FF000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Experience in Machine Learning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A26EF-5802-426B-B73B-6A4B98D02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6971" y="1822505"/>
            <a:ext cx="3950563" cy="4088717"/>
          </a:xfrm>
        </p:spPr>
        <p:txBody>
          <a:bodyPr/>
          <a:lstStyle/>
          <a:p>
            <a:r>
              <a:rPr lang="en-IN" dirty="0"/>
              <a:t>About 6K survey participants have only 1 year experience in ML methods</a:t>
            </a:r>
          </a:p>
          <a:p>
            <a:r>
              <a:rPr lang="en-IN" dirty="0"/>
              <a:t>There is a total of about 3.5K survey participants with 1-2 years experience in ML</a:t>
            </a:r>
          </a:p>
          <a:p>
            <a:r>
              <a:rPr lang="en-IN" dirty="0"/>
              <a:t>There are only very few members with above 10years experience in using Machine Learning.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611190A-0319-43C9-96CA-0F02500F69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7919545"/>
              </p:ext>
            </p:extLst>
          </p:nvPr>
        </p:nvGraphicFramePr>
        <p:xfrm>
          <a:off x="6500768" y="1436138"/>
          <a:ext cx="5575175" cy="47338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77225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6DBE4-4C0C-416A-A14A-5E77B380B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2734" y="2148110"/>
            <a:ext cx="5867495" cy="1280890"/>
          </a:xfrm>
        </p:spPr>
        <p:txBody>
          <a:bodyPr>
            <a:normAutofit/>
          </a:bodyPr>
          <a:lstStyle/>
          <a:p>
            <a:r>
              <a:rPr lang="en-IN" sz="5400" dirty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DASHBOARDS</a:t>
            </a:r>
          </a:p>
        </p:txBody>
      </p:sp>
    </p:spTree>
    <p:extLst>
      <p:ext uri="{BB962C8B-B14F-4D97-AF65-F5344CB8AC3E}">
        <p14:creationId xmlns:p14="http://schemas.microsoft.com/office/powerpoint/2010/main" val="4057911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D24AA-FE31-44F6-B429-8B4890862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3CF6B-F2B0-497D-8793-E32410BA1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668775-7F44-4B56-9F43-201D6801A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538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A18B3-3D8A-44FC-A435-F94F9B401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2308" y="490945"/>
            <a:ext cx="8911687" cy="1280890"/>
          </a:xfrm>
        </p:spPr>
        <p:txBody>
          <a:bodyPr/>
          <a:lstStyle/>
          <a:p>
            <a:pPr algn="ctr"/>
            <a:r>
              <a:rPr lang="en-IN" dirty="0">
                <a:latin typeface="Gadugi" panose="020B0502040204020203" pitchFamily="34" charset="0"/>
                <a:ea typeface="Gadugi" panose="020B0502040204020203" pitchFamily="34" charset="0"/>
              </a:rPr>
              <a:t>OVERVIEW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629C43-8B92-4C49-9F1A-842837C51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8595" y="1689717"/>
            <a:ext cx="9164822" cy="3777622"/>
          </a:xfrm>
        </p:spPr>
        <p:txBody>
          <a:bodyPr/>
          <a:lstStyle/>
          <a:p>
            <a:r>
              <a:rPr lang="en-IN" dirty="0"/>
              <a:t>This Data Analysis and Insights derivation is done on the “Kaggle Machine Learning and Data Science Survey 2020” dataset.</a:t>
            </a:r>
          </a:p>
          <a:p>
            <a:r>
              <a:rPr lang="en-IN" dirty="0"/>
              <a:t>This dataset is an open sourced dataset and is available in the Kaggle community</a:t>
            </a:r>
          </a:p>
          <a:p>
            <a:r>
              <a:rPr lang="en-IN" dirty="0"/>
              <a:t>The main objective of this analysis is to tell a story about the subset of data science community represented in this survey through a combination of both narrative text and data exploration.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Link to the dataset: https://www.kaggle.com/c/kaggle-survey-2020/data</a:t>
            </a:r>
          </a:p>
        </p:txBody>
      </p:sp>
    </p:spTree>
    <p:extLst>
      <p:ext uri="{BB962C8B-B14F-4D97-AF65-F5344CB8AC3E}">
        <p14:creationId xmlns:p14="http://schemas.microsoft.com/office/powerpoint/2010/main" val="4491882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5048A-FCC3-4DBD-A692-2A8122065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69C93-1CE5-4C29-8B32-28C58D248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2E6123-4895-428D-829B-1726B4C1D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653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6CFC7-74AC-4567-84D9-597A3795E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7213" y="306333"/>
            <a:ext cx="8911687" cy="1280890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rgbClr val="FF000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Dashboard constructed using Excel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DABD3-8202-4D41-B5DA-8F4F9008B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7D3047-D056-4138-BDAD-728089172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5118"/>
            <a:ext cx="12192000" cy="563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260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84030-9F5E-4177-AABA-D0BBB1F0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3049" y="2148110"/>
            <a:ext cx="5219426" cy="1280890"/>
          </a:xfrm>
        </p:spPr>
        <p:txBody>
          <a:bodyPr>
            <a:normAutofit/>
          </a:bodyPr>
          <a:lstStyle/>
          <a:p>
            <a:r>
              <a:rPr lang="en-IN" sz="4800" dirty="0">
                <a:latin typeface="Gadugi" panose="020B0502040204020203" pitchFamily="34" charset="0"/>
                <a:ea typeface="Gadugi" panose="020B050204020402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30842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DA98C-BE1E-4491-B6E7-8B6F502D1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115" y="589025"/>
            <a:ext cx="3674710" cy="1280890"/>
          </a:xfrm>
        </p:spPr>
        <p:txBody>
          <a:bodyPr>
            <a:normAutofit/>
          </a:bodyPr>
          <a:lstStyle/>
          <a:p>
            <a:r>
              <a:rPr lang="en-IN" sz="4000" u="sng" dirty="0">
                <a:latin typeface="Gadugi" panose="020B0502040204020203" pitchFamily="34" charset="0"/>
                <a:ea typeface="Gadugi" panose="020B0502040204020203" pitchFamily="34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14C76-AF06-45C1-AD0D-C9519805D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3115" y="1513555"/>
            <a:ext cx="10208675" cy="5189086"/>
          </a:xfrm>
        </p:spPr>
        <p:txBody>
          <a:bodyPr>
            <a:normAutofit fontScale="92500" lnSpcReduction="20000"/>
          </a:bodyPr>
          <a:lstStyle/>
          <a:p>
            <a:pPr>
              <a:buFont typeface="+mj-lt"/>
              <a:buAutoNum type="arabicPeriod"/>
            </a:pPr>
            <a:r>
              <a:rPr lang="en-IN" sz="1900" dirty="0">
                <a:ea typeface="Gadugi" panose="020B0502040204020203" pitchFamily="34" charset="0"/>
              </a:rPr>
              <a:t>Age Distribution</a:t>
            </a:r>
          </a:p>
          <a:p>
            <a:pPr>
              <a:buFont typeface="+mj-lt"/>
              <a:buAutoNum type="arabicPeriod"/>
            </a:pPr>
            <a:r>
              <a:rPr lang="en-IN" sz="1900" dirty="0">
                <a:ea typeface="Gadugi" panose="020B0502040204020203" pitchFamily="34" charset="0"/>
              </a:rPr>
              <a:t>Gender Distribution</a:t>
            </a:r>
          </a:p>
          <a:p>
            <a:pPr>
              <a:buFont typeface="+mj-lt"/>
              <a:buAutoNum type="arabicPeriod"/>
            </a:pPr>
            <a:r>
              <a:rPr lang="en-IN" sz="1900" dirty="0">
                <a:ea typeface="Gadugi" panose="020B0502040204020203" pitchFamily="34" charset="0"/>
              </a:rPr>
              <a:t>Country Distribution</a:t>
            </a:r>
          </a:p>
          <a:p>
            <a:pPr>
              <a:buFont typeface="+mj-lt"/>
              <a:buAutoNum type="arabicPeriod"/>
            </a:pPr>
            <a:r>
              <a:rPr lang="en-IN" sz="1900" dirty="0">
                <a:ea typeface="Gadugi" panose="020B0502040204020203" pitchFamily="34" charset="0"/>
              </a:rPr>
              <a:t>Educational Qualifications</a:t>
            </a:r>
          </a:p>
          <a:p>
            <a:pPr>
              <a:buFont typeface="+mj-lt"/>
              <a:buAutoNum type="arabicPeriod"/>
            </a:pPr>
            <a:r>
              <a:rPr lang="en-IN" sz="1900" dirty="0">
                <a:ea typeface="Gadugi" panose="020B0502040204020203" pitchFamily="34" charset="0"/>
              </a:rPr>
              <a:t>Job Roles Distribution</a:t>
            </a:r>
          </a:p>
          <a:p>
            <a:pPr>
              <a:buFont typeface="+mj-lt"/>
              <a:buAutoNum type="arabicPeriod"/>
            </a:pPr>
            <a:r>
              <a:rPr lang="en-IN" sz="1900" dirty="0">
                <a:ea typeface="Gadugi" panose="020B0502040204020203" pitchFamily="34" charset="0"/>
              </a:rPr>
              <a:t>Programming Experience Distribution</a:t>
            </a:r>
          </a:p>
          <a:p>
            <a:pPr>
              <a:buFont typeface="+mj-lt"/>
              <a:buAutoNum type="arabicPeriod"/>
            </a:pPr>
            <a:r>
              <a:rPr lang="en-IN" sz="1900" dirty="0">
                <a:ea typeface="Gadugi" panose="020B0502040204020203" pitchFamily="34" charset="0"/>
              </a:rPr>
              <a:t>Language for Beginners in Data Science</a:t>
            </a:r>
          </a:p>
          <a:p>
            <a:pPr>
              <a:buFont typeface="+mj-lt"/>
              <a:buAutoNum type="arabicPeriod"/>
            </a:pPr>
            <a:r>
              <a:rPr lang="en-IN" sz="1900" dirty="0">
                <a:ea typeface="Gadugi" panose="020B0502040204020203" pitchFamily="34" charset="0"/>
              </a:rPr>
              <a:t>Computing Platform Usage Distribution</a:t>
            </a:r>
          </a:p>
          <a:p>
            <a:pPr>
              <a:buFont typeface="+mj-lt"/>
              <a:buAutoNum type="arabicPeriod"/>
            </a:pPr>
            <a:r>
              <a:rPr lang="en-IN" sz="1900" dirty="0">
                <a:ea typeface="Gadugi" panose="020B0502040204020203" pitchFamily="34" charset="0"/>
              </a:rPr>
              <a:t>Big Data Products Usage Distribution</a:t>
            </a:r>
          </a:p>
          <a:p>
            <a:pPr>
              <a:buFont typeface="+mj-lt"/>
              <a:buAutoNum type="arabicPeriod"/>
            </a:pPr>
            <a:r>
              <a:rPr lang="en-IN" sz="1900" dirty="0">
                <a:ea typeface="Gadugi" panose="020B0502040204020203" pitchFamily="34" charset="0"/>
              </a:rPr>
              <a:t>Business Intelligence Tools Distribution</a:t>
            </a:r>
          </a:p>
          <a:p>
            <a:pPr>
              <a:buFont typeface="+mj-lt"/>
              <a:buAutoNum type="arabicPeriod"/>
            </a:pPr>
            <a:r>
              <a:rPr lang="en-IN" sz="1900" dirty="0">
                <a:ea typeface="Gadugi" panose="020B0502040204020203" pitchFamily="34" charset="0"/>
              </a:rPr>
              <a:t>Primary Data Analytics Tool</a:t>
            </a:r>
          </a:p>
          <a:p>
            <a:pPr>
              <a:buFont typeface="+mj-lt"/>
              <a:buAutoNum type="arabicPeriod"/>
            </a:pPr>
            <a:r>
              <a:rPr lang="en-IN" sz="1900" dirty="0">
                <a:ea typeface="Gadugi" panose="020B0502040204020203" pitchFamily="34" charset="0"/>
              </a:rPr>
              <a:t>Money Spent on ML and Cloud Computing Services</a:t>
            </a:r>
          </a:p>
          <a:p>
            <a:pPr>
              <a:buFont typeface="+mj-lt"/>
              <a:buAutoNum type="arabicPeriod"/>
            </a:pPr>
            <a:r>
              <a:rPr lang="en-IN" sz="1900" dirty="0">
                <a:ea typeface="Gadugi" panose="020B0502040204020203" pitchFamily="34" charset="0"/>
              </a:rPr>
              <a:t>TPU Usage Distribution</a:t>
            </a:r>
          </a:p>
          <a:p>
            <a:pPr>
              <a:buFont typeface="+mj-lt"/>
              <a:buAutoNum type="arabicPeriod"/>
            </a:pPr>
            <a:r>
              <a:rPr lang="en-IN" sz="1900" dirty="0">
                <a:ea typeface="Gadugi" panose="020B0502040204020203" pitchFamily="34" charset="0"/>
              </a:rPr>
              <a:t>Experience in Machine Learning Methods</a:t>
            </a:r>
          </a:p>
          <a:p>
            <a:pPr>
              <a:buFont typeface="+mj-lt"/>
              <a:buAutoNum type="arabicPeriod"/>
            </a:pPr>
            <a:endParaRPr lang="en-IN" dirty="0">
              <a:solidFill>
                <a:srgbClr val="FF0000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  <a:p>
            <a:pPr>
              <a:buFont typeface="+mj-lt"/>
              <a:buAutoNum type="arabicPeriod"/>
            </a:pPr>
            <a:endParaRPr lang="en-IN" dirty="0">
              <a:solidFill>
                <a:srgbClr val="FF0000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  <a:p>
            <a:pPr>
              <a:buFont typeface="+mj-lt"/>
              <a:buAutoNum type="arabicPeriod"/>
            </a:pPr>
            <a:endParaRPr lang="en-IN" sz="1800" dirty="0">
              <a:solidFill>
                <a:srgbClr val="FF0000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  <a:p>
            <a:pPr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2002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D5171-64CD-416F-9B43-04944EC82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136" y="316777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IN" sz="3200" dirty="0">
                <a:solidFill>
                  <a:srgbClr val="FF000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Age Distribution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17865A7-B44D-4A98-84FE-F378FA0BE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5215" y="1330327"/>
            <a:ext cx="4219961" cy="4636223"/>
          </a:xfrm>
        </p:spPr>
        <p:txBody>
          <a:bodyPr/>
          <a:lstStyle/>
          <a:p>
            <a:r>
              <a:rPr lang="en-IN" dirty="0"/>
              <a:t>It can be clearly understood from the graph that the developers of age group 18-34 is more in number when compared to all other age groups.</a:t>
            </a:r>
          </a:p>
          <a:p>
            <a:r>
              <a:rPr lang="en-IN" dirty="0"/>
              <a:t>However the number of people decreases as the age group goes high.</a:t>
            </a:r>
          </a:p>
          <a:p>
            <a:r>
              <a:rPr lang="en-IN" dirty="0"/>
              <a:t>From this, we can infer that the freshers and youths are more into data science than the   experienced professionals or adults.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161342F-10AA-426C-A8EA-7A167AB28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695" y="1330327"/>
            <a:ext cx="6356669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365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81FED-5DDA-436B-BC62-77CBDF447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6078" y="306333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IN" sz="3200" dirty="0">
                <a:solidFill>
                  <a:srgbClr val="FF000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Gender Distribution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3BE626F-13DC-4876-A515-D57319D64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6078" y="1540189"/>
            <a:ext cx="5175036" cy="397284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The number of males is very large when compared to women.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Almost 80% of people are of men and the rest 20% is women.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This indicates that the men are more interested in working in data science field when compared to women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526934A-DAF2-41F4-A816-789476902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089" y="1527329"/>
            <a:ext cx="4433012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681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DF5CC-D52F-4487-B6B2-AC0199AD8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20" y="216763"/>
            <a:ext cx="5370345" cy="1280890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rgbClr val="FF000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Country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3AACA-22CA-4DDC-84BF-F745BD761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893" y="1497653"/>
            <a:ext cx="3514084" cy="3777622"/>
          </a:xfrm>
        </p:spPr>
        <p:txBody>
          <a:bodyPr/>
          <a:lstStyle/>
          <a:p>
            <a:r>
              <a:rPr lang="en-IN" dirty="0"/>
              <a:t>People from almost 55 Countries participated in this Kaggle survey.</a:t>
            </a:r>
          </a:p>
          <a:p>
            <a:r>
              <a:rPr lang="en-IN" dirty="0"/>
              <a:t>India and USA are among the top 2 countries which indicates that most of the data scientists are present there.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4ACD1BC-3A30-4446-9F2A-322387740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468" y="1096392"/>
            <a:ext cx="7697323" cy="562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38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F77B0-E6A7-4D06-9CEF-4285147DB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1713" y="306333"/>
            <a:ext cx="5805351" cy="1280890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rgbClr val="FF000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Educational Qualifications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2F8EA-7FB1-4D4B-BF0E-591EA4953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2369" y="1343400"/>
            <a:ext cx="3953631" cy="4171199"/>
          </a:xfrm>
        </p:spPr>
        <p:txBody>
          <a:bodyPr>
            <a:normAutofit/>
          </a:bodyPr>
          <a:lstStyle/>
          <a:p>
            <a:r>
              <a:rPr lang="en-IN" dirty="0"/>
              <a:t>The Developers with  Masters Degree and Bachelors Degree are prominent compared to other degrees.</a:t>
            </a:r>
          </a:p>
          <a:p>
            <a:r>
              <a:rPr lang="en-IN" dirty="0"/>
              <a:t>There are all kinds of degree holders and even non-degree holders in this survey which in turn indicates that Kaggle is used by all professionals and non-professionals as well.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38BB2B-65BD-4507-A0B9-D4E3D65A6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9714" y="1343399"/>
            <a:ext cx="5805351" cy="542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595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85279-0AC3-4C19-92F9-73DB45731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9570" y="153582"/>
            <a:ext cx="5805351" cy="1280890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rgbClr val="FF000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Job Roles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E7A8A-8277-4FFD-B60C-6998F7C21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7261" y="1448517"/>
            <a:ext cx="4110362" cy="3777622"/>
          </a:xfrm>
        </p:spPr>
        <p:txBody>
          <a:bodyPr/>
          <a:lstStyle/>
          <a:p>
            <a:r>
              <a:rPr lang="en-IN" dirty="0"/>
              <a:t>Students represent almost 25% of all the survey respondents.</a:t>
            </a:r>
          </a:p>
          <a:p>
            <a:r>
              <a:rPr lang="en-IN" dirty="0"/>
              <a:t>Data scientist represent almost 15% of all the survey respondents.</a:t>
            </a:r>
          </a:p>
          <a:p>
            <a:r>
              <a:rPr lang="en-IN" dirty="0"/>
              <a:t>People with different job roles have participated in this survey which is  related to IT industry and Data Science.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B3744A-B726-4C38-974D-D04D060E9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4156" y="1434472"/>
            <a:ext cx="662121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703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A30EB-3FB7-406A-B8D5-724752C86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3643" y="242370"/>
            <a:ext cx="7580885" cy="1280890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rgbClr val="FF000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Programming Experience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8AFA3-2108-46EF-942D-B30FCB549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2780" y="1278383"/>
            <a:ext cx="4320466" cy="4181384"/>
          </a:xfrm>
        </p:spPr>
        <p:txBody>
          <a:bodyPr>
            <a:normAutofit/>
          </a:bodyPr>
          <a:lstStyle/>
          <a:p>
            <a:r>
              <a:rPr lang="en-IN" dirty="0"/>
              <a:t>People with below 5 years experience are more in number compared to all other experience groups.</a:t>
            </a:r>
          </a:p>
          <a:p>
            <a:r>
              <a:rPr lang="en-IN" dirty="0"/>
              <a:t>People with 1-2 years experience comprise about 23 % and with 3-5 experience also comprise about 23%.</a:t>
            </a:r>
          </a:p>
          <a:p>
            <a:r>
              <a:rPr lang="en-IN" dirty="0"/>
              <a:t>Almost 95% people in this survey have some experience in programming which is the basics for Data science and software development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278917-1CD5-4A3E-95B6-ACC1326E6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023" y="1278383"/>
            <a:ext cx="5702403" cy="515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31212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269</TotalTime>
  <Words>816</Words>
  <Application>Microsoft Office PowerPoint</Application>
  <PresentationFormat>Widescreen</PresentationFormat>
  <Paragraphs>80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Arial Rounded MT Bold</vt:lpstr>
      <vt:lpstr>Century Gothic</vt:lpstr>
      <vt:lpstr>Comic Sans MS</vt:lpstr>
      <vt:lpstr>Gadugi</vt:lpstr>
      <vt:lpstr>Wingdings</vt:lpstr>
      <vt:lpstr>Wingdings 3</vt:lpstr>
      <vt:lpstr>Wisp</vt:lpstr>
      <vt:lpstr>KAGGLE SURVEY DATA ANALYSIS AND INSIGHTS DERIVATION</vt:lpstr>
      <vt:lpstr>OVERVIEW</vt:lpstr>
      <vt:lpstr>CONTENTS</vt:lpstr>
      <vt:lpstr>Age Distribution</vt:lpstr>
      <vt:lpstr>Gender Distribution</vt:lpstr>
      <vt:lpstr>Country Distribution</vt:lpstr>
      <vt:lpstr>Educational Qualifications </vt:lpstr>
      <vt:lpstr>Job Roles Distribution</vt:lpstr>
      <vt:lpstr>Programming Experience Distribution</vt:lpstr>
      <vt:lpstr>Language for Beginners in Data Science</vt:lpstr>
      <vt:lpstr>Computing Platform Usage Distribution</vt:lpstr>
      <vt:lpstr>Big Data Products Usage Distribution</vt:lpstr>
      <vt:lpstr>Business Intelligence Tools Distribution</vt:lpstr>
      <vt:lpstr>Primary Data Analytics Tool</vt:lpstr>
      <vt:lpstr>Money Spent on ML and Cloud Computing Services</vt:lpstr>
      <vt:lpstr>TPU Usage Distribution</vt:lpstr>
      <vt:lpstr>Experience in Machine Learning Methods</vt:lpstr>
      <vt:lpstr>DASHBOARDS</vt:lpstr>
      <vt:lpstr>PowerPoint Presentation</vt:lpstr>
      <vt:lpstr>PowerPoint Presentation</vt:lpstr>
      <vt:lpstr>Dashboard constructed using Excel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Manoj C S</dc:creator>
  <cp:lastModifiedBy>Manoj C S</cp:lastModifiedBy>
  <cp:revision>37</cp:revision>
  <dcterms:created xsi:type="dcterms:W3CDTF">2021-01-23T13:21:54Z</dcterms:created>
  <dcterms:modified xsi:type="dcterms:W3CDTF">2021-01-24T10:53:13Z</dcterms:modified>
</cp:coreProperties>
</file>