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327" r:id="rId3"/>
    <p:sldId id="260" r:id="rId4"/>
    <p:sldId id="262" r:id="rId5"/>
    <p:sldId id="265" r:id="rId6"/>
    <p:sldId id="266" r:id="rId7"/>
    <p:sldId id="267" r:id="rId8"/>
    <p:sldId id="268" r:id="rId9"/>
    <p:sldId id="269" r:id="rId10"/>
    <p:sldId id="270" r:id="rId11"/>
    <p:sldId id="272" r:id="rId12"/>
    <p:sldId id="274" r:id="rId13"/>
    <p:sldId id="275" r:id="rId14"/>
    <p:sldId id="276" r:id="rId15"/>
    <p:sldId id="277" r:id="rId16"/>
    <p:sldId id="328" r:id="rId17"/>
    <p:sldId id="317" r:id="rId18"/>
    <p:sldId id="319" r:id="rId19"/>
    <p:sldId id="32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24" r:id="rId54"/>
    <p:sldId id="32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p15:clr>
            <a:srgbClr val="A4A3A4"/>
          </p15:clr>
        </p15:guide>
        <p15:guide id="2" pos="37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AFDAF"/>
    <a:srgbClr val="CCFF99"/>
    <a:srgbClr val="FBFCB2"/>
    <a:srgbClr val="FFFF66"/>
    <a:srgbClr val="33CC33"/>
    <a:srgbClr val="FF5050"/>
    <a:srgbClr val="FF6600"/>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6" autoAdjust="0"/>
    <p:restoredTop sz="94660"/>
  </p:normalViewPr>
  <p:slideViewPr>
    <p:cSldViewPr snapToGrid="0" showGuides="1">
      <p:cViewPr varScale="1">
        <p:scale>
          <a:sx n="78" d="100"/>
          <a:sy n="78" d="100"/>
        </p:scale>
        <p:origin x="960" y="62"/>
      </p:cViewPr>
      <p:guideLst>
        <p:guide orient="horz" pos="2364"/>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179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5179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7A73E-2A0B-4B54-AD1C-69A5B6C795B7}" type="datetimeFigureOut">
              <a:rPr lang="en-IN" smtClean="0"/>
              <a:t>02-06-2023</a:t>
            </a:fld>
            <a:endParaRPr lang="en-IN"/>
          </a:p>
        </p:txBody>
      </p:sp>
      <p:sp>
        <p:nvSpPr>
          <p:cNvPr id="105180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5180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5180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5180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1AE3D-D688-45C0-8670-B2BF1B09651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lstStyle/>
          <a:p>
            <a:endParaRPr lang="en-IN" dirty="0"/>
          </a:p>
        </p:txBody>
      </p:sp>
      <p:sp>
        <p:nvSpPr>
          <p:cNvPr id="1048615" name="Slide Number Placeholder 3"/>
          <p:cNvSpPr>
            <a:spLocks noGrp="1"/>
          </p:cNvSpPr>
          <p:nvPr>
            <p:ph type="sldNum" sz="quarter" idx="10"/>
          </p:nvPr>
        </p:nvSpPr>
        <p:spPr/>
        <p:txBody>
          <a:bodyPr/>
          <a:lstStyle/>
          <a:p>
            <a:fld id="{80F1AE3D-D688-45C0-8670-B2BF1B096518}" type="slidenum">
              <a:rPr lang="en-IN" smtClean="0"/>
              <a:t>10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F1AE3D-D688-45C0-8670-B2BF1B096518}" type="slidenum">
              <a:rPr lang="en-IN" smtClean="0"/>
              <a:t>11</a:t>
            </a:fld>
            <a:endParaRPr lang="en-IN"/>
          </a:p>
        </p:txBody>
      </p:sp>
    </p:spTree>
    <p:extLst>
      <p:ext uri="{BB962C8B-B14F-4D97-AF65-F5344CB8AC3E}">
        <p14:creationId xmlns:p14="http://schemas.microsoft.com/office/powerpoint/2010/main" val="177242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F1AE3D-D688-45C0-8670-B2BF1B096518}" type="slidenum">
              <a:rPr lang="en-IN" smtClean="0"/>
              <a:t>15</a:t>
            </a:fld>
            <a:endParaRPr lang="en-IN"/>
          </a:p>
        </p:txBody>
      </p:sp>
    </p:spTree>
    <p:extLst>
      <p:ext uri="{BB962C8B-B14F-4D97-AF65-F5344CB8AC3E}">
        <p14:creationId xmlns:p14="http://schemas.microsoft.com/office/powerpoint/2010/main" val="214421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F1AE3D-D688-45C0-8670-B2BF1B096518}" type="slidenum">
              <a:rPr lang="en-IN" smtClean="0"/>
              <a:t>17</a:t>
            </a:fld>
            <a:endParaRPr lang="en-IN"/>
          </a:p>
        </p:txBody>
      </p:sp>
    </p:spTree>
    <p:extLst>
      <p:ext uri="{BB962C8B-B14F-4D97-AF65-F5344CB8AC3E}">
        <p14:creationId xmlns:p14="http://schemas.microsoft.com/office/powerpoint/2010/main" val="644207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48578" name="Rectangle 2"/>
          <p:cNvSpPr>
            <a:spLocks noGrp="1" noChangeArrowheads="1"/>
          </p:cNvSpPr>
          <p:nvPr>
            <p:ph type="ctrTitle"/>
          </p:nvPr>
        </p:nvSpPr>
        <p:spPr>
          <a:xfrm>
            <a:off x="719667" y="4967288"/>
            <a:ext cx="8064500" cy="1109662"/>
          </a:xfrm>
        </p:spPr>
        <p:txBody>
          <a:bodyPr/>
          <a:lstStyle>
            <a:lvl1pPr>
              <a:defRPr sz="3200" b="1"/>
            </a:lvl1pPr>
          </a:lstStyle>
          <a:p>
            <a:pPr lvl="0"/>
            <a:r>
              <a:rPr lang="en-US" noProof="0"/>
              <a:t>Click to edit Master title style</a:t>
            </a:r>
            <a:endParaRPr lang="ru-RU" noProof="0"/>
          </a:p>
        </p:txBody>
      </p:sp>
      <p:sp>
        <p:nvSpPr>
          <p:cNvPr id="1048579" name="Rectangle 3"/>
          <p:cNvSpPr>
            <a:spLocks noGrp="1" noChangeArrowheads="1"/>
          </p:cNvSpPr>
          <p:nvPr>
            <p:ph type="subTitle" idx="1"/>
          </p:nvPr>
        </p:nvSpPr>
        <p:spPr>
          <a:xfrm>
            <a:off x="719667" y="5827713"/>
            <a:ext cx="8064500" cy="696912"/>
          </a:xfrm>
          <a:effectLst>
            <a:outerShdw dist="17961" dir="2700000" algn="ctr" rotWithShape="0">
              <a:schemeClr val="bg2"/>
            </a:outerShdw>
          </a:effectLst>
        </p:spPr>
        <p:txBody>
          <a:bodyPr/>
          <a:lstStyle>
            <a:lvl1pPr marL="0" indent="0">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051785" name="Заголовок 1"/>
          <p:cNvSpPr>
            <a:spLocks noGrp="1"/>
          </p:cNvSpPr>
          <p:nvPr>
            <p:ph type="title"/>
          </p:nvPr>
        </p:nvSpPr>
        <p:spPr/>
        <p:txBody>
          <a:bodyPr/>
          <a:lstStyle/>
          <a:p>
            <a:r>
              <a:rPr lang="en-US"/>
              <a:t>Click to edit Master title style</a:t>
            </a:r>
            <a:endParaRPr lang="ru-RU"/>
          </a:p>
        </p:txBody>
      </p:sp>
      <p:sp>
        <p:nvSpPr>
          <p:cNvPr id="1051786"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051780" name="Вертикальный заголовок 1"/>
          <p:cNvSpPr>
            <a:spLocks noGrp="1"/>
          </p:cNvSpPr>
          <p:nvPr>
            <p:ph type="title" orient="vert"/>
          </p:nvPr>
        </p:nvSpPr>
        <p:spPr>
          <a:xfrm>
            <a:off x="9385300" y="400050"/>
            <a:ext cx="2567517" cy="6269038"/>
          </a:xfrm>
        </p:spPr>
        <p:txBody>
          <a:bodyPr vert="eaVert"/>
          <a:lstStyle/>
          <a:p>
            <a:r>
              <a:rPr lang="en-US"/>
              <a:t>Click to edit Master title style</a:t>
            </a:r>
            <a:endParaRPr lang="ru-RU"/>
          </a:p>
        </p:txBody>
      </p:sp>
      <p:sp>
        <p:nvSpPr>
          <p:cNvPr id="1051781" name="Вертикальный текст 2"/>
          <p:cNvSpPr>
            <a:spLocks noGrp="1"/>
          </p:cNvSpPr>
          <p:nvPr>
            <p:ph type="body" orient="vert" idx="1"/>
          </p:nvPr>
        </p:nvSpPr>
        <p:spPr>
          <a:xfrm>
            <a:off x="1678518" y="400050"/>
            <a:ext cx="7503583" cy="6269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051758" name="Заголовок 1"/>
          <p:cNvSpPr>
            <a:spLocks noGrp="1"/>
          </p:cNvSpPr>
          <p:nvPr>
            <p:ph type="title"/>
          </p:nvPr>
        </p:nvSpPr>
        <p:spPr/>
        <p:txBody>
          <a:bodyPr/>
          <a:lstStyle/>
          <a:p>
            <a:r>
              <a:rPr lang="en-US"/>
              <a:t>Click to edit Master title style</a:t>
            </a:r>
            <a:endParaRPr lang="ru-RU"/>
          </a:p>
        </p:txBody>
      </p:sp>
      <p:sp>
        <p:nvSpPr>
          <p:cNvPr id="1051759"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48588" name="Заголовок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1048589"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051787" name="Заголовок 1"/>
          <p:cNvSpPr>
            <a:spLocks noGrp="1"/>
          </p:cNvSpPr>
          <p:nvPr>
            <p:ph type="title"/>
          </p:nvPr>
        </p:nvSpPr>
        <p:spPr/>
        <p:txBody>
          <a:bodyPr/>
          <a:lstStyle/>
          <a:p>
            <a:r>
              <a:rPr lang="en-US"/>
              <a:t>Click to edit Master title style</a:t>
            </a:r>
            <a:endParaRPr lang="ru-RU"/>
          </a:p>
        </p:txBody>
      </p:sp>
      <p:sp>
        <p:nvSpPr>
          <p:cNvPr id="1051788" name="Объект 2"/>
          <p:cNvSpPr>
            <a:spLocks noGrp="1"/>
          </p:cNvSpPr>
          <p:nvPr>
            <p:ph sz="half" idx="1"/>
          </p:nvPr>
        </p:nvSpPr>
        <p:spPr>
          <a:xfrm>
            <a:off x="1678518" y="1268414"/>
            <a:ext cx="503343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051789" name="Объект 3"/>
          <p:cNvSpPr>
            <a:spLocks noGrp="1"/>
          </p:cNvSpPr>
          <p:nvPr>
            <p:ph sz="half" idx="2"/>
          </p:nvPr>
        </p:nvSpPr>
        <p:spPr>
          <a:xfrm>
            <a:off x="6915151" y="1268414"/>
            <a:ext cx="5035549"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51790" name="Заголовок 1"/>
          <p:cNvSpPr>
            <a:spLocks noGrp="1"/>
          </p:cNvSpPr>
          <p:nvPr>
            <p:ph type="title"/>
          </p:nvPr>
        </p:nvSpPr>
        <p:spPr>
          <a:xfrm>
            <a:off x="609600" y="274638"/>
            <a:ext cx="10972800" cy="1143000"/>
          </a:xfrm>
        </p:spPr>
        <p:txBody>
          <a:bodyPr/>
          <a:lstStyle/>
          <a:p>
            <a:r>
              <a:rPr lang="en-US"/>
              <a:t>Click to edit Master title style</a:t>
            </a:r>
            <a:endParaRPr lang="ru-RU"/>
          </a:p>
        </p:txBody>
      </p:sp>
      <p:sp>
        <p:nvSpPr>
          <p:cNvPr id="1051791"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51792"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051793"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51794" name="Объект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04858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051795" name="Заголовок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1051796" name="Объект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051797"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051782" name="Заголовок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105178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105178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1678518" y="400050"/>
            <a:ext cx="1027430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48577" name="Rectangle 3"/>
          <p:cNvSpPr>
            <a:spLocks noGrp="1" noChangeArrowheads="1"/>
          </p:cNvSpPr>
          <p:nvPr>
            <p:ph type="body" idx="1"/>
          </p:nvPr>
        </p:nvSpPr>
        <p:spPr bwMode="auto">
          <a:xfrm>
            <a:off x="1678518" y="1268414"/>
            <a:ext cx="10272183" cy="540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charset="0"/>
        </a:defRPr>
      </a:lvl2pPr>
      <a:lvl3pPr algn="l" rtl="0" eaLnBrk="1" fontAlgn="base" hangingPunct="1">
        <a:spcBef>
          <a:spcPct val="0"/>
        </a:spcBef>
        <a:spcAft>
          <a:spcPct val="0"/>
        </a:spcAft>
        <a:defRPr sz="3600">
          <a:solidFill>
            <a:schemeClr val="bg1"/>
          </a:solidFill>
          <a:latin typeface="Arial" charset="0"/>
        </a:defRPr>
      </a:lvl3pPr>
      <a:lvl4pPr algn="l" rtl="0" eaLnBrk="1" fontAlgn="base" hangingPunct="1">
        <a:spcBef>
          <a:spcPct val="0"/>
        </a:spcBef>
        <a:spcAft>
          <a:spcPct val="0"/>
        </a:spcAft>
        <a:defRPr sz="3600">
          <a:solidFill>
            <a:schemeClr val="bg1"/>
          </a:solidFill>
          <a:latin typeface="Arial" charset="0"/>
        </a:defRPr>
      </a:lvl4pPr>
      <a:lvl5pPr algn="l" rtl="0" eaLnBrk="1" fontAlgn="base" hangingPunct="1">
        <a:spcBef>
          <a:spcPct val="0"/>
        </a:spcBef>
        <a:spcAft>
          <a:spcPct val="0"/>
        </a:spcAft>
        <a:defRPr sz="3600">
          <a:solidFill>
            <a:schemeClr val="bg1"/>
          </a:solidFill>
          <a:latin typeface="Arial" charset="0"/>
        </a:defRPr>
      </a:lvl5pPr>
      <a:lvl6pPr marL="457200" algn="l" rtl="0" eaLnBrk="1" fontAlgn="base" hangingPunct="1">
        <a:spcBef>
          <a:spcPct val="0"/>
        </a:spcBef>
        <a:spcAft>
          <a:spcPct val="0"/>
        </a:spcAft>
        <a:defRPr sz="3600">
          <a:solidFill>
            <a:schemeClr val="bg1"/>
          </a:solidFill>
          <a:latin typeface="Arial" charset="0"/>
        </a:defRPr>
      </a:lvl6pPr>
      <a:lvl7pPr marL="914400" algn="l" rtl="0" eaLnBrk="1" fontAlgn="base" hangingPunct="1">
        <a:spcBef>
          <a:spcPct val="0"/>
        </a:spcBef>
        <a:spcAft>
          <a:spcPct val="0"/>
        </a:spcAft>
        <a:defRPr sz="3600">
          <a:solidFill>
            <a:schemeClr val="bg1"/>
          </a:solidFill>
          <a:latin typeface="Arial" charset="0"/>
        </a:defRPr>
      </a:lvl7pPr>
      <a:lvl8pPr marL="1371600" algn="l" rtl="0" eaLnBrk="1" fontAlgn="base" hangingPunct="1">
        <a:spcBef>
          <a:spcPct val="0"/>
        </a:spcBef>
        <a:spcAft>
          <a:spcPct val="0"/>
        </a:spcAft>
        <a:defRPr sz="3600">
          <a:solidFill>
            <a:schemeClr val="bg1"/>
          </a:solidFill>
          <a:latin typeface="Arial" charset="0"/>
        </a:defRPr>
      </a:lvl8pPr>
      <a:lvl9pPr marL="1828800" algn="l"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1048580" name="Rectangle 2"/>
          <p:cNvSpPr>
            <a:spLocks noGrp="1" noChangeArrowheads="1"/>
          </p:cNvSpPr>
          <p:nvPr>
            <p:ph type="ctrTitle"/>
          </p:nvPr>
        </p:nvSpPr>
        <p:spPr>
          <a:xfrm>
            <a:off x="0" y="86323"/>
            <a:ext cx="5472113" cy="792162"/>
          </a:xfrm>
          <a:noFill/>
        </p:spPr>
        <p:txBody>
          <a:bodyPr/>
          <a:lstStyle/>
          <a:p>
            <a:pPr eaLnBrk="1" hangingPunct="1"/>
            <a:r>
              <a:rPr lang="en-US" sz="3000" dirty="0">
                <a:ln w="12700">
                  <a:solidFill>
                    <a:schemeClr val="accent1"/>
                  </a:solidFill>
                  <a:prstDash val="solid"/>
                </a:ln>
                <a:solidFill>
                  <a:schemeClr val="bg1">
                    <a:lumMod val="95000"/>
                  </a:schemeClr>
                </a:solidFill>
                <a:effectLst>
                  <a:outerShdw blurRad="38100" dist="38100" dir="2700000" algn="tl">
                    <a:srgbClr val="000000">
                      <a:alpha val="43137"/>
                    </a:srgbClr>
                  </a:outerShdw>
                </a:effectLst>
                <a:latin typeface="Algerian" panose="04020705040A02060702" pitchFamily="82" charset="0"/>
              </a:rPr>
              <a:t>CYPTOGRAPHY AND It’s APPLICATION</a:t>
            </a:r>
            <a:endParaRPr lang="uk-UA" sz="3000" dirty="0">
              <a:ln w="12700">
                <a:solidFill>
                  <a:schemeClr val="accent1"/>
                </a:solidFill>
                <a:prstDash val="solid"/>
              </a:ln>
              <a:solidFill>
                <a:schemeClr val="bg1">
                  <a:lumMod val="95000"/>
                </a:schemeClr>
              </a:solidFill>
              <a:effectLst>
                <a:outerShdw blurRad="38100" dist="38100" dir="2700000" algn="tl">
                  <a:srgbClr val="000000">
                    <a:alpha val="43137"/>
                  </a:srgbClr>
                </a:outerShdw>
              </a:effectLst>
            </a:endParaRPr>
          </a:p>
        </p:txBody>
      </p:sp>
      <p:sp>
        <p:nvSpPr>
          <p:cNvPr id="1048581" name="Rectangle 3"/>
          <p:cNvSpPr>
            <a:spLocks noGrp="1" noChangeArrowheads="1"/>
          </p:cNvSpPr>
          <p:nvPr>
            <p:ph type="subTitle" idx="1"/>
          </p:nvPr>
        </p:nvSpPr>
        <p:spPr>
          <a:xfrm flipH="1">
            <a:off x="7437748" y="-1"/>
            <a:ext cx="4754252" cy="1720645"/>
          </a:xfrm>
        </p:spPr>
        <p:txBody>
          <a:bodyPr/>
          <a:lstStyle/>
          <a:p>
            <a:r>
              <a:rPr lang="en-US" sz="2800" dirty="0">
                <a:solidFill>
                  <a:schemeClr val="accent6">
                    <a:lumMod val="60000"/>
                    <a:lumOff val="40000"/>
                  </a:schemeClr>
                </a:solidFill>
                <a:latin typeface="Comic Sans MS" panose="030F0702030302020204" pitchFamily="66" charset="0"/>
              </a:rPr>
              <a:t>PROJECT MOTIVATOR</a:t>
            </a:r>
          </a:p>
          <a:p>
            <a:pPr marL="342900" indent="-342900">
              <a:buFont typeface="Wingdings" panose="05000000000000000000" pitchFamily="2" charset="2"/>
              <a:buChar char="Ø"/>
            </a:pPr>
            <a:r>
              <a:rPr lang="en-US" sz="1800" dirty="0">
                <a:solidFill>
                  <a:schemeClr val="accent4">
                    <a:lumMod val="20000"/>
                    <a:lumOff val="80000"/>
                  </a:schemeClr>
                </a:solidFill>
                <a:latin typeface="Century Gothic" panose="020B0502020202020204" pitchFamily="34" charset="0"/>
              </a:rPr>
              <a:t>DR MANISH K GUPTA</a:t>
            </a:r>
          </a:p>
          <a:p>
            <a:pPr marL="342900" indent="-342900">
              <a:buFont typeface="Wingdings" panose="05000000000000000000" pitchFamily="2" charset="2"/>
              <a:buChar char="Ø"/>
            </a:pPr>
            <a:r>
              <a:rPr lang="en-US" sz="1800" dirty="0">
                <a:solidFill>
                  <a:schemeClr val="accent4">
                    <a:lumMod val="20000"/>
                    <a:lumOff val="80000"/>
                  </a:schemeClr>
                </a:solidFill>
                <a:latin typeface="Century Gothic" panose="020B0502020202020204" pitchFamily="34" charset="0"/>
              </a:rPr>
              <a:t>DR MANOJ RAUT</a:t>
            </a:r>
          </a:p>
          <a:p>
            <a:pPr marL="342900" indent="-342900">
              <a:buFont typeface="Wingdings" panose="05000000000000000000" pitchFamily="2" charset="2"/>
              <a:buChar char="Ø"/>
            </a:pPr>
            <a:r>
              <a:rPr lang="en-US" sz="1800" dirty="0">
                <a:solidFill>
                  <a:schemeClr val="accent4">
                    <a:lumMod val="20000"/>
                    <a:lumOff val="80000"/>
                  </a:schemeClr>
                </a:solidFill>
                <a:latin typeface="Century Gothic" panose="020B0502020202020204" pitchFamily="34" charset="0"/>
              </a:rPr>
              <a:t>DR PR</a:t>
            </a:r>
            <a:r>
              <a:rPr lang="en-IN" sz="1800" dirty="0">
                <a:solidFill>
                  <a:schemeClr val="accent4">
                    <a:lumMod val="20000"/>
                    <a:lumOff val="80000"/>
                  </a:schemeClr>
                </a:solidFill>
                <a:latin typeface="Century Gothic" panose="020B0502020202020204" pitchFamily="34" charset="0"/>
              </a:rPr>
              <a:t>OSENJIT KUNDU</a:t>
            </a:r>
            <a:endParaRPr lang="en-US" sz="1800" dirty="0">
              <a:solidFill>
                <a:schemeClr val="accent4">
                  <a:lumMod val="20000"/>
                  <a:lumOff val="80000"/>
                </a:schemeClr>
              </a:solidFill>
              <a:latin typeface="Century Gothic" panose="020B0502020202020204" pitchFamily="34" charset="0"/>
            </a:endParaRPr>
          </a:p>
          <a:p>
            <a:endParaRPr lang="en-IN" sz="2000" dirty="0"/>
          </a:p>
        </p:txBody>
      </p:sp>
      <p:sp>
        <p:nvSpPr>
          <p:cNvPr id="4" name="Title 1">
            <a:extLst>
              <a:ext uri="{FF2B5EF4-FFF2-40B4-BE49-F238E27FC236}">
                <a16:creationId xmlns:a16="http://schemas.microsoft.com/office/drawing/2014/main" id="{C6E67430-7931-0AA5-F7E0-300E6FEA9CC3}"/>
              </a:ext>
            </a:extLst>
          </p:cNvPr>
          <p:cNvSpPr txBox="1">
            <a:spLocks/>
          </p:cNvSpPr>
          <p:nvPr/>
        </p:nvSpPr>
        <p:spPr bwMode="auto">
          <a:xfrm>
            <a:off x="-226595" y="4381628"/>
            <a:ext cx="3909485" cy="46355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charset="0"/>
              </a:defRPr>
            </a:lvl2pPr>
            <a:lvl3pPr algn="l" rtl="0" eaLnBrk="1" fontAlgn="base" hangingPunct="1">
              <a:spcBef>
                <a:spcPct val="0"/>
              </a:spcBef>
              <a:spcAft>
                <a:spcPct val="0"/>
              </a:spcAft>
              <a:defRPr sz="3600">
                <a:solidFill>
                  <a:schemeClr val="bg1"/>
                </a:solidFill>
                <a:latin typeface="Arial" charset="0"/>
              </a:defRPr>
            </a:lvl3pPr>
            <a:lvl4pPr algn="l" rtl="0" eaLnBrk="1" fontAlgn="base" hangingPunct="1">
              <a:spcBef>
                <a:spcPct val="0"/>
              </a:spcBef>
              <a:spcAft>
                <a:spcPct val="0"/>
              </a:spcAft>
              <a:defRPr sz="3600">
                <a:solidFill>
                  <a:schemeClr val="bg1"/>
                </a:solidFill>
                <a:latin typeface="Arial" charset="0"/>
              </a:defRPr>
            </a:lvl4pPr>
            <a:lvl5pPr algn="l" rtl="0" eaLnBrk="1" fontAlgn="base" hangingPunct="1">
              <a:spcBef>
                <a:spcPct val="0"/>
              </a:spcBef>
              <a:spcAft>
                <a:spcPct val="0"/>
              </a:spcAft>
              <a:defRPr sz="3600">
                <a:solidFill>
                  <a:schemeClr val="bg1"/>
                </a:solidFill>
                <a:latin typeface="Arial" charset="0"/>
              </a:defRPr>
            </a:lvl5pPr>
            <a:lvl6pPr marL="457200" algn="l" rtl="0" eaLnBrk="1" fontAlgn="base" hangingPunct="1">
              <a:spcBef>
                <a:spcPct val="0"/>
              </a:spcBef>
              <a:spcAft>
                <a:spcPct val="0"/>
              </a:spcAft>
              <a:defRPr sz="3600">
                <a:solidFill>
                  <a:schemeClr val="bg1"/>
                </a:solidFill>
                <a:latin typeface="Arial" charset="0"/>
              </a:defRPr>
            </a:lvl6pPr>
            <a:lvl7pPr marL="914400" algn="l" rtl="0" eaLnBrk="1" fontAlgn="base" hangingPunct="1">
              <a:spcBef>
                <a:spcPct val="0"/>
              </a:spcBef>
              <a:spcAft>
                <a:spcPct val="0"/>
              </a:spcAft>
              <a:defRPr sz="3600">
                <a:solidFill>
                  <a:schemeClr val="bg1"/>
                </a:solidFill>
                <a:latin typeface="Arial" charset="0"/>
              </a:defRPr>
            </a:lvl7pPr>
            <a:lvl8pPr marL="1371600" algn="l" rtl="0" eaLnBrk="1" fontAlgn="base" hangingPunct="1">
              <a:spcBef>
                <a:spcPct val="0"/>
              </a:spcBef>
              <a:spcAft>
                <a:spcPct val="0"/>
              </a:spcAft>
              <a:defRPr sz="3600">
                <a:solidFill>
                  <a:schemeClr val="bg1"/>
                </a:solidFill>
                <a:latin typeface="Arial" charset="0"/>
              </a:defRPr>
            </a:lvl8pPr>
            <a:lvl9pPr marL="1828800" algn="l" rtl="0" eaLnBrk="1" fontAlgn="base" hangingPunct="1">
              <a:spcBef>
                <a:spcPct val="0"/>
              </a:spcBef>
              <a:spcAft>
                <a:spcPct val="0"/>
              </a:spcAft>
              <a:defRPr sz="3600">
                <a:solidFill>
                  <a:schemeClr val="bg1"/>
                </a:solidFill>
                <a:latin typeface="Arial" charset="0"/>
              </a:defRPr>
            </a:lvl9pPr>
          </a:lstStyle>
          <a:p>
            <a:pPr algn="ctr"/>
            <a:r>
              <a:rPr lang="en-US" sz="2800" kern="0" dirty="0">
                <a:solidFill>
                  <a:schemeClr val="accent6">
                    <a:lumMod val="60000"/>
                    <a:lumOff val="40000"/>
                  </a:schemeClr>
                </a:solidFill>
                <a:latin typeface="Comic Sans MS" panose="030F0702030302020204" pitchFamily="66" charset="0"/>
              </a:rPr>
              <a:t>PROJECT TEAM</a:t>
            </a:r>
            <a:endParaRPr lang="en-IN" sz="2800" kern="0" dirty="0">
              <a:solidFill>
                <a:schemeClr val="accent6">
                  <a:lumMod val="60000"/>
                  <a:lumOff val="40000"/>
                </a:schemeClr>
              </a:solidFill>
              <a:latin typeface="Comic Sans MS" panose="030F0702030302020204" pitchFamily="66" charset="0"/>
            </a:endParaRPr>
          </a:p>
        </p:txBody>
      </p:sp>
      <p:sp>
        <p:nvSpPr>
          <p:cNvPr id="5" name="TextBox 4">
            <a:extLst>
              <a:ext uri="{FF2B5EF4-FFF2-40B4-BE49-F238E27FC236}">
                <a16:creationId xmlns:a16="http://schemas.microsoft.com/office/drawing/2014/main" id="{15089B63-7164-B909-010A-585BB56F7301}"/>
              </a:ext>
            </a:extLst>
          </p:cNvPr>
          <p:cNvSpPr txBox="1"/>
          <p:nvPr/>
        </p:nvSpPr>
        <p:spPr>
          <a:xfrm>
            <a:off x="69030" y="4845178"/>
            <a:ext cx="4616092" cy="1754326"/>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lumMod val="95000"/>
                  </a:schemeClr>
                </a:solidFill>
                <a:latin typeface="Century Gothic" panose="020B0502020202020204" pitchFamily="34" charset="0"/>
              </a:rPr>
              <a:t>NITIN KANZARIYA </a:t>
            </a:r>
            <a:r>
              <a:rPr lang="en-US" b="1" dirty="0">
                <a:solidFill>
                  <a:schemeClr val="bg1">
                    <a:lumMod val="95000"/>
                  </a:schemeClr>
                </a:solidFill>
                <a:latin typeface="Comic Sans MS" panose="030F0702030302020204" pitchFamily="66" charset="0"/>
              </a:rPr>
              <a:t>(202201181) </a:t>
            </a:r>
          </a:p>
          <a:p>
            <a:pPr marL="285750" indent="-285750">
              <a:buFont typeface="Wingdings" panose="05000000000000000000" pitchFamily="2" charset="2"/>
              <a:buChar char="Ø"/>
            </a:pPr>
            <a:r>
              <a:rPr lang="en-US" b="1" dirty="0">
                <a:solidFill>
                  <a:schemeClr val="bg1">
                    <a:lumMod val="95000"/>
                  </a:schemeClr>
                </a:solidFill>
                <a:latin typeface="Century Gothic" panose="020B0502020202020204" pitchFamily="34" charset="0"/>
              </a:rPr>
              <a:t>KASHYAP TRIVEDI </a:t>
            </a:r>
            <a:r>
              <a:rPr lang="en-US" b="1" dirty="0">
                <a:solidFill>
                  <a:schemeClr val="bg1">
                    <a:lumMod val="95000"/>
                  </a:schemeClr>
                </a:solidFill>
                <a:latin typeface="Comic Sans MS" panose="030F0702030302020204" pitchFamily="66" charset="0"/>
              </a:rPr>
              <a:t>(202201191)</a:t>
            </a:r>
          </a:p>
          <a:p>
            <a:pPr marL="285750" indent="-285750">
              <a:buFont typeface="Wingdings" panose="05000000000000000000" pitchFamily="2" charset="2"/>
              <a:buChar char="Ø"/>
            </a:pPr>
            <a:r>
              <a:rPr lang="en-US" b="1" dirty="0">
                <a:solidFill>
                  <a:schemeClr val="bg1">
                    <a:lumMod val="95000"/>
                  </a:schemeClr>
                </a:solidFill>
                <a:latin typeface="Century Gothic" panose="020B0502020202020204" pitchFamily="34" charset="0"/>
              </a:rPr>
              <a:t>ZEEL BOGHARA</a:t>
            </a:r>
            <a:r>
              <a:rPr lang="en-US" b="1" dirty="0">
                <a:solidFill>
                  <a:schemeClr val="bg1">
                    <a:lumMod val="95000"/>
                  </a:schemeClr>
                </a:solidFill>
                <a:latin typeface="Comic Sans MS" panose="030F0702030302020204" pitchFamily="66" charset="0"/>
              </a:rPr>
              <a:t>(202201201)</a:t>
            </a:r>
          </a:p>
          <a:p>
            <a:pPr marL="285750" indent="-285750">
              <a:buFont typeface="Wingdings" panose="05000000000000000000" pitchFamily="2" charset="2"/>
              <a:buChar char="Ø"/>
            </a:pPr>
            <a:r>
              <a:rPr lang="en-US" b="1" dirty="0">
                <a:solidFill>
                  <a:schemeClr val="bg1">
                    <a:lumMod val="95000"/>
                  </a:schemeClr>
                </a:solidFill>
                <a:latin typeface="Century Gothic" panose="020B0502020202020204" pitchFamily="34" charset="0"/>
              </a:rPr>
              <a:t>KARTIK BARIA</a:t>
            </a:r>
            <a:r>
              <a:rPr lang="en-US" b="1" dirty="0">
                <a:solidFill>
                  <a:schemeClr val="bg1">
                    <a:lumMod val="95000"/>
                  </a:schemeClr>
                </a:solidFill>
                <a:latin typeface="Comic Sans MS" panose="030F0702030302020204" pitchFamily="66" charset="0"/>
              </a:rPr>
              <a:t>(202201202)</a:t>
            </a:r>
          </a:p>
          <a:p>
            <a:pPr marL="285750" indent="-285750">
              <a:buFont typeface="Wingdings" panose="05000000000000000000" pitchFamily="2" charset="2"/>
              <a:buChar char="Ø"/>
            </a:pPr>
            <a:r>
              <a:rPr lang="en-US" b="1" dirty="0">
                <a:solidFill>
                  <a:schemeClr val="bg1">
                    <a:lumMod val="95000"/>
                  </a:schemeClr>
                </a:solidFill>
                <a:latin typeface="Century Gothic" panose="020B0502020202020204" pitchFamily="34" charset="0"/>
              </a:rPr>
              <a:t>HET SHAH</a:t>
            </a:r>
            <a:r>
              <a:rPr lang="en-US" b="1" dirty="0">
                <a:solidFill>
                  <a:schemeClr val="bg1">
                    <a:lumMod val="95000"/>
                  </a:schemeClr>
                </a:solidFill>
                <a:latin typeface="Comic Sans MS" panose="030F0702030302020204" pitchFamily="66" charset="0"/>
              </a:rPr>
              <a:t>(202201515)</a:t>
            </a:r>
          </a:p>
          <a:p>
            <a:pPr marL="285750" indent="-285750">
              <a:buFont typeface="Wingdings" panose="05000000000000000000" pitchFamily="2" charset="2"/>
              <a:buChar char="Ø"/>
            </a:pPr>
            <a:r>
              <a:rPr lang="en-US" b="1" dirty="0">
                <a:solidFill>
                  <a:schemeClr val="bg1">
                    <a:lumMod val="95000"/>
                  </a:schemeClr>
                </a:solidFill>
                <a:latin typeface="Century Gothic" panose="020B0502020202020204" pitchFamily="34" charset="0"/>
              </a:rPr>
              <a:t>MANOJ DHUNDHALVA</a:t>
            </a:r>
            <a:r>
              <a:rPr lang="en-US" b="1" dirty="0">
                <a:solidFill>
                  <a:schemeClr val="bg1">
                    <a:lumMod val="95000"/>
                  </a:schemeClr>
                </a:solidFill>
                <a:latin typeface="Comic Sans MS" panose="030F0702030302020204" pitchFamily="66" charset="0"/>
              </a:rPr>
              <a:t>(202201503)</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10" name="TextBox 1"/>
          <p:cNvSpPr txBox="1"/>
          <p:nvPr/>
        </p:nvSpPr>
        <p:spPr>
          <a:xfrm>
            <a:off x="143934" y="280607"/>
            <a:ext cx="12192000"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solidFill>
                  <a:srgbClr val="00FFFF"/>
                </a:solidFill>
                <a:latin typeface="Arial Rounded MT Bold" panose="020F0704030504030204" pitchFamily="34" charset="0"/>
              </a:rPr>
              <a:t>Add round key</a:t>
            </a:r>
          </a:p>
        </p:txBody>
      </p:sp>
      <p:pic>
        <p:nvPicPr>
          <p:cNvPr id="2097160" name="Picture 2"/>
          <p:cNvPicPr>
            <a:picLocks noChangeAspect="1"/>
          </p:cNvPicPr>
          <p:nvPr/>
        </p:nvPicPr>
        <p:blipFill>
          <a:blip r:embed="rId4"/>
          <a:stretch>
            <a:fillRect/>
          </a:stretch>
        </p:blipFill>
        <p:spPr>
          <a:xfrm>
            <a:off x="5664199" y="810820"/>
            <a:ext cx="6383867" cy="3315916"/>
          </a:xfrm>
          <a:prstGeom prst="rect">
            <a:avLst/>
          </a:prstGeom>
        </p:spPr>
      </p:pic>
      <p:sp>
        <p:nvSpPr>
          <p:cNvPr id="1048611" name="TextBox 5"/>
          <p:cNvSpPr txBox="1"/>
          <p:nvPr/>
        </p:nvSpPr>
        <p:spPr>
          <a:xfrm>
            <a:off x="143934" y="810820"/>
            <a:ext cx="5234326"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omic Sans MS" panose="030F0702030302020204" pitchFamily="66" charset="0"/>
              </a:rPr>
              <a:t> In this stage, each byte is XOR-ed with the relevant   element of the key’s matrix.</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Once this step is completed, the keys for this phase are no longer available.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Using the same key will cause the algorithm to fail.</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 To address this issue, the keys are enlarged.</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 The mix column step is skipped in the final round.</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It is not recorded why this is done, although a paper was recently produced against this practice, exposing the weakening of cipher text. </a:t>
            </a:r>
            <a:endParaRPr lang="en-IN" dirty="0">
              <a:solidFill>
                <a:schemeClr val="bg1"/>
              </a:solidFill>
              <a:latin typeface="Comic Sans MS" panose="030F0702030302020204" pitchFamily="66"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17" name="TextBox 1"/>
          <p:cNvSpPr txBox="1"/>
          <p:nvPr/>
        </p:nvSpPr>
        <p:spPr>
          <a:xfrm flipH="1">
            <a:off x="46567" y="38986"/>
            <a:ext cx="12192000" cy="1323439"/>
          </a:xfrm>
          <a:prstGeom prst="rect">
            <a:avLst/>
          </a:prstGeom>
          <a:noFill/>
        </p:spPr>
        <p:txBody>
          <a:bodyPr wrap="square" rtlCol="0">
            <a:spAutoFit/>
          </a:bodyPr>
          <a:lstStyle/>
          <a:p>
            <a:pPr algn="ctr"/>
            <a:r>
              <a:rPr lang="en-IN" sz="4000" dirty="0">
                <a:solidFill>
                  <a:srgbClr val="FFC000"/>
                </a:solidFill>
                <a:latin typeface="Arial Rounded MT Bold" panose="020F0704030504030204" pitchFamily="34" charset="0"/>
              </a:rPr>
              <a:t>DES(Data Encryption Standard) Algorithm</a:t>
            </a:r>
          </a:p>
          <a:p>
            <a:pPr algn="ctr"/>
            <a:endParaRPr lang="en-IN" sz="4000" dirty="0">
              <a:solidFill>
                <a:srgbClr val="FFC000"/>
              </a:solidFill>
              <a:latin typeface="Arial Rounded MT Bold" panose="020F0704030504030204" pitchFamily="34" charset="0"/>
            </a:endParaRPr>
          </a:p>
        </p:txBody>
      </p:sp>
      <p:sp>
        <p:nvSpPr>
          <p:cNvPr id="1048618" name="TextBox 2"/>
          <p:cNvSpPr txBox="1"/>
          <p:nvPr/>
        </p:nvSpPr>
        <p:spPr>
          <a:xfrm>
            <a:off x="0" y="891198"/>
            <a:ext cx="6724072" cy="923330"/>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DES cryptosystem is a slightly modified Feistel cipher with alphabet {O, 1} and block length 64.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In this section, we explain in detail how DES works.</a:t>
            </a:r>
          </a:p>
        </p:txBody>
      </p:sp>
      <p:pic>
        <p:nvPicPr>
          <p:cNvPr id="2097161" name="Picture 3"/>
          <p:cNvPicPr>
            <a:picLocks noChangeAspect="1"/>
          </p:cNvPicPr>
          <p:nvPr/>
        </p:nvPicPr>
        <p:blipFill>
          <a:blip r:embed="rId4"/>
          <a:stretch>
            <a:fillRect/>
          </a:stretch>
        </p:blipFill>
        <p:spPr>
          <a:xfrm>
            <a:off x="7561006" y="737419"/>
            <a:ext cx="3539614" cy="1784995"/>
          </a:xfrm>
          <a:prstGeom prst="rect">
            <a:avLst/>
          </a:prstGeom>
        </p:spPr>
      </p:pic>
      <p:sp>
        <p:nvSpPr>
          <p:cNvPr id="2" name="TextBox 1">
            <a:extLst>
              <a:ext uri="{FF2B5EF4-FFF2-40B4-BE49-F238E27FC236}">
                <a16:creationId xmlns:a16="http://schemas.microsoft.com/office/drawing/2014/main" id="{9C8E8F68-32B7-FFD6-CCC9-528BDAF95515}"/>
              </a:ext>
            </a:extLst>
          </p:cNvPr>
          <p:cNvSpPr txBox="1"/>
          <p:nvPr/>
        </p:nvSpPr>
        <p:spPr>
          <a:xfrm>
            <a:off x="-164715" y="2459504"/>
            <a:ext cx="12108871" cy="707886"/>
          </a:xfrm>
          <a:prstGeom prst="rect">
            <a:avLst/>
          </a:prstGeom>
          <a:noFill/>
        </p:spPr>
        <p:txBody>
          <a:bodyPr wrap="square" rtlCol="0">
            <a:spAutoFit/>
          </a:bodyPr>
          <a:lstStyle/>
          <a:p>
            <a:pPr algn="ctr"/>
            <a:r>
              <a:rPr lang="en-US" sz="4000" dirty="0">
                <a:solidFill>
                  <a:srgbClr val="FFC000"/>
                </a:solidFill>
                <a:latin typeface="Arial Rounded MT Bold" panose="020F0704030504030204" pitchFamily="34" charset="0"/>
              </a:rPr>
              <a:t>Plane text and Cipher text Space</a:t>
            </a:r>
            <a:endParaRPr lang="en-IN" sz="4000" dirty="0">
              <a:solidFill>
                <a:srgbClr val="FFC000"/>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A46AC59F-E838-1544-8971-B31BD4980663}"/>
              </a:ext>
            </a:extLst>
          </p:cNvPr>
          <p:cNvSpPr txBox="1"/>
          <p:nvPr/>
        </p:nvSpPr>
        <p:spPr>
          <a:xfrm>
            <a:off x="46567" y="3162682"/>
            <a:ext cx="11779442" cy="1754326"/>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plaintext and ciphertext spaces of DES are P = C = {0, 1}^64 .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DES keys are all bitstrings of length 64 with the following property.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If a 64-bit DES key is divided into eight bytes, then the sum of the eight bits of each byte is odd.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This means that seven of the eight bits determine the value of the eighth bit.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Transmission errors of one bit can be corrected.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Therefore, the key space is :</a:t>
            </a:r>
            <a:endParaRPr lang="en-IN" dirty="0">
              <a:solidFill>
                <a:schemeClr val="bg1"/>
              </a:solidFill>
              <a:latin typeface="Comic Sans MS" panose="030F0702030302020204" pitchFamily="66" charset="0"/>
            </a:endParaRPr>
          </a:p>
        </p:txBody>
      </p:sp>
      <p:pic>
        <p:nvPicPr>
          <p:cNvPr id="6" name="Picture 2">
            <a:extLst>
              <a:ext uri="{FF2B5EF4-FFF2-40B4-BE49-F238E27FC236}">
                <a16:creationId xmlns:a16="http://schemas.microsoft.com/office/drawing/2014/main" id="{364AE3D2-1502-8700-32A3-DA1E87135824}"/>
              </a:ext>
            </a:extLst>
          </p:cNvPr>
          <p:cNvPicPr>
            <a:picLocks noChangeAspect="1"/>
          </p:cNvPicPr>
          <p:nvPr/>
        </p:nvPicPr>
        <p:blipFill>
          <a:blip r:embed="rId5"/>
          <a:stretch>
            <a:fillRect/>
          </a:stretch>
        </p:blipFill>
        <p:spPr>
          <a:xfrm>
            <a:off x="2872932" y="5031438"/>
            <a:ext cx="7069666" cy="1089143"/>
          </a:xfrm>
          <a:prstGeom prst="rect">
            <a:avLst/>
          </a:prstGeom>
        </p:spPr>
      </p:pic>
      <p:sp>
        <p:nvSpPr>
          <p:cNvPr id="9" name="TextBox 8">
            <a:extLst>
              <a:ext uri="{FF2B5EF4-FFF2-40B4-BE49-F238E27FC236}">
                <a16:creationId xmlns:a16="http://schemas.microsoft.com/office/drawing/2014/main" id="{6EC4908A-77D5-5A83-9440-31C0CC775E1F}"/>
              </a:ext>
            </a:extLst>
          </p:cNvPr>
          <p:cNvSpPr txBox="1"/>
          <p:nvPr/>
        </p:nvSpPr>
        <p:spPr>
          <a:xfrm>
            <a:off x="46567" y="5903893"/>
            <a:ext cx="11938000" cy="646331"/>
          </a:xfrm>
          <a:prstGeom prst="rect">
            <a:avLst/>
          </a:prstGeom>
          <a:noFill/>
        </p:spPr>
        <p:txBody>
          <a:bodyPr wrap="square" rtlCol="0">
            <a:spAutoFit/>
          </a:bodyPr>
          <a:lstStyle/>
          <a:p>
            <a:pPr marL="285750" indent="-285750">
              <a:buFont typeface="Wingdings" panose="05000000000000000000" pitchFamily="2" charset="2"/>
              <a:buChar char="q"/>
            </a:pPr>
            <a:r>
              <a:rPr lang="en-IN" b="1" i="1" dirty="0">
                <a:solidFill>
                  <a:srgbClr val="00FFFF"/>
                </a:solidFill>
                <a:latin typeface="Comic Sans MS" panose="030F0702030302020204" pitchFamily="66" charset="0"/>
              </a:rPr>
              <a:t>Example:</a:t>
            </a:r>
          </a:p>
          <a:p>
            <a:r>
              <a:rPr lang="en-US" dirty="0">
                <a:solidFill>
                  <a:schemeClr val="bg1"/>
                </a:solidFill>
                <a:latin typeface="Comic Sans MS" panose="030F0702030302020204" pitchFamily="66" charset="0"/>
              </a:rPr>
              <a:t> A valid hexadecimal DES key is 0.5cm33457799BBCDFFI. Its binary expansion can be found </a:t>
            </a:r>
            <a:r>
              <a:rPr lang="en-IN" dirty="0">
                <a:solidFill>
                  <a:schemeClr val="bg1"/>
                </a:solidFill>
                <a:latin typeface="Comic Sans MS" panose="030F0702030302020204" pitchFamily="66" charset="0"/>
              </a:rPr>
              <a:t>in Figure.</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23" name="TextBox 1"/>
          <p:cNvSpPr txBox="1"/>
          <p:nvPr/>
        </p:nvSpPr>
        <p:spPr>
          <a:xfrm>
            <a:off x="249382" y="355600"/>
            <a:ext cx="12016509"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00FFFF"/>
                </a:solidFill>
                <a:latin typeface="Arial Rounded MT Bold" panose="020F0704030504030204" pitchFamily="34" charset="0"/>
              </a:rPr>
              <a:t>Initial Permutation</a:t>
            </a:r>
          </a:p>
        </p:txBody>
      </p:sp>
      <p:sp>
        <p:nvSpPr>
          <p:cNvPr id="1048624" name="TextBox 3"/>
          <p:cNvSpPr txBox="1"/>
          <p:nvPr/>
        </p:nvSpPr>
        <p:spPr>
          <a:xfrm>
            <a:off x="249383" y="724932"/>
            <a:ext cx="7555345"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omic Sans MS" panose="030F0702030302020204" pitchFamily="66" charset="0"/>
              </a:rPr>
              <a:t>Given a plaintext p, DES works in three steps.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Prior to the </a:t>
            </a:r>
            <a:r>
              <a:rPr lang="en-US" dirty="0" err="1">
                <a:solidFill>
                  <a:schemeClr val="bg1"/>
                </a:solidFill>
                <a:latin typeface="Comic Sans MS" panose="030F0702030302020204" pitchFamily="66" charset="0"/>
              </a:rPr>
              <a:t>Feistel</a:t>
            </a:r>
            <a:r>
              <a:rPr lang="en-US" dirty="0">
                <a:solidFill>
                  <a:schemeClr val="bg1"/>
                </a:solidFill>
                <a:latin typeface="Comic Sans MS" panose="030F0702030302020204" pitchFamily="66" charset="0"/>
              </a:rPr>
              <a:t> encryption, DES applies an initial permutation (IP) to p .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This is a bit permutation on bit vectors of length 64 that is independent of the chosen key .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permutation IP and its inverse are shown in given  figure.</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Figure is read as follows: If p ∈{O, 1}   , P = P1 P2 P3 · · P64, then IP(P) = P58 P50 P42 · </a:t>
            </a:r>
            <a:r>
              <a:rPr lang="en-IN" dirty="0">
                <a:solidFill>
                  <a:schemeClr val="bg1"/>
                </a:solidFill>
                <a:latin typeface="Comic Sans MS" panose="030F0702030302020204" pitchFamily="66" charset="0"/>
              </a:rPr>
              <a:t>· · P7 ·</a:t>
            </a:r>
          </a:p>
          <a:p>
            <a:endParaRPr lang="en-IN" dirty="0">
              <a:latin typeface="Comic Sans MS" panose="030F0702030302020204" pitchFamily="66" charset="0"/>
            </a:endParaRPr>
          </a:p>
        </p:txBody>
      </p:sp>
      <p:pic>
        <p:nvPicPr>
          <p:cNvPr id="2097163" name="Picture 5"/>
          <p:cNvPicPr>
            <a:picLocks noChangeAspect="1"/>
          </p:cNvPicPr>
          <p:nvPr/>
        </p:nvPicPr>
        <p:blipFill>
          <a:blip r:embed="rId2"/>
          <a:stretch>
            <a:fillRect/>
          </a:stretch>
        </p:blipFill>
        <p:spPr>
          <a:xfrm>
            <a:off x="7804728" y="387928"/>
            <a:ext cx="4211781" cy="61144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26" name="TextBox 1"/>
          <p:cNvSpPr txBox="1"/>
          <p:nvPr/>
        </p:nvSpPr>
        <p:spPr>
          <a:xfrm flipH="1">
            <a:off x="0" y="100069"/>
            <a:ext cx="12099637"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00FFFF"/>
                </a:solidFill>
                <a:latin typeface="Arial Rounded MT Bold" panose="020F0704030504030204" pitchFamily="34" charset="0"/>
              </a:rPr>
              <a:t>Internal Block Cipher</a:t>
            </a:r>
          </a:p>
        </p:txBody>
      </p:sp>
      <p:sp>
        <p:nvSpPr>
          <p:cNvPr id="1048627" name="TextBox 2"/>
          <p:cNvSpPr txBox="1"/>
          <p:nvPr/>
        </p:nvSpPr>
        <p:spPr>
          <a:xfrm>
            <a:off x="65785" y="453499"/>
            <a:ext cx="1219200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omic Sans MS" panose="030F0702030302020204" pitchFamily="66" charset="0"/>
              </a:rPr>
              <a:t>We describe the block cipher on which the DES </a:t>
            </a:r>
            <a:r>
              <a:rPr lang="en-US" dirty="0" err="1">
                <a:solidFill>
                  <a:schemeClr val="bg1"/>
                </a:solidFill>
                <a:latin typeface="Comic Sans MS" panose="030F0702030302020204" pitchFamily="66" charset="0"/>
              </a:rPr>
              <a:t>Feistel</a:t>
            </a:r>
            <a:r>
              <a:rPr lang="en-US" dirty="0">
                <a:solidFill>
                  <a:schemeClr val="bg1"/>
                </a:solidFill>
                <a:latin typeface="Comic Sans MS" panose="030F0702030302020204" pitchFamily="66" charset="0"/>
              </a:rPr>
              <a:t> cipher is based .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Its alphabet is O,1, its block length is 32, and its key space is {O,1}  .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We explain the encryption function  </a:t>
            </a:r>
            <a:r>
              <a:rPr lang="en-US" dirty="0" err="1">
                <a:solidFill>
                  <a:schemeClr val="bg1"/>
                </a:solidFill>
                <a:latin typeface="Comic Sans MS" panose="030F0702030302020204" pitchFamily="66" charset="0"/>
              </a:rPr>
              <a:t>fk</a:t>
            </a:r>
            <a:r>
              <a:rPr lang="en-US" dirty="0">
                <a:solidFill>
                  <a:schemeClr val="bg1"/>
                </a:solidFill>
                <a:latin typeface="Comic Sans MS" panose="030F0702030302020204" pitchFamily="66" charset="0"/>
              </a:rPr>
              <a:t>:{O,1} →{O,1}   for a key K ∈{O, 1}</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argument R ∈{O,1}   is expanded by the expansion function E : {O, 1}   →{O,1}   .</a:t>
            </a:r>
          </a:p>
          <a:p>
            <a:pPr marL="285750" indent="-285750">
              <a:buFont typeface="Wingdings" panose="05000000000000000000" pitchFamily="2" charset="2"/>
              <a:buChar char="Ø"/>
            </a:pPr>
            <a:r>
              <a:rPr lang="en-IN" dirty="0">
                <a:solidFill>
                  <a:schemeClr val="bg1"/>
                </a:solidFill>
                <a:latin typeface="Comic Sans MS" panose="030F0702030302020204" pitchFamily="66" charset="0"/>
              </a:rPr>
              <a:t>This </a:t>
            </a:r>
            <a:r>
              <a:rPr lang="pt-BR" dirty="0">
                <a:solidFill>
                  <a:schemeClr val="bg1"/>
                </a:solidFill>
                <a:latin typeface="Comic Sans MS" panose="030F0702030302020204" pitchFamily="66" charset="0"/>
              </a:rPr>
              <a:t>function is shown in Figure  . If R = R1 R2 ... R32 , then E(R) = R32 R31 R2 . . . R32 R1.</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Next, E(R) ⊕ K is computed, and the result is divided into eight blocks Bi, 1 ⩽ </a:t>
            </a:r>
            <a:r>
              <a:rPr lang="en-US" dirty="0" err="1">
                <a:solidFill>
                  <a:schemeClr val="bg1"/>
                </a:solidFill>
                <a:latin typeface="Comic Sans MS" panose="030F0702030302020204" pitchFamily="66" charset="0"/>
              </a:rPr>
              <a:t>i</a:t>
            </a:r>
            <a:r>
              <a:rPr lang="en-US" dirty="0">
                <a:solidFill>
                  <a:schemeClr val="bg1"/>
                </a:solidFill>
                <a:latin typeface="Comic Sans MS" panose="030F0702030302020204" pitchFamily="66" charset="0"/>
              </a:rPr>
              <a:t> ⩽ 8 of length </a:t>
            </a:r>
            <a:r>
              <a:rPr lang="en-IN" dirty="0">
                <a:solidFill>
                  <a:schemeClr val="bg1"/>
                </a:solidFill>
                <a:latin typeface="Comic Sans MS" panose="030F0702030302020204" pitchFamily="66" charset="0"/>
              </a:rPr>
              <a:t>namely,</a:t>
            </a:r>
          </a:p>
          <a:p>
            <a:r>
              <a:rPr lang="en-IN" dirty="0">
                <a:solidFill>
                  <a:schemeClr val="bg1"/>
                </a:solidFill>
                <a:latin typeface="Comic Sans MS" panose="030F0702030302020204" pitchFamily="66" charset="0"/>
              </a:rPr>
              <a:t>        </a:t>
            </a:r>
            <a:r>
              <a:rPr lang="pt-BR" dirty="0">
                <a:solidFill>
                  <a:schemeClr val="bg1"/>
                </a:solidFill>
                <a:latin typeface="Comic Sans MS" panose="030F0702030302020204" pitchFamily="66" charset="0"/>
              </a:rPr>
              <a:t>E(R) ⊕ K = B1 B2 B3 B4 B5 B6 B7 B8</a:t>
            </a:r>
            <a:endParaRPr lang="en-IN" dirty="0">
              <a:solidFill>
                <a:schemeClr val="bg1"/>
              </a:solidFill>
              <a:latin typeface="Comic Sans MS" panose="030F0702030302020204" pitchFamily="66" charset="0"/>
            </a:endParaRPr>
          </a:p>
        </p:txBody>
      </p:sp>
      <p:pic>
        <p:nvPicPr>
          <p:cNvPr id="2097164" name="Picture 10"/>
          <p:cNvPicPr>
            <a:picLocks noChangeAspect="1"/>
          </p:cNvPicPr>
          <p:nvPr/>
        </p:nvPicPr>
        <p:blipFill>
          <a:blip r:embed="rId2"/>
          <a:stretch>
            <a:fillRect/>
          </a:stretch>
        </p:blipFill>
        <p:spPr>
          <a:xfrm>
            <a:off x="5634182" y="2777067"/>
            <a:ext cx="6301401" cy="3627434"/>
          </a:xfrm>
          <a:prstGeom prst="rect">
            <a:avLst/>
          </a:prstGeom>
        </p:spPr>
      </p:pic>
      <p:sp>
        <p:nvSpPr>
          <p:cNvPr id="1048635" name="TextBox 11"/>
          <p:cNvSpPr txBox="1"/>
          <p:nvPr/>
        </p:nvSpPr>
        <p:spPr>
          <a:xfrm>
            <a:off x="119255" y="3103195"/>
            <a:ext cx="5634182" cy="2862322"/>
          </a:xfrm>
          <a:prstGeom prst="rect">
            <a:avLst/>
          </a:prstGeom>
          <a:noFill/>
        </p:spPr>
        <p:txBody>
          <a:bodyPr wrap="square" rtlCol="0">
            <a:spAutoFit/>
          </a:bodyPr>
          <a:lstStyle/>
          <a:p>
            <a:r>
              <a:rPr lang="en-US" dirty="0">
                <a:solidFill>
                  <a:schemeClr val="bg1"/>
                </a:solidFill>
                <a:latin typeface="Comic Sans MS" panose="030F0702030302020204" pitchFamily="66" charset="0"/>
              </a:rPr>
              <a:t>is computed with Bi ∈{O,1}6 , 1 ⩽ </a:t>
            </a:r>
            <a:r>
              <a:rPr lang="en-US" dirty="0" err="1">
                <a:solidFill>
                  <a:schemeClr val="bg1"/>
                </a:solidFill>
                <a:latin typeface="Comic Sans MS" panose="030F0702030302020204" pitchFamily="66" charset="0"/>
              </a:rPr>
              <a:t>i</a:t>
            </a:r>
            <a:r>
              <a:rPr lang="en-US" dirty="0">
                <a:solidFill>
                  <a:schemeClr val="bg1"/>
                </a:solidFill>
                <a:latin typeface="Comic Sans MS" panose="030F0702030302020204" pitchFamily="66" charset="0"/>
              </a:rPr>
              <a:t> ⩽ 8. In the next step, functions Si : {O, 1}6 →{O,1}4, </a:t>
            </a:r>
            <a:r>
              <a:rPr lang="en-IN" dirty="0">
                <a:solidFill>
                  <a:schemeClr val="bg1"/>
                </a:solidFill>
                <a:latin typeface="Comic Sans MS" panose="030F0702030302020204" pitchFamily="66" charset="0"/>
              </a:rPr>
              <a:t>1 ⩽ </a:t>
            </a:r>
            <a:r>
              <a:rPr lang="en-IN" dirty="0" err="1">
                <a:solidFill>
                  <a:schemeClr val="bg1"/>
                </a:solidFill>
                <a:latin typeface="Comic Sans MS" panose="030F0702030302020204" pitchFamily="66" charset="0"/>
              </a:rPr>
              <a:t>i</a:t>
            </a:r>
            <a:r>
              <a:rPr lang="en-IN" dirty="0">
                <a:solidFill>
                  <a:schemeClr val="bg1"/>
                </a:solidFill>
                <a:latin typeface="Comic Sans MS" panose="030F0702030302020204" pitchFamily="66" charset="0"/>
              </a:rPr>
              <a:t> ⩽ 8 </a:t>
            </a:r>
            <a:r>
              <a:rPr lang="en-US" dirty="0">
                <a:solidFill>
                  <a:schemeClr val="bg1"/>
                </a:solidFill>
                <a:latin typeface="Comic Sans MS" panose="030F0702030302020204" pitchFamily="66" charset="0"/>
              </a:rPr>
              <a:t>are used (the so-called S-boxes).</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They are described below. Using those functions, the string</a:t>
            </a:r>
          </a:p>
          <a:p>
            <a:r>
              <a:rPr lang="en-US" dirty="0">
                <a:solidFill>
                  <a:schemeClr val="bg1"/>
                </a:solidFill>
                <a:latin typeface="Comic Sans MS" panose="030F0702030302020204" pitchFamily="66" charset="0"/>
              </a:rPr>
              <a:t>	</a:t>
            </a:r>
            <a:r>
              <a:rPr lang="en-IN" dirty="0">
                <a:solidFill>
                  <a:schemeClr val="bg1"/>
                </a:solidFill>
                <a:latin typeface="Comic Sans MS" panose="030F0702030302020204" pitchFamily="66" charset="0"/>
              </a:rPr>
              <a:t>C = C1 C2 C3 C4 C5 C6 C7 C8</a:t>
            </a:r>
          </a:p>
          <a:p>
            <a:r>
              <a:rPr lang="en-US" dirty="0">
                <a:solidFill>
                  <a:schemeClr val="bg1"/>
                </a:solidFill>
                <a:latin typeface="Comic Sans MS" panose="030F0702030302020204" pitchFamily="66" charset="0"/>
              </a:rPr>
              <a:t>is determined, where </a:t>
            </a:r>
            <a:r>
              <a:rPr lang="en-US" dirty="0" err="1">
                <a:solidFill>
                  <a:schemeClr val="bg1"/>
                </a:solidFill>
                <a:latin typeface="Comic Sans MS" panose="030F0702030302020204" pitchFamily="66" charset="0"/>
              </a:rPr>
              <a:t>Ci</a:t>
            </a:r>
            <a:r>
              <a:rPr lang="en-US" dirty="0">
                <a:solidFill>
                  <a:schemeClr val="bg1"/>
                </a:solidFill>
                <a:latin typeface="Comic Sans MS" panose="030F0702030302020204" pitchFamily="66" charset="0"/>
              </a:rPr>
              <a:t> = Si(Bi), 1 ⩽ </a:t>
            </a:r>
            <a:r>
              <a:rPr lang="en-US" dirty="0" err="1">
                <a:solidFill>
                  <a:schemeClr val="bg1"/>
                </a:solidFill>
                <a:latin typeface="Comic Sans MS" panose="030F0702030302020204" pitchFamily="66" charset="0"/>
              </a:rPr>
              <a:t>i</a:t>
            </a:r>
            <a:r>
              <a:rPr lang="en-US" dirty="0">
                <a:solidFill>
                  <a:schemeClr val="bg1"/>
                </a:solidFill>
                <a:latin typeface="Comic Sans MS" panose="030F0702030302020204" pitchFamily="66" charset="0"/>
              </a:rPr>
              <a:t> ⩽ 8. It has length 32.</a:t>
            </a:r>
          </a:p>
          <a:p>
            <a:pPr marL="342900" indent="-342900">
              <a:buFont typeface="Wingdings" panose="05000000000000000000" pitchFamily="2" charset="2"/>
              <a:buChar char="Ø"/>
            </a:pPr>
            <a:r>
              <a:rPr lang="en-IN" dirty="0">
                <a:solidFill>
                  <a:schemeClr val="bg1"/>
                </a:solidFill>
                <a:latin typeface="Comic Sans MS" panose="030F0702030302020204" pitchFamily="66" charset="0"/>
              </a:rPr>
              <a:t>The permutation P from </a:t>
            </a:r>
            <a:r>
              <a:rPr lang="en-US" dirty="0">
                <a:solidFill>
                  <a:schemeClr val="bg1"/>
                </a:solidFill>
                <a:latin typeface="Comic Sans MS" panose="030F0702030302020204" pitchFamily="66" charset="0"/>
              </a:rPr>
              <a:t>below figure is applied to this string. The result is </a:t>
            </a:r>
            <a:r>
              <a:rPr lang="en-US" dirty="0" err="1">
                <a:solidFill>
                  <a:schemeClr val="bg1"/>
                </a:solidFill>
                <a:latin typeface="Comic Sans MS" panose="030F0702030302020204" pitchFamily="66" charset="0"/>
              </a:rPr>
              <a:t>fk</a:t>
            </a:r>
            <a:r>
              <a:rPr lang="en-US" dirty="0">
                <a:solidFill>
                  <a:schemeClr val="bg1"/>
                </a:solidFill>
                <a:latin typeface="Comic Sans MS" panose="030F0702030302020204" pitchFamily="66" charset="0"/>
              </a:rPr>
              <a:t>(R).</a:t>
            </a:r>
            <a:endParaRPr lang="en-IN" dirty="0">
              <a:solidFill>
                <a:schemeClr val="bg1"/>
              </a:solidFill>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36" name="TextBox 1"/>
          <p:cNvSpPr txBox="1"/>
          <p:nvPr/>
        </p:nvSpPr>
        <p:spPr>
          <a:xfrm>
            <a:off x="38674" y="6849"/>
            <a:ext cx="12192000"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00FFFF"/>
                </a:solidFill>
                <a:latin typeface="Arial Rounded MT Bold" panose="020F0704030504030204" pitchFamily="34" charset="0"/>
              </a:rPr>
              <a:t>S-boxes</a:t>
            </a:r>
          </a:p>
        </p:txBody>
      </p:sp>
      <p:pic>
        <p:nvPicPr>
          <p:cNvPr id="2097165" name="Picture 3"/>
          <p:cNvPicPr>
            <a:picLocks noChangeAspect="1"/>
          </p:cNvPicPr>
          <p:nvPr/>
        </p:nvPicPr>
        <p:blipFill>
          <a:blip r:embed="rId2"/>
          <a:stretch>
            <a:fillRect/>
          </a:stretch>
        </p:blipFill>
        <p:spPr>
          <a:xfrm>
            <a:off x="639097" y="4218039"/>
            <a:ext cx="6086167" cy="2563279"/>
          </a:xfrm>
          <a:prstGeom prst="rect">
            <a:avLst/>
          </a:prstGeom>
        </p:spPr>
      </p:pic>
      <p:sp>
        <p:nvSpPr>
          <p:cNvPr id="1048637" name="TextBox 5"/>
          <p:cNvSpPr txBox="1"/>
          <p:nvPr/>
        </p:nvSpPr>
        <p:spPr>
          <a:xfrm>
            <a:off x="38671" y="258901"/>
            <a:ext cx="8043445"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omic Sans MS" panose="030F0702030302020204" pitchFamily="66" charset="0"/>
              </a:rPr>
              <a:t>Now we describe the S-boxes </a:t>
            </a:r>
            <a:r>
              <a:rPr lang="en-US" dirty="0" err="1">
                <a:solidFill>
                  <a:schemeClr val="bg1"/>
                </a:solidFill>
                <a:latin typeface="Comic Sans MS" panose="030F0702030302020204" pitchFamily="66" charset="0"/>
              </a:rPr>
              <a:t>si</a:t>
            </a:r>
            <a:r>
              <a:rPr lang="en-US" dirty="0">
                <a:solidFill>
                  <a:schemeClr val="bg1"/>
                </a:solidFill>
                <a:latin typeface="Comic Sans MS" panose="030F0702030302020204" pitchFamily="66" charset="0"/>
              </a:rPr>
              <a:t>, 1 ⩽ </a:t>
            </a:r>
            <a:r>
              <a:rPr lang="en-US" dirty="0" err="1">
                <a:solidFill>
                  <a:schemeClr val="bg1"/>
                </a:solidFill>
                <a:latin typeface="Comic Sans MS" panose="030F0702030302020204" pitchFamily="66" charset="0"/>
              </a:rPr>
              <a:t>i</a:t>
            </a:r>
            <a:r>
              <a:rPr lang="en-US" dirty="0">
                <a:solidFill>
                  <a:schemeClr val="bg1"/>
                </a:solidFill>
                <a:latin typeface="Comic Sans MS" panose="030F0702030302020204" pitchFamily="66" charset="0"/>
              </a:rPr>
              <a:t> ⩽ 8. They are the heart of DES because they are highly nonlinear .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They are shown in Table . Each S-box is represented by a table with four rows and 16 columns.</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For each string B = b1 b2 b3 b4 b5 b6 b7 b8 , the value Si(B) is computed as follows.</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integer with binary expansion b1 b6 is used as the row index.</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integer with binary expansion b2 b3 b4 b5 is used as the column index.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entry of the S-box in this row  and column is written in binary expansion.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This expansion is padded with leading zeros such that its length is four.</a:t>
            </a:r>
          </a:p>
        </p:txBody>
      </p:sp>
      <p:pic>
        <p:nvPicPr>
          <p:cNvPr id="2097166" name="Picture 6"/>
          <p:cNvPicPr>
            <a:picLocks noChangeAspect="1"/>
          </p:cNvPicPr>
          <p:nvPr/>
        </p:nvPicPr>
        <p:blipFill>
          <a:blip r:embed="rId3"/>
          <a:stretch>
            <a:fillRect/>
          </a:stretch>
        </p:blipFill>
        <p:spPr>
          <a:xfrm>
            <a:off x="8456400" y="856810"/>
            <a:ext cx="3696928" cy="58609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38" name="TextBox 1"/>
          <p:cNvSpPr txBox="1"/>
          <p:nvPr/>
        </p:nvSpPr>
        <p:spPr>
          <a:xfrm>
            <a:off x="0" y="0"/>
            <a:ext cx="12192000"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00FFFF"/>
                </a:solidFill>
                <a:latin typeface="Arial Rounded MT Bold" panose="020F0704030504030204" pitchFamily="34" charset="0"/>
              </a:rPr>
              <a:t>Keys</a:t>
            </a:r>
            <a:endParaRPr lang="en-IN" b="1" dirty="0">
              <a:solidFill>
                <a:srgbClr val="00FFFF"/>
              </a:solidFill>
              <a:latin typeface="Arial Rounded MT Bold" panose="020F0704030504030204" pitchFamily="34" charset="0"/>
            </a:endParaRPr>
          </a:p>
        </p:txBody>
      </p:sp>
      <p:sp>
        <p:nvSpPr>
          <p:cNvPr id="1048639" name="TextBox 2"/>
          <p:cNvSpPr txBox="1"/>
          <p:nvPr/>
        </p:nvSpPr>
        <p:spPr>
          <a:xfrm>
            <a:off x="0" y="258499"/>
            <a:ext cx="12192000" cy="646331"/>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Finally, we explain how the round keys are computed. Let k ∈ {O, l}64 be a DES key.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We  generate the round keys Ki , 1 ⩽ </a:t>
            </a:r>
            <a:r>
              <a:rPr lang="en-US" dirty="0" err="1">
                <a:solidFill>
                  <a:schemeClr val="bg1"/>
                </a:solidFill>
                <a:latin typeface="Comic Sans MS" panose="030F0702030302020204" pitchFamily="66" charset="0"/>
              </a:rPr>
              <a:t>i</a:t>
            </a:r>
            <a:r>
              <a:rPr lang="en-US" dirty="0">
                <a:solidFill>
                  <a:schemeClr val="bg1"/>
                </a:solidFill>
                <a:latin typeface="Comic Sans MS" panose="030F0702030302020204" pitchFamily="66" charset="0"/>
              </a:rPr>
              <a:t> ⩽ 16, of length 48. We define the values Vi, 1 ⩽ </a:t>
            </a:r>
            <a:r>
              <a:rPr lang="en-US" dirty="0" err="1">
                <a:solidFill>
                  <a:schemeClr val="bg1"/>
                </a:solidFill>
                <a:latin typeface="Comic Sans MS" panose="030F0702030302020204" pitchFamily="66" charset="0"/>
              </a:rPr>
              <a:t>i</a:t>
            </a:r>
            <a:r>
              <a:rPr lang="en-US" dirty="0">
                <a:solidFill>
                  <a:schemeClr val="bg1"/>
                </a:solidFill>
                <a:latin typeface="Comic Sans MS" panose="030F0702030302020204" pitchFamily="66" charset="0"/>
              </a:rPr>
              <a:t> ⩽ 16, as </a:t>
            </a:r>
            <a:r>
              <a:rPr lang="en-IN" dirty="0">
                <a:solidFill>
                  <a:schemeClr val="bg1"/>
                </a:solidFill>
                <a:latin typeface="Comic Sans MS" panose="030F0702030302020204" pitchFamily="66" charset="0"/>
              </a:rPr>
              <a:t>follows .</a:t>
            </a:r>
          </a:p>
        </p:txBody>
      </p:sp>
      <p:pic>
        <p:nvPicPr>
          <p:cNvPr id="2097167" name="Picture 6"/>
          <p:cNvPicPr>
            <a:picLocks noChangeAspect="1"/>
          </p:cNvPicPr>
          <p:nvPr/>
        </p:nvPicPr>
        <p:blipFill>
          <a:blip r:embed="rId3"/>
          <a:stretch>
            <a:fillRect/>
          </a:stretch>
        </p:blipFill>
        <p:spPr>
          <a:xfrm>
            <a:off x="3716382" y="966385"/>
            <a:ext cx="3712068" cy="780991"/>
          </a:xfrm>
          <a:prstGeom prst="rect">
            <a:avLst/>
          </a:prstGeom>
        </p:spPr>
      </p:pic>
      <p:sp>
        <p:nvSpPr>
          <p:cNvPr id="1048640" name="TextBox 7"/>
          <p:cNvSpPr txBox="1"/>
          <p:nvPr/>
        </p:nvSpPr>
        <p:spPr>
          <a:xfrm>
            <a:off x="0" y="1747376"/>
            <a:ext cx="12192000" cy="4524315"/>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round keys are computed by the following algorithm using the functions </a:t>
            </a:r>
            <a:r>
              <a:rPr lang="en-IN" dirty="0">
                <a:solidFill>
                  <a:schemeClr val="bg1"/>
                </a:solidFill>
                <a:latin typeface="Comic Sans MS" panose="030F0702030302020204" pitchFamily="66" charset="0"/>
              </a:rPr>
              <a:t>PC1 : {0, 1}64 → {0, 1}64 × {0, 1}64 ,</a:t>
            </a:r>
          </a:p>
          <a:p>
            <a:pPr marL="342900" indent="-342900">
              <a:buFont typeface="Wingdings" panose="05000000000000000000" pitchFamily="2" charset="2"/>
              <a:buChar char="Ø"/>
            </a:pPr>
            <a:r>
              <a:rPr lang="en-IN" dirty="0">
                <a:solidFill>
                  <a:schemeClr val="bg1"/>
                </a:solidFill>
                <a:latin typeface="Comic Sans MS" panose="030F0702030302020204" pitchFamily="66" charset="0"/>
              </a:rPr>
              <a:t> PC2 : {0, 1}64 × {0, 1}64 → {0, 1}64 ,which are described later.</a:t>
            </a:r>
          </a:p>
          <a:p>
            <a:r>
              <a:rPr lang="en-US" dirty="0">
                <a:solidFill>
                  <a:schemeClr val="bg1"/>
                </a:solidFill>
                <a:latin typeface="Comic Sans MS" panose="030F0702030302020204" pitchFamily="66" charset="0"/>
              </a:rPr>
              <a:t>1. </a:t>
            </a:r>
            <a:r>
              <a:rPr lang="pl-PL" dirty="0">
                <a:solidFill>
                  <a:schemeClr val="bg1"/>
                </a:solidFill>
                <a:latin typeface="Comic Sans MS" panose="030F0702030302020204" pitchFamily="66" charset="0"/>
              </a:rPr>
              <a:t>Set (Co, Do) = PC1(k).</a:t>
            </a:r>
            <a:endParaRPr lang="en-US"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2. For1 ⩽ </a:t>
            </a:r>
            <a:r>
              <a:rPr lang="en-US" dirty="0" err="1">
                <a:solidFill>
                  <a:schemeClr val="bg1"/>
                </a:solidFill>
                <a:latin typeface="Comic Sans MS" panose="030F0702030302020204" pitchFamily="66" charset="0"/>
              </a:rPr>
              <a:t>i</a:t>
            </a:r>
            <a:r>
              <a:rPr lang="en-US" dirty="0">
                <a:solidFill>
                  <a:schemeClr val="bg1"/>
                </a:solidFill>
                <a:latin typeface="Comic Sans MS" panose="030F0702030302020204" pitchFamily="66" charset="0"/>
              </a:rPr>
              <a:t> ⩽ 16, do the following:</a:t>
            </a:r>
          </a:p>
          <a:p>
            <a:r>
              <a:rPr lang="en-US" dirty="0">
                <a:solidFill>
                  <a:schemeClr val="bg1"/>
                </a:solidFill>
                <a:latin typeface="Comic Sans MS" panose="030F0702030302020204" pitchFamily="66" charset="0"/>
              </a:rPr>
              <a:t>	(a) Let </a:t>
            </a:r>
            <a:r>
              <a:rPr lang="en-US" dirty="0" err="1">
                <a:solidFill>
                  <a:schemeClr val="bg1"/>
                </a:solidFill>
                <a:latin typeface="Comic Sans MS" panose="030F0702030302020204" pitchFamily="66" charset="0"/>
              </a:rPr>
              <a:t>Ci</a:t>
            </a:r>
            <a:r>
              <a:rPr lang="en-US" dirty="0">
                <a:solidFill>
                  <a:schemeClr val="bg1"/>
                </a:solidFill>
                <a:latin typeface="Comic Sans MS" panose="030F0702030302020204" pitchFamily="66" charset="0"/>
              </a:rPr>
              <a:t> be the string that is obtained from Ci−1 by a circular left shift of Vi positions.</a:t>
            </a:r>
          </a:p>
          <a:p>
            <a:pPr lvl="2"/>
            <a:r>
              <a:rPr lang="en-US" dirty="0">
                <a:solidFill>
                  <a:schemeClr val="bg1"/>
                </a:solidFill>
                <a:latin typeface="Comic Sans MS" panose="030F0702030302020204" pitchFamily="66" charset="0"/>
              </a:rPr>
              <a:t>(b) Let Di be the string that is obtained from Di−1 by a circular left shift of Vi positions.</a:t>
            </a:r>
          </a:p>
          <a:p>
            <a:pPr lvl="2"/>
            <a:r>
              <a:rPr lang="it-IT" dirty="0">
                <a:solidFill>
                  <a:schemeClr val="bg1"/>
                </a:solidFill>
                <a:latin typeface="Comic Sans MS" panose="030F0702030302020204" pitchFamily="66" charset="0"/>
              </a:rPr>
              <a:t>(c) Determine Ki = PC2(Ci, Di) .</a:t>
            </a:r>
            <a:endParaRPr lang="en-IN" dirty="0">
              <a:solidFill>
                <a:schemeClr val="bg1"/>
              </a:solidFill>
              <a:latin typeface="Comic Sans MS" panose="030F0702030302020204" pitchFamily="66" charset="0"/>
            </a:endParaRP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function PCI maps a bit string k of length 64 to two bit strings C and D of length 28.</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 This is done according to above table.</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 The upper half of the table describes C.</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 If k = k1 k2 . . .k64, then C = k57 k49...k36 .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lower half of the table represents D, so D =k63 k55 ... k4.</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function PCZ maps a pair (C, D) of bit strings of length 28 (i.e., a bit string of length 56) to a bit string of length 48.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function is shown in above Table . The value PC2(b1 ...b56 ) </a:t>
            </a:r>
            <a:r>
              <a:rPr lang="en-IN" dirty="0">
                <a:solidFill>
                  <a:schemeClr val="bg1"/>
                </a:solidFill>
                <a:latin typeface="Comic Sans MS" panose="030F0702030302020204" pitchFamily="66" charset="0"/>
              </a:rPr>
              <a:t>is bl4 bl7 .. . b32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EA0028-BFC9-728D-49ED-B5F2FC0A1D06}"/>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rgbClr val="FFC000"/>
                </a:solidFill>
                <a:latin typeface="Arial Rounded MT Bold" panose="020F0704030504030204" pitchFamily="34" charset="0"/>
              </a:rPr>
              <a:t>Final Permutation</a:t>
            </a:r>
          </a:p>
        </p:txBody>
      </p:sp>
      <p:sp>
        <p:nvSpPr>
          <p:cNvPr id="3" name="TextBox 2">
            <a:extLst>
              <a:ext uri="{FF2B5EF4-FFF2-40B4-BE49-F238E27FC236}">
                <a16:creationId xmlns:a16="http://schemas.microsoft.com/office/drawing/2014/main" id="{B9F913E2-6C5F-A120-1D03-5DDC0C099387}"/>
              </a:ext>
            </a:extLst>
          </p:cNvPr>
          <p:cNvSpPr txBox="1"/>
          <p:nvPr/>
        </p:nvSpPr>
        <p:spPr>
          <a:xfrm>
            <a:off x="0" y="886120"/>
            <a:ext cx="12192000" cy="1200329"/>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table is read in a manner that is comparable to how the end permutation is the inverse of the starting permutation.</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In other words, the first bit of the output of the final permutation is bit 40 of the pre output block, the second bit is bit 8, the third is bit 9, and so on, ending with bit 25 of the pre output block as the last bit.</a:t>
            </a:r>
          </a:p>
        </p:txBody>
      </p:sp>
      <p:pic>
        <p:nvPicPr>
          <p:cNvPr id="6" name="Picture 5">
            <a:extLst>
              <a:ext uri="{FF2B5EF4-FFF2-40B4-BE49-F238E27FC236}">
                <a16:creationId xmlns:a16="http://schemas.microsoft.com/office/drawing/2014/main" id="{1B0BD9F8-F4F4-6C2A-4C47-540783335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2" y="2387793"/>
            <a:ext cx="10199802" cy="4259652"/>
          </a:xfrm>
          <a:prstGeom prst="rect">
            <a:avLst/>
          </a:prstGeom>
        </p:spPr>
      </p:pic>
    </p:spTree>
    <p:extLst>
      <p:ext uri="{BB962C8B-B14F-4D97-AF65-F5344CB8AC3E}">
        <p14:creationId xmlns:p14="http://schemas.microsoft.com/office/powerpoint/2010/main" val="290467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762" name="Title 1"/>
          <p:cNvSpPr>
            <a:spLocks noGrp="1"/>
          </p:cNvSpPr>
          <p:nvPr>
            <p:ph type="title"/>
          </p:nvPr>
        </p:nvSpPr>
        <p:spPr>
          <a:xfrm>
            <a:off x="958850" y="199238"/>
            <a:ext cx="10274300" cy="508000"/>
          </a:xfrm>
        </p:spPr>
        <p:txBody>
          <a:bodyPr/>
          <a:lstStyle/>
          <a:p>
            <a:pPr algn="ctr"/>
            <a:r>
              <a:rPr lang="en-IN" sz="4000" dirty="0">
                <a:solidFill>
                  <a:srgbClr val="FFC000"/>
                </a:solidFill>
                <a:latin typeface="Arial Rounded MT Bold" panose="020F0704030504030204" pitchFamily="34" charset="0"/>
              </a:rPr>
              <a:t>What is our problem</a:t>
            </a:r>
          </a:p>
        </p:txBody>
      </p:sp>
      <p:sp>
        <p:nvSpPr>
          <p:cNvPr id="1051763" name="Content Placeholder 2"/>
          <p:cNvSpPr>
            <a:spLocks noGrp="1"/>
          </p:cNvSpPr>
          <p:nvPr>
            <p:ph idx="1"/>
          </p:nvPr>
        </p:nvSpPr>
        <p:spPr>
          <a:xfrm>
            <a:off x="288115" y="805561"/>
            <a:ext cx="11433465" cy="5064297"/>
          </a:xfrm>
        </p:spPr>
        <p:txBody>
          <a:bodyPr/>
          <a:lstStyle/>
          <a:p>
            <a:pPr marL="0" indent="0">
              <a:buNone/>
            </a:pPr>
            <a:r>
              <a:rPr lang="en-US" sz="1800" dirty="0">
                <a:latin typeface="Comic Sans MS" panose="030F0702030302020204" pitchFamily="66" charset="0"/>
              </a:rPr>
              <a:t>Here are some problems that AES and DES help solve:</a:t>
            </a:r>
          </a:p>
          <a:p>
            <a:pPr marL="0" indent="0">
              <a:buNone/>
            </a:pPr>
            <a:r>
              <a:rPr lang="en-US" sz="1800" b="1" dirty="0">
                <a:solidFill>
                  <a:schemeClr val="accent2"/>
                </a:solidFill>
                <a:latin typeface="Comic Sans MS" panose="030F0702030302020204" pitchFamily="66" charset="0"/>
              </a:rPr>
              <a:t>1</a:t>
            </a:r>
            <a:r>
              <a:rPr lang="en-US" sz="1800" b="1" i="1" dirty="0">
                <a:solidFill>
                  <a:schemeClr val="accent2"/>
                </a:solidFill>
                <a:latin typeface="Comic Sans MS" panose="030F0702030302020204" pitchFamily="66" charset="0"/>
              </a:rPr>
              <a:t>.</a:t>
            </a:r>
            <a:r>
              <a:rPr lang="en-US" sz="1800" b="1" dirty="0">
                <a:solidFill>
                  <a:schemeClr val="accent2"/>
                </a:solidFill>
                <a:latin typeface="Comic Sans MS" panose="030F0702030302020204" pitchFamily="66" charset="0"/>
              </a:rPr>
              <a:t>Data Confidentiality : </a:t>
            </a:r>
            <a:r>
              <a:rPr lang="en-US" sz="1800" dirty="0">
                <a:latin typeface="Comic Sans MS" panose="030F0702030302020204" pitchFamily="66" charset="0"/>
              </a:rPr>
              <a:t>AES and DES ensure that data remains confidential   during transmission or storage. By encrypting the data using these algorithms, unauthorized individuals cannot access the information without </a:t>
            </a:r>
            <a:r>
              <a:rPr lang="en-IN" sz="1800" dirty="0">
                <a:latin typeface="Comic Sans MS" panose="030F0702030302020204" pitchFamily="66" charset="0"/>
              </a:rPr>
              <a:t>the corresponding decryption key.</a:t>
            </a:r>
          </a:p>
          <a:p>
            <a:pPr marL="0" indent="0">
              <a:buNone/>
            </a:pPr>
            <a:r>
              <a:rPr lang="en-US" sz="1800" b="1" dirty="0">
                <a:solidFill>
                  <a:schemeClr val="accent2"/>
                </a:solidFill>
                <a:latin typeface="Comic Sans MS" panose="030F0702030302020204" pitchFamily="66" charset="0"/>
              </a:rPr>
              <a:t>2.Data Integrity </a:t>
            </a:r>
            <a:r>
              <a:rPr lang="en-US" sz="1800" dirty="0">
                <a:solidFill>
                  <a:schemeClr val="accent2"/>
                </a:solidFill>
                <a:latin typeface="Comic Sans MS" panose="030F0702030302020204" pitchFamily="66" charset="0"/>
              </a:rPr>
              <a:t>: </a:t>
            </a:r>
            <a:r>
              <a:rPr lang="en-US" sz="1800" dirty="0">
                <a:latin typeface="Comic Sans MS" panose="030F0702030302020204" pitchFamily="66" charset="0"/>
              </a:rPr>
              <a:t>AES and DES also address the problem of data </a:t>
            </a:r>
            <a:r>
              <a:rPr lang="en-US" sz="1800" dirty="0" err="1">
                <a:latin typeface="Comic Sans MS" panose="030F0702030302020204" pitchFamily="66" charset="0"/>
              </a:rPr>
              <a:t>integrity.They</a:t>
            </a:r>
            <a:r>
              <a:rPr lang="en-US" sz="1800" dirty="0">
                <a:latin typeface="Comic Sans MS" panose="030F0702030302020204" pitchFamily="66" charset="0"/>
              </a:rPr>
              <a:t> enable the detection of any unauthorized modification or tampering  with the encrypted data. By using cryptographic techniques like message authentication codes (MACs) or digital signatures, these algorithms help verify that the data has not been altered during transit or storage.</a:t>
            </a:r>
          </a:p>
          <a:p>
            <a:pPr marL="0" indent="0">
              <a:buNone/>
            </a:pPr>
            <a:r>
              <a:rPr lang="en-US" sz="1800" b="1" dirty="0">
                <a:solidFill>
                  <a:schemeClr val="accent2"/>
                </a:solidFill>
                <a:latin typeface="Comic Sans MS" panose="030F0702030302020204" pitchFamily="66" charset="0"/>
              </a:rPr>
              <a:t>3.Secure Communication</a:t>
            </a:r>
            <a:r>
              <a:rPr lang="en-US" sz="1800" dirty="0">
                <a:solidFill>
                  <a:schemeClr val="accent2"/>
                </a:solidFill>
                <a:latin typeface="Comic Sans MS" panose="030F0702030302020204" pitchFamily="66" charset="0"/>
              </a:rPr>
              <a:t> : </a:t>
            </a:r>
            <a:r>
              <a:rPr lang="en-US" sz="1800" dirty="0">
                <a:latin typeface="Comic Sans MS" panose="030F0702030302020204" pitchFamily="66" charset="0"/>
              </a:rPr>
              <a:t>AES and DES are widely used in secure communication protocols such as SSL/TLS, VPNs, and secure email. They provide a secure channel for exchanging sensitive information over public networks, preventing eavesdropping and unauthorized access.</a:t>
            </a:r>
          </a:p>
          <a:p>
            <a:pPr marL="0" indent="0">
              <a:buNone/>
            </a:pPr>
            <a:r>
              <a:rPr lang="en-US" sz="1800" b="1" dirty="0">
                <a:solidFill>
                  <a:schemeClr val="accent2"/>
                </a:solidFill>
                <a:latin typeface="Comic Sans MS" panose="030F0702030302020204" pitchFamily="66" charset="0"/>
              </a:rPr>
              <a:t>4.Compliance and Standards </a:t>
            </a:r>
            <a:r>
              <a:rPr lang="en-US" sz="1800" dirty="0">
                <a:solidFill>
                  <a:schemeClr val="accent2"/>
                </a:solidFill>
                <a:latin typeface="Comic Sans MS" panose="030F0702030302020204" pitchFamily="66" charset="0"/>
              </a:rPr>
              <a:t>: </a:t>
            </a:r>
            <a:r>
              <a:rPr lang="en-US" sz="1800" dirty="0">
                <a:latin typeface="Comic Sans MS" panose="030F0702030302020204" pitchFamily="66" charset="0"/>
              </a:rPr>
              <a:t>AES and DES have been adopted as industry standards for data encryption. They help organizations with security regulations and standards, such as the Payment Card Industry, Data Security Standard (PCI DSS) and the Federal Information </a:t>
            </a:r>
            <a:r>
              <a:rPr lang="en-IN" sz="1800" dirty="0">
                <a:latin typeface="Comic Sans MS" panose="030F0702030302020204" pitchFamily="66" charset="0"/>
              </a:rPr>
              <a:t>Processing Standard (FIPS).</a:t>
            </a:r>
          </a:p>
          <a:p>
            <a:pPr marL="0" indent="0">
              <a:buNone/>
            </a:pPr>
            <a:r>
              <a:rPr lang="en-US" sz="1800" b="1" dirty="0">
                <a:solidFill>
                  <a:schemeClr val="accent2"/>
                </a:solidFill>
                <a:latin typeface="Comic Sans MS" panose="030F0702030302020204" pitchFamily="66" charset="0"/>
              </a:rPr>
              <a:t>5</a:t>
            </a:r>
            <a:r>
              <a:rPr lang="en-US" sz="1800" b="1" i="1" dirty="0">
                <a:solidFill>
                  <a:schemeClr val="accent2"/>
                </a:solidFill>
                <a:latin typeface="Comic Sans MS" panose="030F0702030302020204" pitchFamily="66" charset="0"/>
              </a:rPr>
              <a:t>.</a:t>
            </a:r>
            <a:r>
              <a:rPr lang="en-US" sz="1800" b="1" dirty="0">
                <a:solidFill>
                  <a:schemeClr val="accent2"/>
                </a:solidFill>
                <a:latin typeface="Comic Sans MS" panose="030F0702030302020204" pitchFamily="66" charset="0"/>
              </a:rPr>
              <a:t>Legacy System Support</a:t>
            </a:r>
            <a:r>
              <a:rPr lang="en-US" sz="1800" dirty="0">
                <a:solidFill>
                  <a:schemeClr val="accent2"/>
                </a:solidFill>
                <a:latin typeface="Comic Sans MS" panose="030F0702030302020204" pitchFamily="66" charset="0"/>
              </a:rPr>
              <a:t> </a:t>
            </a:r>
            <a:r>
              <a:rPr lang="en-US" sz="1800" dirty="0">
                <a:solidFill>
                  <a:schemeClr val="bg2">
                    <a:lumMod val="50000"/>
                  </a:schemeClr>
                </a:solidFill>
                <a:latin typeface="Comic Sans MS" panose="030F0702030302020204" pitchFamily="66" charset="0"/>
              </a:rPr>
              <a:t>:</a:t>
            </a:r>
            <a:r>
              <a:rPr lang="en-US" sz="1800" dirty="0">
                <a:latin typeface="Comic Sans MS" panose="030F0702030302020204" pitchFamily="66" charset="0"/>
              </a:rPr>
              <a:t> DES, although considered relatively weak by modern standards, is still used in some legacy systems. AES provides backward compatibility by offering different key lengths, allowing organization transition from DES to AES gradually.</a:t>
            </a:r>
            <a:endParaRPr lang="en-IN" sz="1800" dirty="0">
              <a:latin typeface="Comic Sans MS" panose="030F0702030302020204" pitchFamily="66"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765" name="TextBox 1"/>
          <p:cNvSpPr txBox="1"/>
          <p:nvPr/>
        </p:nvSpPr>
        <p:spPr>
          <a:xfrm>
            <a:off x="1" y="170926"/>
            <a:ext cx="12191999" cy="707886"/>
          </a:xfrm>
          <a:prstGeom prst="rect">
            <a:avLst/>
          </a:prstGeom>
          <a:noFill/>
        </p:spPr>
        <p:txBody>
          <a:bodyPr wrap="square" rtlCol="0">
            <a:spAutoFit/>
          </a:bodyPr>
          <a:lstStyle/>
          <a:p>
            <a:pPr algn="ctr"/>
            <a:r>
              <a:rPr lang="en-US" sz="4000" b="1" dirty="0">
                <a:solidFill>
                  <a:srgbClr val="FFC000"/>
                </a:solidFill>
                <a:latin typeface="Arial Rounded MT Bold" panose="020F0704030504030204" pitchFamily="34" charset="0"/>
              </a:rPr>
              <a:t>Solution of problem using AES and DES</a:t>
            </a:r>
            <a:endParaRPr lang="en-IN" sz="4000" b="1" dirty="0">
              <a:solidFill>
                <a:srgbClr val="FFC000"/>
              </a:solidFill>
              <a:latin typeface="Arial Rounded MT Bold" panose="020F0704030504030204" pitchFamily="34" charset="0"/>
            </a:endParaRPr>
          </a:p>
        </p:txBody>
      </p:sp>
      <p:sp>
        <p:nvSpPr>
          <p:cNvPr id="1051766" name="TextBox 5"/>
          <p:cNvSpPr txBox="1"/>
          <p:nvPr/>
        </p:nvSpPr>
        <p:spPr>
          <a:xfrm>
            <a:off x="212438" y="1085289"/>
            <a:ext cx="11979562" cy="4247317"/>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AES and DES are like secret codes used to protect messages sent over networks. They ensure that only the intended recipients can read the messages, while keeping them hidden from others who might try to intercept </a:t>
            </a:r>
            <a:r>
              <a:rPr lang="en-IN" dirty="0">
                <a:solidFill>
                  <a:schemeClr val="bg1"/>
                </a:solidFill>
                <a:latin typeface="Comic Sans MS" panose="030F0702030302020204" pitchFamily="66" charset="0"/>
              </a:rPr>
              <a:t>or eavesdrop.</a:t>
            </a:r>
            <a:r>
              <a:rPr lang="en-US" dirty="0">
                <a:solidFill>
                  <a:schemeClr val="bg1"/>
                </a:solidFill>
                <a:latin typeface="Comic Sans MS" panose="030F0702030302020204" pitchFamily="66" charset="0"/>
              </a:rPr>
              <a:t>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When you send a message using secure communication protocols like SSL/TLS or VPNs, AES or DES is used to encrypt the message before it travels across the network. This encryption process transforms the message into a scrambled form that is unreadable without a special key.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At the receiving end, the encrypted message is decrypted using the same encryption algorithm (AES or DES) and the corresponding key. The decrypted message is then revealed in its original, readable form to the intended </a:t>
            </a:r>
            <a:r>
              <a:rPr lang="en-IN" dirty="0">
                <a:solidFill>
                  <a:schemeClr val="bg1"/>
                </a:solidFill>
                <a:latin typeface="Comic Sans MS" panose="030F0702030302020204" pitchFamily="66" charset="0"/>
              </a:rPr>
              <a:t>recipient.</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AES and DES also help ensure that the message remains intact and hasn’t been tampered with during transmission. By using additional techniques like message authentication codes (MACs) or digital signatures, the recipient  can verify that the message has not been altered or modified in any </a:t>
            </a:r>
            <a:r>
              <a:rPr lang="en-IN" dirty="0">
                <a:solidFill>
                  <a:schemeClr val="bg1"/>
                </a:solidFill>
                <a:latin typeface="Comic Sans MS" panose="030F0702030302020204" pitchFamily="66" charset="0"/>
              </a:rPr>
              <a:t>way.</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use of AES and DES in secure communication allows for confidential and secure exchanges of sensitive information, protecting it from unauthorized access and maintaining the privacy and integrity of the data being</a:t>
            </a:r>
            <a:r>
              <a:rPr lang="en-IN" dirty="0">
                <a:solidFill>
                  <a:schemeClr val="bg1"/>
                </a:solidFill>
                <a:latin typeface="Comic Sans MS" panose="030F0702030302020204" pitchFamily="66" charset="0"/>
              </a:rPr>
              <a:t> transmitted.</a:t>
            </a:r>
            <a:endParaRPr lang="en-US" dirty="0">
              <a:solidFill>
                <a:schemeClr val="bg1"/>
              </a:solidFill>
              <a:latin typeface="Comic Sans MS" panose="030F0702030302020204" pitchFamily="66"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D9D64-FFBF-54DE-A1F5-29906B617BCA}"/>
              </a:ext>
            </a:extLst>
          </p:cNvPr>
          <p:cNvSpPr txBox="1"/>
          <p:nvPr/>
        </p:nvSpPr>
        <p:spPr>
          <a:xfrm>
            <a:off x="0" y="0"/>
            <a:ext cx="12192000" cy="1938992"/>
          </a:xfrm>
          <a:prstGeom prst="rect">
            <a:avLst/>
          </a:prstGeom>
          <a:noFill/>
        </p:spPr>
        <p:txBody>
          <a:bodyPr wrap="square" rtlCol="0">
            <a:spAutoFit/>
          </a:bodyPr>
          <a:lstStyle/>
          <a:p>
            <a:pPr algn="ctr"/>
            <a:r>
              <a:rPr lang="en-IN" sz="4000" b="1" dirty="0">
                <a:solidFill>
                  <a:srgbClr val="FFC000"/>
                </a:solidFill>
                <a:latin typeface="Arial Rounded MT Bold" panose="020F0704030504030204" pitchFamily="34" charset="0"/>
              </a:rPr>
              <a:t>Disadvantages of AES</a:t>
            </a:r>
            <a:endParaRPr lang="en-IN" sz="4000" dirty="0">
              <a:solidFill>
                <a:srgbClr val="FFC000"/>
              </a:solidFill>
              <a:latin typeface="Arial Rounded MT Bold" panose="020F0704030504030204" pitchFamily="34" charset="0"/>
            </a:endParaRPr>
          </a:p>
          <a:p>
            <a:pPr algn="ctr"/>
            <a:endParaRPr lang="en-US" sz="4000" dirty="0">
              <a:latin typeface="Arial Rounded MT Bold" panose="020F0704030504030204" pitchFamily="34" charset="0"/>
            </a:endParaRPr>
          </a:p>
          <a:p>
            <a:endParaRPr lang="en-US" sz="4000" dirty="0"/>
          </a:p>
        </p:txBody>
      </p:sp>
      <p:sp>
        <p:nvSpPr>
          <p:cNvPr id="6" name="TextBox 5">
            <a:extLst>
              <a:ext uri="{FF2B5EF4-FFF2-40B4-BE49-F238E27FC236}">
                <a16:creationId xmlns:a16="http://schemas.microsoft.com/office/drawing/2014/main" id="{14A913FA-95DF-75FD-CEEA-E40B2EFA089C}"/>
              </a:ext>
            </a:extLst>
          </p:cNvPr>
          <p:cNvSpPr txBox="1"/>
          <p:nvPr/>
        </p:nvSpPr>
        <p:spPr>
          <a:xfrm>
            <a:off x="0" y="994561"/>
            <a:ext cx="121920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omic Sans MS" panose="030F0702030302020204" pitchFamily="66" charset="0"/>
              </a:rPr>
              <a:t>AES can be slow and computationally demanding, especially with larger key sizes, which can be a disadvantage in devices with limited processing power.</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AES requires careful key management practices to ensure the security of encryption keys, which can be challenging to implement correctly.</a:t>
            </a:r>
          </a:p>
        </p:txBody>
      </p:sp>
      <p:sp>
        <p:nvSpPr>
          <p:cNvPr id="7" name="TextBox 6">
            <a:extLst>
              <a:ext uri="{FF2B5EF4-FFF2-40B4-BE49-F238E27FC236}">
                <a16:creationId xmlns:a16="http://schemas.microsoft.com/office/drawing/2014/main" id="{24C1645A-375D-3EA2-53BD-553BFC3788BB}"/>
              </a:ext>
            </a:extLst>
          </p:cNvPr>
          <p:cNvSpPr txBox="1"/>
          <p:nvPr/>
        </p:nvSpPr>
        <p:spPr>
          <a:xfrm>
            <a:off x="0" y="2826420"/>
            <a:ext cx="12192000" cy="707886"/>
          </a:xfrm>
          <a:prstGeom prst="rect">
            <a:avLst/>
          </a:prstGeom>
          <a:noFill/>
        </p:spPr>
        <p:txBody>
          <a:bodyPr wrap="square" rtlCol="0">
            <a:spAutoFit/>
          </a:bodyPr>
          <a:lstStyle/>
          <a:p>
            <a:pPr algn="ctr"/>
            <a:r>
              <a:rPr lang="en-US" sz="4000" b="1" dirty="0">
                <a:solidFill>
                  <a:srgbClr val="FFC000"/>
                </a:solidFill>
                <a:latin typeface="Arial Rounded MT Bold" panose="020F0704030504030204" pitchFamily="34" charset="0"/>
              </a:rPr>
              <a:t>Disadvantages of DES</a:t>
            </a:r>
          </a:p>
        </p:txBody>
      </p:sp>
      <p:sp>
        <p:nvSpPr>
          <p:cNvPr id="8" name="TextBox 7">
            <a:extLst>
              <a:ext uri="{FF2B5EF4-FFF2-40B4-BE49-F238E27FC236}">
                <a16:creationId xmlns:a16="http://schemas.microsoft.com/office/drawing/2014/main" id="{90BCF76C-62A6-D499-5657-8D5C4EF574A0}"/>
              </a:ext>
            </a:extLst>
          </p:cNvPr>
          <p:cNvSpPr txBox="1"/>
          <p:nvPr/>
        </p:nvSpPr>
        <p:spPr>
          <a:xfrm>
            <a:off x="0" y="4035483"/>
            <a:ext cx="1219200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omic Sans MS" panose="030F0702030302020204" pitchFamily="66" charset="0"/>
              </a:rPr>
              <a:t>DES has a relatively short key length, which makes it susceptible to brute-force attacks. Advances in computing power have made it easier to crack DES encryption.</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DES is an older algorithm that lacks some modern security features found in newer encryption algorithms, making it less secure overall.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Known attacks, such as differential and linear cryptanalysis, have been successful against DES, compromising its security.</a:t>
            </a:r>
          </a:p>
        </p:txBody>
      </p:sp>
    </p:spTree>
    <p:extLst>
      <p:ext uri="{BB962C8B-B14F-4D97-AF65-F5344CB8AC3E}">
        <p14:creationId xmlns:p14="http://schemas.microsoft.com/office/powerpoint/2010/main" val="50144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C9F2-3005-89BB-9E39-F862C35A81E7}"/>
              </a:ext>
            </a:extLst>
          </p:cNvPr>
          <p:cNvSpPr>
            <a:spLocks noGrp="1"/>
          </p:cNvSpPr>
          <p:nvPr>
            <p:ph type="title"/>
          </p:nvPr>
        </p:nvSpPr>
        <p:spPr>
          <a:xfrm>
            <a:off x="0" y="787007"/>
            <a:ext cx="12192000" cy="6254815"/>
          </a:xfrm>
        </p:spPr>
        <p:txBody>
          <a:bodyPr/>
          <a:lstStyle/>
          <a:p>
            <a:r>
              <a:rPr lang="en-US" sz="1800" dirty="0">
                <a:solidFill>
                  <a:schemeClr val="accent1">
                    <a:lumMod val="60000"/>
                    <a:lumOff val="40000"/>
                  </a:schemeClr>
                </a:solidFill>
                <a:latin typeface="Comic Sans MS" panose="030F0702030302020204" pitchFamily="66" charset="0"/>
              </a:rPr>
              <a:t>• Definition :</a:t>
            </a:r>
            <a:r>
              <a:rPr lang="en-US" sz="1800" dirty="0">
                <a:latin typeface="Comic Sans MS" panose="030F0702030302020204" pitchFamily="66" charset="0"/>
              </a:rPr>
              <a:t> </a:t>
            </a:r>
            <a:r>
              <a:rPr lang="en-US" sz="1800" cap="none" dirty="0">
                <a:latin typeface="Comic Sans MS" panose="030F0702030302020204" pitchFamily="66" charset="0"/>
              </a:rPr>
              <a:t>Cryptography is the practice of securing communication in the presence of adversaries, according to the definition. it entails strategies and procedures for converting information into an incomprehensible form for unauthorized individuals, known as ciphertext, and then decrypting it back into its original form, known as plaintext</a:t>
            </a:r>
            <a:r>
              <a:rPr lang="en-US" sz="1800" dirty="0">
                <a:latin typeface="Comic Sans MS" panose="030F0702030302020204" pitchFamily="66" charset="0"/>
              </a:rPr>
              <a:t>. </a:t>
            </a:r>
            <a:br>
              <a:rPr lang="en-US" sz="1800" dirty="0">
                <a:latin typeface="Comic Sans MS" panose="030F0702030302020204" pitchFamily="66" charset="0"/>
              </a:rPr>
            </a:br>
            <a:br>
              <a:rPr lang="en-US" sz="1800" dirty="0">
                <a:latin typeface="Comic Sans MS" panose="030F0702030302020204" pitchFamily="66" charset="0"/>
              </a:rPr>
            </a:br>
            <a:r>
              <a:rPr lang="en-US" sz="1800" dirty="0">
                <a:solidFill>
                  <a:schemeClr val="accent1">
                    <a:lumMod val="60000"/>
                    <a:lumOff val="40000"/>
                  </a:schemeClr>
                </a:solidFill>
                <a:latin typeface="Comic Sans MS" panose="030F0702030302020204" pitchFamily="66" charset="0"/>
              </a:rPr>
              <a:t>1.</a:t>
            </a:r>
            <a:r>
              <a:rPr lang="en-US" sz="1800" dirty="0">
                <a:latin typeface="Comic Sans MS" panose="030F0702030302020204" pitchFamily="66" charset="0"/>
              </a:rPr>
              <a:t> </a:t>
            </a:r>
            <a:r>
              <a:rPr lang="en-US" sz="1800" cap="none" dirty="0">
                <a:latin typeface="Comic Sans MS" panose="030F0702030302020204" pitchFamily="66" charset="0"/>
              </a:rPr>
              <a:t>Cryptography protects and conceals information. unauthorized individuals gained access</a:t>
            </a:r>
            <a:r>
              <a:rPr lang="en-US" sz="1800" dirty="0">
                <a:latin typeface="Comic Sans MS" panose="030F0702030302020204" pitchFamily="66" charset="0"/>
              </a:rPr>
              <a:t>.</a:t>
            </a:r>
            <a:br>
              <a:rPr lang="en-US" sz="1800" dirty="0">
                <a:latin typeface="Comic Sans MS" panose="030F0702030302020204" pitchFamily="66" charset="0"/>
              </a:rPr>
            </a:br>
            <a:br>
              <a:rPr lang="en-US" sz="1800" dirty="0">
                <a:latin typeface="Comic Sans MS" panose="030F0702030302020204" pitchFamily="66" charset="0"/>
              </a:rPr>
            </a:br>
            <a:r>
              <a:rPr lang="en-US" sz="1800" dirty="0">
                <a:solidFill>
                  <a:schemeClr val="accent1">
                    <a:lumMod val="60000"/>
                    <a:lumOff val="40000"/>
                  </a:schemeClr>
                </a:solidFill>
                <a:latin typeface="Comic Sans MS" panose="030F0702030302020204" pitchFamily="66" charset="0"/>
              </a:rPr>
              <a:t>2. </a:t>
            </a:r>
            <a:r>
              <a:rPr lang="en-US" sz="1800" cap="none" dirty="0">
                <a:latin typeface="Comic Sans MS" panose="030F0702030302020204" pitchFamily="66" charset="0"/>
              </a:rPr>
              <a:t>Cryptography also ensures that data has not been altered or interfered with during transmission or storage. </a:t>
            </a:r>
            <a:br>
              <a:rPr lang="en-US" sz="1800" cap="none" dirty="0">
                <a:latin typeface="Comic Sans MS" panose="030F0702030302020204" pitchFamily="66" charset="0"/>
              </a:rPr>
            </a:br>
            <a:br>
              <a:rPr lang="en-US" sz="1800" cap="none" dirty="0">
                <a:latin typeface="Comic Sans MS" panose="030F0702030302020204" pitchFamily="66" charset="0"/>
              </a:rPr>
            </a:br>
            <a:r>
              <a:rPr lang="en-US" sz="1800" cap="none" dirty="0">
                <a:solidFill>
                  <a:schemeClr val="accent1">
                    <a:lumMod val="60000"/>
                    <a:lumOff val="40000"/>
                  </a:schemeClr>
                </a:solidFill>
                <a:latin typeface="Comic Sans MS" panose="030F0702030302020204" pitchFamily="66" charset="0"/>
              </a:rPr>
              <a:t>3.</a:t>
            </a:r>
            <a:r>
              <a:rPr lang="en-US" sz="1800" cap="none" dirty="0">
                <a:latin typeface="Comic Sans MS" panose="030F0702030302020204" pitchFamily="66" charset="0"/>
              </a:rPr>
              <a:t> It aids in the identification of communication parties and guarantees messages originate from reliable sources. they conveyed a message. </a:t>
            </a:r>
            <a:br>
              <a:rPr lang="en-US" sz="1800" cap="none" dirty="0">
                <a:latin typeface="Comic Sans MS" panose="030F0702030302020204" pitchFamily="66" charset="0"/>
              </a:rPr>
            </a:br>
            <a:br>
              <a:rPr lang="en-US" sz="1800" cap="none" dirty="0">
                <a:latin typeface="Comic Sans MS" panose="030F0702030302020204" pitchFamily="66" charset="0"/>
              </a:rPr>
            </a:br>
            <a:r>
              <a:rPr lang="en-US" sz="1800" cap="none" dirty="0">
                <a:solidFill>
                  <a:schemeClr val="accent1">
                    <a:lumMod val="60000"/>
                    <a:lumOff val="40000"/>
                  </a:schemeClr>
                </a:solidFill>
                <a:latin typeface="Comic Sans MS" panose="030F0702030302020204" pitchFamily="66" charset="0"/>
              </a:rPr>
              <a:t>4. </a:t>
            </a:r>
            <a:r>
              <a:rPr lang="en-US" sz="1800" cap="none" dirty="0">
                <a:latin typeface="Comic Sans MS" panose="030F0702030302020204" pitchFamily="66" charset="0"/>
              </a:rPr>
              <a:t>Different types of cryptography exist, such as using the same key for both encryption and decryption (symmetric encryption) or using separate keys for each (asymmetric encryption).</a:t>
            </a:r>
            <a:endParaRPr lang="en-US" sz="1800" dirty="0">
              <a:latin typeface="Comic Sans MS" panose="030F0702030302020204" pitchFamily="66" charset="0"/>
            </a:endParaRPr>
          </a:p>
        </p:txBody>
      </p:sp>
      <p:sp>
        <p:nvSpPr>
          <p:cNvPr id="3" name="Text Placeholder 2">
            <a:extLst>
              <a:ext uri="{FF2B5EF4-FFF2-40B4-BE49-F238E27FC236}">
                <a16:creationId xmlns:a16="http://schemas.microsoft.com/office/drawing/2014/main" id="{1A11A995-DA08-35E7-38E6-95F13662A433}"/>
              </a:ext>
            </a:extLst>
          </p:cNvPr>
          <p:cNvSpPr>
            <a:spLocks noGrp="1"/>
          </p:cNvSpPr>
          <p:nvPr>
            <p:ph type="body" idx="1"/>
          </p:nvPr>
        </p:nvSpPr>
        <p:spPr>
          <a:xfrm>
            <a:off x="1208181" y="0"/>
            <a:ext cx="10363200" cy="689482"/>
          </a:xfrm>
        </p:spPr>
        <p:txBody>
          <a:bodyPr/>
          <a:lstStyle/>
          <a:p>
            <a:pPr algn="ctr"/>
            <a:r>
              <a:rPr lang="en-US" sz="4000" dirty="0">
                <a:solidFill>
                  <a:srgbClr val="FFC000"/>
                </a:solidFill>
                <a:latin typeface="Arial Rounded MT Bold" panose="020F0704030504030204" pitchFamily="34" charset="0"/>
              </a:rPr>
              <a:t>W</a:t>
            </a:r>
            <a:r>
              <a:rPr lang="en-US" sz="4000" cap="none" dirty="0">
                <a:solidFill>
                  <a:srgbClr val="FFC000"/>
                </a:solidFill>
                <a:latin typeface="Arial Rounded MT Bold" panose="020F0704030504030204" pitchFamily="34" charset="0"/>
              </a:rPr>
              <a:t>hat</a:t>
            </a:r>
            <a:r>
              <a:rPr lang="en-US" sz="4000" dirty="0">
                <a:solidFill>
                  <a:srgbClr val="FFC000"/>
                </a:solidFill>
                <a:latin typeface="Arial Rounded MT Bold" panose="020F0704030504030204" pitchFamily="34" charset="0"/>
              </a:rPr>
              <a:t> I</a:t>
            </a:r>
            <a:r>
              <a:rPr lang="en-US" sz="4000" cap="none" dirty="0">
                <a:solidFill>
                  <a:srgbClr val="FFC000"/>
                </a:solidFill>
                <a:latin typeface="Arial Rounded MT Bold" panose="020F0704030504030204" pitchFamily="34" charset="0"/>
              </a:rPr>
              <a:t>s</a:t>
            </a:r>
            <a:r>
              <a:rPr lang="en-US" sz="4000" dirty="0">
                <a:solidFill>
                  <a:srgbClr val="FFC000"/>
                </a:solidFill>
                <a:latin typeface="Arial Rounded MT Bold" panose="020F0704030504030204" pitchFamily="34" charset="0"/>
              </a:rPr>
              <a:t> C</a:t>
            </a:r>
            <a:r>
              <a:rPr lang="en-US" sz="4000" cap="none" dirty="0">
                <a:solidFill>
                  <a:srgbClr val="FFC000"/>
                </a:solidFill>
                <a:latin typeface="Arial Rounded MT Bold" panose="020F0704030504030204" pitchFamily="34" charset="0"/>
              </a:rPr>
              <a:t>ryptography</a:t>
            </a:r>
            <a:r>
              <a:rPr lang="en-US" sz="4000" dirty="0">
                <a:solidFill>
                  <a:srgbClr val="FFC000"/>
                </a:solidFill>
                <a:latin typeface="Arial Rounded MT Bold" panose="020F0704030504030204" pitchFamily="34" charset="0"/>
              </a:rPr>
              <a:t>?</a:t>
            </a:r>
            <a:endParaRPr lang="en-US" sz="4000" dirty="0"/>
          </a:p>
        </p:txBody>
      </p:sp>
    </p:spTree>
    <p:extLst>
      <p:ext uri="{BB962C8B-B14F-4D97-AF65-F5344CB8AC3E}">
        <p14:creationId xmlns:p14="http://schemas.microsoft.com/office/powerpoint/2010/main" val="500317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43" name="Rounded Rectangle 1"/>
          <p:cNvSpPr/>
          <p:nvPr/>
        </p:nvSpPr>
        <p:spPr>
          <a:xfrm>
            <a:off x="430696" y="177528"/>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4" name="TextBox 2"/>
          <p:cNvSpPr txBox="1"/>
          <p:nvPr/>
        </p:nvSpPr>
        <p:spPr>
          <a:xfrm>
            <a:off x="430695" y="297748"/>
            <a:ext cx="1602378" cy="497840"/>
          </a:xfrm>
          <a:prstGeom prst="rect">
            <a:avLst/>
          </a:prstGeom>
          <a:noFill/>
        </p:spPr>
        <p:txBody>
          <a:bodyPr wrap="square" rtlCol="0">
            <a:spAutoFit/>
          </a:bodyPr>
          <a:lstStyle/>
          <a:p>
            <a:pPr algn="ctr"/>
            <a:r>
              <a:rPr lang="en-US" dirty="0"/>
              <a:t>PLAIN TEXT</a:t>
            </a:r>
          </a:p>
          <a:p>
            <a:pPr algn="ctr"/>
            <a:r>
              <a:rPr lang="en-US" sz="1050" dirty="0"/>
              <a:t>(64 bits)</a:t>
            </a:r>
            <a:endParaRPr lang="en-IN" sz="1050" dirty="0"/>
          </a:p>
        </p:txBody>
      </p:sp>
      <p:cxnSp>
        <p:nvCxnSpPr>
          <p:cNvPr id="3145728" name="Straight Arrow Connector 4"/>
          <p:cNvCxnSpPr>
            <a:cxnSpLocks/>
          </p:cNvCxnSpPr>
          <p:nvPr/>
        </p:nvCxnSpPr>
        <p:spPr>
          <a:xfrm flipH="1">
            <a:off x="1240087" y="8300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45" name="Rounded Rectangle 5"/>
          <p:cNvSpPr/>
          <p:nvPr/>
        </p:nvSpPr>
        <p:spPr>
          <a:xfrm>
            <a:off x="450669" y="119030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46" name="TextBox 6"/>
          <p:cNvSpPr txBox="1"/>
          <p:nvPr/>
        </p:nvSpPr>
        <p:spPr>
          <a:xfrm>
            <a:off x="474583" y="1211822"/>
            <a:ext cx="1602378" cy="523220"/>
          </a:xfrm>
          <a:prstGeom prst="rect">
            <a:avLst/>
          </a:prstGeom>
          <a:noFill/>
        </p:spPr>
        <p:txBody>
          <a:bodyPr wrap="square" rtlCol="0">
            <a:spAutoFit/>
          </a:bodyPr>
          <a:lstStyle/>
          <a:p>
            <a:pPr algn="ctr"/>
            <a:r>
              <a:rPr lang="en-US" sz="1400" dirty="0">
                <a:solidFill>
                  <a:schemeClr val="bg1"/>
                </a:solidFill>
              </a:rPr>
              <a:t>INITIAL PERMUTATION</a:t>
            </a:r>
            <a:endParaRPr lang="en-IN" sz="1400" dirty="0">
              <a:solidFill>
                <a:schemeClr val="bg1"/>
              </a:solidFill>
            </a:endParaRPr>
          </a:p>
        </p:txBody>
      </p:sp>
      <p:cxnSp>
        <p:nvCxnSpPr>
          <p:cNvPr id="3145729" name="Straight Arrow Connector 7"/>
          <p:cNvCxnSpPr>
            <a:cxnSpLocks/>
          </p:cNvCxnSpPr>
          <p:nvPr/>
        </p:nvCxnSpPr>
        <p:spPr>
          <a:xfrm flipH="1">
            <a:off x="1312976" y="180961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47" name="Rounded Rectangle 11"/>
          <p:cNvSpPr/>
          <p:nvPr/>
        </p:nvSpPr>
        <p:spPr>
          <a:xfrm>
            <a:off x="548640" y="2168698"/>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48" name="TextBox 12"/>
          <p:cNvSpPr txBox="1"/>
          <p:nvPr/>
        </p:nvSpPr>
        <p:spPr>
          <a:xfrm>
            <a:off x="542085" y="2271822"/>
            <a:ext cx="1602378" cy="369332"/>
          </a:xfrm>
          <a:prstGeom prst="rect">
            <a:avLst/>
          </a:prstGeom>
          <a:noFill/>
        </p:spPr>
        <p:txBody>
          <a:bodyPr wrap="square" rtlCol="0">
            <a:spAutoFit/>
          </a:bodyPr>
          <a:lstStyle/>
          <a:p>
            <a:pPr algn="ctr"/>
            <a:r>
              <a:rPr lang="en-US" dirty="0">
                <a:solidFill>
                  <a:schemeClr val="bg1"/>
                </a:solidFill>
              </a:rPr>
              <a:t>ROUND 1</a:t>
            </a:r>
          </a:p>
        </p:txBody>
      </p:sp>
      <p:cxnSp>
        <p:nvCxnSpPr>
          <p:cNvPr id="3145730" name="Straight Arrow Connector 13"/>
          <p:cNvCxnSpPr>
            <a:cxnSpLocks/>
          </p:cNvCxnSpPr>
          <p:nvPr/>
        </p:nvCxnSpPr>
        <p:spPr>
          <a:xfrm flipH="1">
            <a:off x="1312976" y="281109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49" name="Rounded Rectangle 14"/>
          <p:cNvSpPr/>
          <p:nvPr/>
        </p:nvSpPr>
        <p:spPr>
          <a:xfrm>
            <a:off x="556827" y="320564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50" name="TextBox 15"/>
          <p:cNvSpPr txBox="1"/>
          <p:nvPr/>
        </p:nvSpPr>
        <p:spPr>
          <a:xfrm>
            <a:off x="474583" y="3332011"/>
            <a:ext cx="1602378" cy="369332"/>
          </a:xfrm>
          <a:prstGeom prst="rect">
            <a:avLst/>
          </a:prstGeom>
          <a:noFill/>
        </p:spPr>
        <p:txBody>
          <a:bodyPr wrap="square" rtlCol="0">
            <a:spAutoFit/>
          </a:bodyPr>
          <a:lstStyle/>
          <a:p>
            <a:pPr algn="ctr"/>
            <a:r>
              <a:rPr lang="en-US" dirty="0">
                <a:solidFill>
                  <a:schemeClr val="bg1"/>
                </a:solidFill>
              </a:rPr>
              <a:t>ROUND 2</a:t>
            </a:r>
          </a:p>
        </p:txBody>
      </p:sp>
      <p:cxnSp>
        <p:nvCxnSpPr>
          <p:cNvPr id="3145731" name="Straight Arrow Connector 16"/>
          <p:cNvCxnSpPr>
            <a:cxnSpLocks/>
          </p:cNvCxnSpPr>
          <p:nvPr/>
        </p:nvCxnSpPr>
        <p:spPr>
          <a:xfrm flipH="1">
            <a:off x="1283399" y="390478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51" name="TextBox 17"/>
          <p:cNvSpPr txBox="1"/>
          <p:nvPr/>
        </p:nvSpPr>
        <p:spPr>
          <a:xfrm>
            <a:off x="1109707" y="4277962"/>
            <a:ext cx="461665" cy="499204"/>
          </a:xfrm>
          <a:prstGeom prst="rect">
            <a:avLst/>
          </a:prstGeom>
          <a:noFill/>
        </p:spPr>
        <p:txBody>
          <a:bodyPr vert="vert" wrap="square" rtlCol="0">
            <a:spAutoFit/>
          </a:bodyPr>
          <a:lstStyle/>
          <a:p>
            <a:r>
              <a:rPr lang="en-US" dirty="0">
                <a:solidFill>
                  <a:schemeClr val="bg1"/>
                </a:solidFill>
              </a:rPr>
              <a:t>...</a:t>
            </a:r>
          </a:p>
        </p:txBody>
      </p:sp>
      <p:sp>
        <p:nvSpPr>
          <p:cNvPr id="1048652"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53" name="TextBox 19"/>
          <p:cNvSpPr txBox="1"/>
          <p:nvPr/>
        </p:nvSpPr>
        <p:spPr>
          <a:xfrm>
            <a:off x="526868" y="4686988"/>
            <a:ext cx="1602378" cy="369332"/>
          </a:xfrm>
          <a:prstGeom prst="rect">
            <a:avLst/>
          </a:prstGeom>
          <a:noFill/>
        </p:spPr>
        <p:txBody>
          <a:bodyPr wrap="square" rtlCol="0">
            <a:spAutoFit/>
          </a:bodyPr>
          <a:lstStyle/>
          <a:p>
            <a:pPr algn="ctr"/>
            <a:r>
              <a:rPr lang="en-US" dirty="0">
                <a:solidFill>
                  <a:schemeClr val="bg1"/>
                </a:solidFill>
              </a:rPr>
              <a:t>ROUND 16</a:t>
            </a:r>
          </a:p>
        </p:txBody>
      </p:sp>
      <p:sp>
        <p:nvSpPr>
          <p:cNvPr id="1048654"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55" name="TextBox 21"/>
          <p:cNvSpPr txBox="1"/>
          <p:nvPr/>
        </p:nvSpPr>
        <p:spPr>
          <a:xfrm>
            <a:off x="526868" y="5536227"/>
            <a:ext cx="1602378" cy="523220"/>
          </a:xfrm>
          <a:prstGeom prst="rect">
            <a:avLst/>
          </a:prstGeom>
          <a:noFill/>
        </p:spPr>
        <p:txBody>
          <a:bodyPr wrap="square" rtlCol="0">
            <a:spAutoFit/>
          </a:bodyPr>
          <a:lstStyle/>
          <a:p>
            <a:pPr algn="ctr"/>
            <a:r>
              <a:rPr lang="en-US" sz="1400" dirty="0">
                <a:solidFill>
                  <a:schemeClr val="bg1"/>
                </a:solidFill>
              </a:rPr>
              <a:t>FINAL PERMUTATION</a:t>
            </a:r>
            <a:endParaRPr lang="en-IN" sz="1400" dirty="0">
              <a:solidFill>
                <a:schemeClr val="bg1"/>
              </a:solidFill>
            </a:endParaRPr>
          </a:p>
        </p:txBody>
      </p:sp>
      <p:cxnSp>
        <p:nvCxnSpPr>
          <p:cNvPr id="3145732"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3"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56"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57" name="TextBox 27"/>
          <p:cNvSpPr txBox="1"/>
          <p:nvPr/>
        </p:nvSpPr>
        <p:spPr>
          <a:xfrm flipH="1">
            <a:off x="526867" y="6431405"/>
            <a:ext cx="1602376" cy="338554"/>
          </a:xfrm>
          <a:prstGeom prst="rect">
            <a:avLst/>
          </a:prstGeom>
          <a:noFill/>
        </p:spPr>
        <p:txBody>
          <a:bodyPr wrap="square" rtlCol="0">
            <a:spAutoFit/>
          </a:bodyPr>
          <a:lstStyle/>
          <a:p>
            <a:pPr algn="ctr"/>
            <a:r>
              <a:rPr lang="en-US" sz="1600" dirty="0">
                <a:solidFill>
                  <a:schemeClr val="bg1"/>
                </a:solidFill>
              </a:rPr>
              <a:t>CIPHER TEXT</a:t>
            </a:r>
            <a:endParaRPr lang="en-IN" sz="1600" dirty="0">
              <a:solidFill>
                <a:schemeClr val="bg1"/>
              </a:solidFill>
            </a:endParaRPr>
          </a:p>
        </p:txBody>
      </p:sp>
      <p:sp>
        <p:nvSpPr>
          <p:cNvPr id="1048658"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5734"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59"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0"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61" name="TextBox 35"/>
          <p:cNvSpPr txBox="1"/>
          <p:nvPr/>
        </p:nvSpPr>
        <p:spPr>
          <a:xfrm>
            <a:off x="7554685" y="642340"/>
            <a:ext cx="1166948" cy="370840"/>
          </a:xfrm>
          <a:prstGeom prst="rect">
            <a:avLst/>
          </a:prstGeom>
          <a:noFill/>
        </p:spPr>
        <p:txBody>
          <a:bodyPr wrap="square" rtlCol="0">
            <a:spAutoFit/>
          </a:bodyPr>
          <a:lstStyle/>
          <a:p>
            <a:pPr algn="ctr"/>
            <a:r>
              <a:rPr lang="en-US" sz="1000" dirty="0">
                <a:solidFill>
                  <a:schemeClr val="bg1"/>
                </a:solidFill>
              </a:rPr>
              <a:t>PERMUTED CHOICE 1</a:t>
            </a:r>
            <a:endParaRPr lang="en-IN" sz="1000" dirty="0">
              <a:solidFill>
                <a:schemeClr val="bg1"/>
              </a:solidFill>
            </a:endParaRPr>
          </a:p>
        </p:txBody>
      </p:sp>
      <p:cxnSp>
        <p:nvCxnSpPr>
          <p:cNvPr id="3145735"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6"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7"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8"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62"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63" name="TextBox 45"/>
          <p:cNvSpPr txBox="1"/>
          <p:nvPr/>
        </p:nvSpPr>
        <p:spPr>
          <a:xfrm>
            <a:off x="6439985" y="1431981"/>
            <a:ext cx="1158241" cy="370840"/>
          </a:xfrm>
          <a:prstGeom prst="rect">
            <a:avLst/>
          </a:prstGeom>
          <a:noFill/>
        </p:spPr>
        <p:txBody>
          <a:bodyPr wrap="square" rtlCol="0">
            <a:spAutoFit/>
          </a:bodyPr>
          <a:lstStyle/>
          <a:p>
            <a:pPr algn="ctr"/>
            <a:r>
              <a:rPr lang="en-US" sz="1000" dirty="0">
                <a:solidFill>
                  <a:schemeClr val="bg1"/>
                </a:solidFill>
              </a:rPr>
              <a:t>LEFT PLANE  TEXT</a:t>
            </a:r>
            <a:endParaRPr lang="en-IN" sz="1000" dirty="0">
              <a:solidFill>
                <a:schemeClr val="bg1"/>
              </a:solidFill>
            </a:endParaRPr>
          </a:p>
        </p:txBody>
      </p:sp>
      <p:sp>
        <p:nvSpPr>
          <p:cNvPr id="1048664" name="Rounded Rectangle 46"/>
          <p:cNvSpPr/>
          <p:nvPr/>
        </p:nvSpPr>
        <p:spPr>
          <a:xfrm>
            <a:off x="8919761" y="1484561"/>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65" name="TextBox 47"/>
          <p:cNvSpPr txBox="1"/>
          <p:nvPr/>
        </p:nvSpPr>
        <p:spPr>
          <a:xfrm>
            <a:off x="8823980" y="1481425"/>
            <a:ext cx="1400675" cy="370841"/>
          </a:xfrm>
          <a:prstGeom prst="rect">
            <a:avLst/>
          </a:prstGeom>
          <a:noFill/>
        </p:spPr>
        <p:txBody>
          <a:bodyPr wrap="square" rtlCol="0">
            <a:spAutoFit/>
          </a:bodyPr>
          <a:lstStyle/>
          <a:p>
            <a:pPr algn="ctr"/>
            <a:r>
              <a:rPr lang="en-US" sz="1000" dirty="0">
                <a:solidFill>
                  <a:schemeClr val="bg1"/>
                </a:solidFill>
              </a:rPr>
              <a:t>RIGHT PLANE</a:t>
            </a:r>
          </a:p>
          <a:p>
            <a:pPr algn="ctr"/>
            <a:r>
              <a:rPr lang="en-US" sz="1000" dirty="0">
                <a:solidFill>
                  <a:schemeClr val="bg1"/>
                </a:solidFill>
              </a:rPr>
              <a:t> TEXT</a:t>
            </a:r>
            <a:endParaRPr lang="en-IN" sz="1000" dirty="0">
              <a:solidFill>
                <a:schemeClr val="bg1"/>
              </a:solidFill>
            </a:endParaRPr>
          </a:p>
        </p:txBody>
      </p:sp>
      <p:cxnSp>
        <p:nvCxnSpPr>
          <p:cNvPr id="3145739"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66"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67" name="TextBox 50"/>
          <p:cNvSpPr txBox="1"/>
          <p:nvPr/>
        </p:nvSpPr>
        <p:spPr>
          <a:xfrm>
            <a:off x="6439985" y="2106920"/>
            <a:ext cx="1158241" cy="246221"/>
          </a:xfrm>
          <a:prstGeom prst="rect">
            <a:avLst/>
          </a:prstGeom>
          <a:noFill/>
        </p:spPr>
        <p:txBody>
          <a:bodyPr wrap="square" rtlCol="0">
            <a:spAutoFit/>
          </a:bodyPr>
          <a:lstStyle/>
          <a:p>
            <a:pPr algn="ctr"/>
            <a:r>
              <a:rPr lang="en-US" sz="1000" dirty="0">
                <a:solidFill>
                  <a:schemeClr val="bg1"/>
                </a:solidFill>
              </a:rPr>
              <a:t>LEFT BITS SIFT </a:t>
            </a:r>
            <a:endParaRPr lang="en-IN" sz="1000" dirty="0">
              <a:solidFill>
                <a:schemeClr val="bg1"/>
              </a:solidFill>
            </a:endParaRPr>
          </a:p>
        </p:txBody>
      </p:sp>
      <p:cxnSp>
        <p:nvCxnSpPr>
          <p:cNvPr id="3145740"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68"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69" name="TextBox 53"/>
          <p:cNvSpPr txBox="1"/>
          <p:nvPr/>
        </p:nvSpPr>
        <p:spPr>
          <a:xfrm>
            <a:off x="8926286" y="2092763"/>
            <a:ext cx="1158241" cy="246221"/>
          </a:xfrm>
          <a:prstGeom prst="rect">
            <a:avLst/>
          </a:prstGeom>
          <a:noFill/>
        </p:spPr>
        <p:txBody>
          <a:bodyPr wrap="square" rtlCol="0">
            <a:spAutoFit/>
          </a:bodyPr>
          <a:lstStyle/>
          <a:p>
            <a:pPr algn="ctr"/>
            <a:r>
              <a:rPr lang="en-US" sz="1000" dirty="0">
                <a:solidFill>
                  <a:schemeClr val="bg1"/>
                </a:solidFill>
              </a:rPr>
              <a:t>LEFT BITS SIFT </a:t>
            </a:r>
            <a:endParaRPr lang="en-IN" sz="1000" dirty="0">
              <a:solidFill>
                <a:schemeClr val="bg1"/>
              </a:solidFill>
            </a:endParaRPr>
          </a:p>
        </p:txBody>
      </p:sp>
      <p:cxnSp>
        <p:nvCxnSpPr>
          <p:cNvPr id="3145741"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2"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3"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670"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71" name="TextBox 63"/>
          <p:cNvSpPr txBox="1"/>
          <p:nvPr/>
        </p:nvSpPr>
        <p:spPr>
          <a:xfrm>
            <a:off x="3496492" y="2800708"/>
            <a:ext cx="1166948" cy="370840"/>
          </a:xfrm>
          <a:prstGeom prst="rect">
            <a:avLst/>
          </a:prstGeom>
          <a:noFill/>
        </p:spPr>
        <p:txBody>
          <a:bodyPr wrap="square" rtlCol="0">
            <a:spAutoFit/>
          </a:bodyPr>
          <a:lstStyle/>
          <a:p>
            <a:pPr algn="ctr"/>
            <a:r>
              <a:rPr lang="en-US" sz="1000" dirty="0">
                <a:solidFill>
                  <a:schemeClr val="bg1"/>
                </a:solidFill>
              </a:rPr>
              <a:t>PERMUTED CHOICE 2</a:t>
            </a:r>
            <a:endParaRPr lang="en-IN" sz="1000" dirty="0">
              <a:solidFill>
                <a:schemeClr val="bg1"/>
              </a:solidFill>
            </a:endParaRPr>
          </a:p>
        </p:txBody>
      </p:sp>
      <p:sp>
        <p:nvSpPr>
          <p:cNvPr id="1048672"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73" name="TextBox 67"/>
          <p:cNvSpPr txBox="1"/>
          <p:nvPr/>
        </p:nvSpPr>
        <p:spPr>
          <a:xfrm>
            <a:off x="6413862" y="2669769"/>
            <a:ext cx="1158241" cy="246221"/>
          </a:xfrm>
          <a:prstGeom prst="rect">
            <a:avLst/>
          </a:prstGeom>
          <a:noFill/>
        </p:spPr>
        <p:txBody>
          <a:bodyPr wrap="square" rtlCol="0">
            <a:spAutoFit/>
          </a:bodyPr>
          <a:lstStyle/>
          <a:p>
            <a:pPr algn="ctr"/>
            <a:r>
              <a:rPr lang="en-US" sz="1000" dirty="0">
                <a:solidFill>
                  <a:schemeClr val="bg1"/>
                </a:solidFill>
              </a:rPr>
              <a:t>SIFTED BITS C1 </a:t>
            </a:r>
            <a:endParaRPr lang="en-IN" sz="1000" dirty="0">
              <a:solidFill>
                <a:schemeClr val="bg1"/>
              </a:solidFill>
            </a:endParaRPr>
          </a:p>
        </p:txBody>
      </p:sp>
      <p:sp>
        <p:nvSpPr>
          <p:cNvPr id="1048674"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75" name="TextBox 69"/>
          <p:cNvSpPr txBox="1"/>
          <p:nvPr/>
        </p:nvSpPr>
        <p:spPr>
          <a:xfrm>
            <a:off x="8900163" y="2655612"/>
            <a:ext cx="1158241" cy="246221"/>
          </a:xfrm>
          <a:prstGeom prst="rect">
            <a:avLst/>
          </a:prstGeom>
          <a:noFill/>
        </p:spPr>
        <p:txBody>
          <a:bodyPr wrap="square" rtlCol="0">
            <a:spAutoFit/>
          </a:bodyPr>
          <a:lstStyle/>
          <a:p>
            <a:pPr algn="ctr"/>
            <a:r>
              <a:rPr lang="en-US" sz="1000" dirty="0">
                <a:solidFill>
                  <a:schemeClr val="bg1"/>
                </a:solidFill>
              </a:rPr>
              <a:t>SIFTED BITS D1 </a:t>
            </a:r>
            <a:endParaRPr lang="en-IN" sz="1000" dirty="0">
              <a:solidFill>
                <a:schemeClr val="bg1"/>
              </a:solidFill>
            </a:endParaRPr>
          </a:p>
        </p:txBody>
      </p:sp>
      <p:cxnSp>
        <p:nvCxnSpPr>
          <p:cNvPr id="3145744"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5"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6" name="Elbow Connector 73"/>
          <p:cNvCxnSpPr>
            <a:cxnSpLocks/>
            <a:stCxn id="1048671" idx="1"/>
            <a:endCxn id="1048648" idx="3"/>
          </p:cNvCxnSpPr>
          <p:nvPr/>
        </p:nvCxnSpPr>
        <p:spPr>
          <a:xfrm rot="10800000">
            <a:off x="2144464" y="2456488"/>
            <a:ext cx="1352029" cy="5296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76"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77" name="TextBox 75"/>
          <p:cNvSpPr txBox="1"/>
          <p:nvPr/>
        </p:nvSpPr>
        <p:spPr>
          <a:xfrm>
            <a:off x="6396448" y="3233865"/>
            <a:ext cx="1158241" cy="246221"/>
          </a:xfrm>
          <a:prstGeom prst="rect">
            <a:avLst/>
          </a:prstGeom>
          <a:noFill/>
        </p:spPr>
        <p:txBody>
          <a:bodyPr wrap="square" rtlCol="0">
            <a:spAutoFit/>
          </a:bodyPr>
          <a:lstStyle/>
          <a:p>
            <a:pPr algn="ctr"/>
            <a:r>
              <a:rPr lang="en-US" sz="1000" dirty="0">
                <a:solidFill>
                  <a:schemeClr val="bg1"/>
                </a:solidFill>
              </a:rPr>
              <a:t>LEFT BITS SIFT </a:t>
            </a:r>
            <a:endParaRPr lang="en-IN" sz="1000" dirty="0">
              <a:solidFill>
                <a:schemeClr val="bg1"/>
              </a:solidFill>
            </a:endParaRPr>
          </a:p>
        </p:txBody>
      </p:sp>
      <p:sp>
        <p:nvSpPr>
          <p:cNvPr id="1048678"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79" name="TextBox 77"/>
          <p:cNvSpPr txBox="1"/>
          <p:nvPr/>
        </p:nvSpPr>
        <p:spPr>
          <a:xfrm>
            <a:off x="8882749" y="3219708"/>
            <a:ext cx="1158241" cy="246221"/>
          </a:xfrm>
          <a:prstGeom prst="rect">
            <a:avLst/>
          </a:prstGeom>
          <a:noFill/>
        </p:spPr>
        <p:txBody>
          <a:bodyPr wrap="square" rtlCol="0">
            <a:spAutoFit/>
          </a:bodyPr>
          <a:lstStyle/>
          <a:p>
            <a:pPr algn="ctr"/>
            <a:r>
              <a:rPr lang="en-US" sz="1000" dirty="0">
                <a:solidFill>
                  <a:schemeClr val="bg1"/>
                </a:solidFill>
              </a:rPr>
              <a:t>LEFT BITS SIFT </a:t>
            </a:r>
            <a:endParaRPr lang="en-IN" sz="1000" dirty="0">
              <a:solidFill>
                <a:schemeClr val="bg1"/>
              </a:solidFill>
            </a:endParaRPr>
          </a:p>
        </p:txBody>
      </p:sp>
      <p:cxnSp>
        <p:nvCxnSpPr>
          <p:cNvPr id="3145747"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8"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80"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81" name="TextBox 81"/>
          <p:cNvSpPr txBox="1"/>
          <p:nvPr/>
        </p:nvSpPr>
        <p:spPr>
          <a:xfrm>
            <a:off x="6370325" y="3796714"/>
            <a:ext cx="1158241" cy="246221"/>
          </a:xfrm>
          <a:prstGeom prst="rect">
            <a:avLst/>
          </a:prstGeom>
          <a:noFill/>
        </p:spPr>
        <p:txBody>
          <a:bodyPr wrap="square" rtlCol="0">
            <a:spAutoFit/>
          </a:bodyPr>
          <a:lstStyle/>
          <a:p>
            <a:pPr algn="ctr"/>
            <a:r>
              <a:rPr lang="en-US" sz="1000" dirty="0">
                <a:solidFill>
                  <a:schemeClr val="bg1"/>
                </a:solidFill>
              </a:rPr>
              <a:t>SIFTED BITS C2 </a:t>
            </a:r>
            <a:endParaRPr lang="en-IN" sz="1000" dirty="0">
              <a:solidFill>
                <a:schemeClr val="bg1"/>
              </a:solidFill>
            </a:endParaRPr>
          </a:p>
        </p:txBody>
      </p:sp>
      <p:sp>
        <p:nvSpPr>
          <p:cNvPr id="1048682"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83" name="TextBox 83"/>
          <p:cNvSpPr txBox="1"/>
          <p:nvPr/>
        </p:nvSpPr>
        <p:spPr>
          <a:xfrm>
            <a:off x="8856626" y="3782557"/>
            <a:ext cx="1158241" cy="246221"/>
          </a:xfrm>
          <a:prstGeom prst="rect">
            <a:avLst/>
          </a:prstGeom>
          <a:noFill/>
        </p:spPr>
        <p:txBody>
          <a:bodyPr wrap="square" rtlCol="0">
            <a:spAutoFit/>
          </a:bodyPr>
          <a:lstStyle/>
          <a:p>
            <a:pPr algn="ctr"/>
            <a:r>
              <a:rPr lang="en-US" sz="1000" dirty="0">
                <a:solidFill>
                  <a:schemeClr val="bg1"/>
                </a:solidFill>
              </a:rPr>
              <a:t>SIFTED BITS D2 </a:t>
            </a:r>
            <a:endParaRPr lang="en-IN" sz="1000" dirty="0">
              <a:solidFill>
                <a:schemeClr val="bg1"/>
              </a:solidFill>
            </a:endParaRPr>
          </a:p>
        </p:txBody>
      </p:sp>
      <p:cxnSp>
        <p:nvCxnSpPr>
          <p:cNvPr id="3145749"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50"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51"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684"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85" name="TextBox 88"/>
          <p:cNvSpPr txBox="1"/>
          <p:nvPr/>
        </p:nvSpPr>
        <p:spPr>
          <a:xfrm>
            <a:off x="3483432" y="3946255"/>
            <a:ext cx="1166948" cy="370840"/>
          </a:xfrm>
          <a:prstGeom prst="rect">
            <a:avLst/>
          </a:prstGeom>
          <a:noFill/>
        </p:spPr>
        <p:txBody>
          <a:bodyPr wrap="square" rtlCol="0">
            <a:spAutoFit/>
          </a:bodyPr>
          <a:lstStyle/>
          <a:p>
            <a:pPr algn="ctr"/>
            <a:r>
              <a:rPr lang="en-US" sz="1000" dirty="0">
                <a:solidFill>
                  <a:schemeClr val="bg1"/>
                </a:solidFill>
              </a:rPr>
              <a:t>PERMUTED CHOICE 2</a:t>
            </a:r>
            <a:endParaRPr lang="en-IN" sz="1000" dirty="0">
              <a:solidFill>
                <a:schemeClr val="bg1"/>
              </a:solidFill>
            </a:endParaRPr>
          </a:p>
        </p:txBody>
      </p:sp>
      <p:cxnSp>
        <p:nvCxnSpPr>
          <p:cNvPr id="3145752"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86" name="TextBox 90"/>
          <p:cNvSpPr txBox="1"/>
          <p:nvPr/>
        </p:nvSpPr>
        <p:spPr>
          <a:xfrm>
            <a:off x="6788272" y="4372450"/>
            <a:ext cx="461665" cy="499204"/>
          </a:xfrm>
          <a:prstGeom prst="rect">
            <a:avLst/>
          </a:prstGeom>
          <a:noFill/>
        </p:spPr>
        <p:txBody>
          <a:bodyPr vert="vert" wrap="square" rtlCol="0">
            <a:spAutoFit/>
          </a:bodyPr>
          <a:lstStyle/>
          <a:p>
            <a:r>
              <a:rPr lang="en-US" dirty="0">
                <a:solidFill>
                  <a:schemeClr val="bg1"/>
                </a:solidFill>
              </a:rPr>
              <a:t>. . .</a:t>
            </a:r>
          </a:p>
        </p:txBody>
      </p:sp>
      <p:sp>
        <p:nvSpPr>
          <p:cNvPr id="1048687" name="TextBox 91"/>
          <p:cNvSpPr txBox="1"/>
          <p:nvPr/>
        </p:nvSpPr>
        <p:spPr>
          <a:xfrm>
            <a:off x="9313761" y="4400583"/>
            <a:ext cx="461665" cy="499204"/>
          </a:xfrm>
          <a:prstGeom prst="rect">
            <a:avLst/>
          </a:prstGeom>
          <a:noFill/>
        </p:spPr>
        <p:txBody>
          <a:bodyPr vert="vert" wrap="square" rtlCol="0">
            <a:spAutoFit/>
          </a:bodyPr>
          <a:lstStyle/>
          <a:p>
            <a:r>
              <a:rPr lang="en-US" dirty="0">
                <a:solidFill>
                  <a:schemeClr val="bg1"/>
                </a:solidFill>
              </a:rPr>
              <a:t>. . .</a:t>
            </a:r>
          </a:p>
        </p:txBody>
      </p:sp>
      <p:sp>
        <p:nvSpPr>
          <p:cNvPr id="1048688"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89" name="TextBox 93"/>
          <p:cNvSpPr txBox="1"/>
          <p:nvPr/>
        </p:nvSpPr>
        <p:spPr>
          <a:xfrm>
            <a:off x="6363802" y="4877422"/>
            <a:ext cx="1158241" cy="246221"/>
          </a:xfrm>
          <a:prstGeom prst="rect">
            <a:avLst/>
          </a:prstGeom>
          <a:noFill/>
        </p:spPr>
        <p:txBody>
          <a:bodyPr wrap="square" rtlCol="0">
            <a:spAutoFit/>
          </a:bodyPr>
          <a:lstStyle/>
          <a:p>
            <a:pPr algn="ctr"/>
            <a:r>
              <a:rPr lang="en-US" sz="1000" dirty="0">
                <a:solidFill>
                  <a:schemeClr val="bg1"/>
                </a:solidFill>
              </a:rPr>
              <a:t>LEFT BITS SIFT </a:t>
            </a:r>
            <a:endParaRPr lang="en-IN" sz="1000" dirty="0">
              <a:solidFill>
                <a:schemeClr val="bg1"/>
              </a:solidFill>
            </a:endParaRPr>
          </a:p>
        </p:txBody>
      </p:sp>
      <p:sp>
        <p:nvSpPr>
          <p:cNvPr id="1048690"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91" name="TextBox 95"/>
          <p:cNvSpPr txBox="1"/>
          <p:nvPr/>
        </p:nvSpPr>
        <p:spPr>
          <a:xfrm>
            <a:off x="8850103" y="4863265"/>
            <a:ext cx="1158241" cy="246221"/>
          </a:xfrm>
          <a:prstGeom prst="rect">
            <a:avLst/>
          </a:prstGeom>
          <a:noFill/>
        </p:spPr>
        <p:txBody>
          <a:bodyPr wrap="square" rtlCol="0">
            <a:spAutoFit/>
          </a:bodyPr>
          <a:lstStyle/>
          <a:p>
            <a:pPr algn="ctr"/>
            <a:r>
              <a:rPr lang="en-US" sz="1000" dirty="0">
                <a:solidFill>
                  <a:schemeClr val="bg1"/>
                </a:solidFill>
              </a:rPr>
              <a:t>LEFT BITS SIFT </a:t>
            </a:r>
            <a:endParaRPr lang="en-IN" sz="1000" dirty="0">
              <a:solidFill>
                <a:schemeClr val="bg1"/>
              </a:solidFill>
            </a:endParaRPr>
          </a:p>
        </p:txBody>
      </p:sp>
      <p:cxnSp>
        <p:nvCxnSpPr>
          <p:cNvPr id="3145753"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54"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92"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93" name="TextBox 99"/>
          <p:cNvSpPr txBox="1"/>
          <p:nvPr/>
        </p:nvSpPr>
        <p:spPr>
          <a:xfrm>
            <a:off x="6337679" y="5370370"/>
            <a:ext cx="1158241" cy="370840"/>
          </a:xfrm>
          <a:prstGeom prst="rect">
            <a:avLst/>
          </a:prstGeom>
          <a:noFill/>
        </p:spPr>
        <p:txBody>
          <a:bodyPr wrap="square" rtlCol="0">
            <a:spAutoFit/>
          </a:bodyPr>
          <a:lstStyle/>
          <a:p>
            <a:pPr algn="ctr"/>
            <a:r>
              <a:rPr lang="en-US" sz="1000" dirty="0">
                <a:solidFill>
                  <a:schemeClr val="bg1"/>
                </a:solidFill>
              </a:rPr>
              <a:t>SIFTED BITS C16 </a:t>
            </a:r>
            <a:endParaRPr lang="en-IN" sz="1000" dirty="0">
              <a:solidFill>
                <a:schemeClr val="bg1"/>
              </a:solidFill>
            </a:endParaRPr>
          </a:p>
        </p:txBody>
      </p:sp>
      <p:sp>
        <p:nvSpPr>
          <p:cNvPr id="1048694"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95" name="TextBox 101"/>
          <p:cNvSpPr txBox="1"/>
          <p:nvPr/>
        </p:nvSpPr>
        <p:spPr>
          <a:xfrm>
            <a:off x="8823980" y="5356654"/>
            <a:ext cx="1158241" cy="370840"/>
          </a:xfrm>
          <a:prstGeom prst="rect">
            <a:avLst/>
          </a:prstGeom>
          <a:noFill/>
        </p:spPr>
        <p:txBody>
          <a:bodyPr wrap="square" rtlCol="0">
            <a:spAutoFit/>
          </a:bodyPr>
          <a:lstStyle/>
          <a:p>
            <a:pPr algn="ctr"/>
            <a:r>
              <a:rPr lang="en-US" sz="1000" dirty="0">
                <a:solidFill>
                  <a:schemeClr val="bg1"/>
                </a:solidFill>
              </a:rPr>
              <a:t>SIFTED BITS D16 </a:t>
            </a:r>
            <a:endParaRPr lang="en-IN" sz="1000" dirty="0">
              <a:solidFill>
                <a:schemeClr val="bg1"/>
              </a:solidFill>
            </a:endParaRPr>
          </a:p>
        </p:txBody>
      </p:sp>
      <p:cxnSp>
        <p:nvCxnSpPr>
          <p:cNvPr id="3145755"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696"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97" name="TextBox 106"/>
          <p:cNvSpPr txBox="1"/>
          <p:nvPr/>
        </p:nvSpPr>
        <p:spPr>
          <a:xfrm>
            <a:off x="3412680" y="5606930"/>
            <a:ext cx="1166948" cy="370840"/>
          </a:xfrm>
          <a:prstGeom prst="rect">
            <a:avLst/>
          </a:prstGeom>
          <a:noFill/>
        </p:spPr>
        <p:txBody>
          <a:bodyPr wrap="square" rtlCol="0">
            <a:spAutoFit/>
          </a:bodyPr>
          <a:lstStyle/>
          <a:p>
            <a:pPr algn="ctr"/>
            <a:r>
              <a:rPr lang="en-US" sz="1000" dirty="0">
                <a:solidFill>
                  <a:schemeClr val="bg1"/>
                </a:solidFill>
              </a:rPr>
              <a:t>PERMUTED CHOICE 2</a:t>
            </a:r>
            <a:endParaRPr lang="en-IN" sz="1000" dirty="0">
              <a:solidFill>
                <a:schemeClr val="bg1"/>
              </a:solidFill>
            </a:endParaRPr>
          </a:p>
        </p:txBody>
      </p:sp>
      <p:cxnSp>
        <p:nvCxnSpPr>
          <p:cNvPr id="3145756" name="Elbow Connector 111"/>
          <p:cNvCxnSpPr>
            <a:cxnSpLocks/>
            <a:stCxn id="1048697" idx="1"/>
            <a:endCxn id="1048652"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98" name="Oval 113"/>
          <p:cNvSpPr/>
          <p:nvPr/>
        </p:nvSpPr>
        <p:spPr>
          <a:xfrm>
            <a:off x="1408723" y="89900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699" name="TextBox 115"/>
          <p:cNvSpPr txBox="1"/>
          <p:nvPr/>
        </p:nvSpPr>
        <p:spPr>
          <a:xfrm>
            <a:off x="961388" y="872487"/>
            <a:ext cx="1680755" cy="215444"/>
          </a:xfrm>
          <a:prstGeom prst="rect">
            <a:avLst/>
          </a:prstGeom>
          <a:noFill/>
        </p:spPr>
        <p:txBody>
          <a:bodyPr wrap="square" rtlCol="0">
            <a:spAutoFit/>
          </a:bodyPr>
          <a:lstStyle/>
          <a:p>
            <a:pPr algn="ctr"/>
            <a:r>
              <a:rPr lang="en-US" sz="800" dirty="0">
                <a:solidFill>
                  <a:schemeClr val="bg1"/>
                </a:solidFill>
              </a:rPr>
              <a:t>64 bits</a:t>
            </a:r>
            <a:endParaRPr lang="en-IN" sz="800" dirty="0">
              <a:solidFill>
                <a:schemeClr val="bg1"/>
              </a:solidFill>
            </a:endParaRPr>
          </a:p>
        </p:txBody>
      </p:sp>
      <p:sp>
        <p:nvSpPr>
          <p:cNvPr id="1048700" name="Oval 119"/>
          <p:cNvSpPr/>
          <p:nvPr/>
        </p:nvSpPr>
        <p:spPr>
          <a:xfrm>
            <a:off x="1404284" y="29000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01" name="TextBox 120"/>
          <p:cNvSpPr txBox="1"/>
          <p:nvPr/>
        </p:nvSpPr>
        <p:spPr>
          <a:xfrm>
            <a:off x="949240" y="2871294"/>
            <a:ext cx="1680755" cy="215444"/>
          </a:xfrm>
          <a:prstGeom prst="rect">
            <a:avLst/>
          </a:prstGeom>
          <a:noFill/>
        </p:spPr>
        <p:txBody>
          <a:bodyPr wrap="square" rtlCol="0">
            <a:spAutoFit/>
          </a:bodyPr>
          <a:lstStyle/>
          <a:p>
            <a:pPr algn="ctr"/>
            <a:r>
              <a:rPr lang="en-US" sz="800" dirty="0">
                <a:solidFill>
                  <a:schemeClr val="bg1"/>
                </a:solidFill>
              </a:rPr>
              <a:t>64 bits</a:t>
            </a:r>
            <a:endParaRPr lang="en-IN" sz="800" dirty="0">
              <a:solidFill>
                <a:schemeClr val="bg1"/>
              </a:solidFill>
            </a:endParaRPr>
          </a:p>
        </p:txBody>
      </p:sp>
      <p:sp>
        <p:nvSpPr>
          <p:cNvPr id="1048702"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03" name="TextBox 122"/>
          <p:cNvSpPr txBox="1"/>
          <p:nvPr/>
        </p:nvSpPr>
        <p:spPr>
          <a:xfrm>
            <a:off x="2394827" y="2525008"/>
            <a:ext cx="1680755" cy="215444"/>
          </a:xfrm>
          <a:prstGeom prst="rect">
            <a:avLst/>
          </a:prstGeom>
          <a:noFill/>
        </p:spPr>
        <p:txBody>
          <a:bodyPr wrap="square" rtlCol="0">
            <a:spAutoFit/>
          </a:bodyPr>
          <a:lstStyle/>
          <a:p>
            <a:pPr algn="ctr"/>
            <a:r>
              <a:rPr lang="en-US" sz="800" dirty="0">
                <a:solidFill>
                  <a:schemeClr val="bg1"/>
                </a:solidFill>
              </a:rPr>
              <a:t>48 bits</a:t>
            </a:r>
            <a:endParaRPr lang="en-IN" sz="800" dirty="0">
              <a:solidFill>
                <a:schemeClr val="bg1"/>
              </a:solidFill>
            </a:endParaRPr>
          </a:p>
        </p:txBody>
      </p:sp>
      <p:sp>
        <p:nvSpPr>
          <p:cNvPr id="1048704" name="Oval 123"/>
          <p:cNvSpPr/>
          <p:nvPr/>
        </p:nvSpPr>
        <p:spPr>
          <a:xfrm>
            <a:off x="1328142" y="403070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05" name="TextBox 124"/>
          <p:cNvSpPr txBox="1"/>
          <p:nvPr/>
        </p:nvSpPr>
        <p:spPr>
          <a:xfrm>
            <a:off x="901348" y="4023027"/>
            <a:ext cx="1680755" cy="215444"/>
          </a:xfrm>
          <a:prstGeom prst="rect">
            <a:avLst/>
          </a:prstGeom>
          <a:noFill/>
        </p:spPr>
        <p:txBody>
          <a:bodyPr wrap="square" rtlCol="0">
            <a:spAutoFit/>
          </a:bodyPr>
          <a:lstStyle/>
          <a:p>
            <a:pPr algn="ctr"/>
            <a:r>
              <a:rPr lang="en-US" sz="800" dirty="0">
                <a:solidFill>
                  <a:schemeClr val="bg1"/>
                </a:solidFill>
              </a:rPr>
              <a:t>64 bits</a:t>
            </a:r>
            <a:endParaRPr lang="en-IN" sz="800" dirty="0">
              <a:solidFill>
                <a:schemeClr val="bg1"/>
              </a:solidFill>
            </a:endParaRPr>
          </a:p>
        </p:txBody>
      </p:sp>
      <p:sp>
        <p:nvSpPr>
          <p:cNvPr id="1048706"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07" name="TextBox 126"/>
          <p:cNvSpPr txBox="1"/>
          <p:nvPr/>
        </p:nvSpPr>
        <p:spPr>
          <a:xfrm>
            <a:off x="957944" y="5206283"/>
            <a:ext cx="1680755" cy="215444"/>
          </a:xfrm>
          <a:prstGeom prst="rect">
            <a:avLst/>
          </a:prstGeom>
          <a:noFill/>
        </p:spPr>
        <p:txBody>
          <a:bodyPr wrap="square" rtlCol="0">
            <a:spAutoFit/>
          </a:bodyPr>
          <a:lstStyle/>
          <a:p>
            <a:pPr algn="ctr"/>
            <a:r>
              <a:rPr lang="en-US" sz="800" dirty="0">
                <a:solidFill>
                  <a:schemeClr val="bg1"/>
                </a:solidFill>
              </a:rPr>
              <a:t>64 bits</a:t>
            </a:r>
            <a:endParaRPr lang="en-IN" sz="800" dirty="0">
              <a:solidFill>
                <a:schemeClr val="bg1"/>
              </a:solidFill>
            </a:endParaRPr>
          </a:p>
        </p:txBody>
      </p:sp>
      <p:sp>
        <p:nvSpPr>
          <p:cNvPr id="1048708"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09" name="TextBox 128"/>
          <p:cNvSpPr txBox="1"/>
          <p:nvPr/>
        </p:nvSpPr>
        <p:spPr>
          <a:xfrm>
            <a:off x="949240" y="6163542"/>
            <a:ext cx="1680755" cy="215444"/>
          </a:xfrm>
          <a:prstGeom prst="rect">
            <a:avLst/>
          </a:prstGeom>
          <a:noFill/>
        </p:spPr>
        <p:txBody>
          <a:bodyPr wrap="square" rtlCol="0">
            <a:spAutoFit/>
          </a:bodyPr>
          <a:lstStyle/>
          <a:p>
            <a:pPr algn="ctr"/>
            <a:r>
              <a:rPr lang="en-US" sz="800" dirty="0">
                <a:solidFill>
                  <a:schemeClr val="bg1"/>
                </a:solidFill>
              </a:rPr>
              <a:t>64 bits</a:t>
            </a:r>
            <a:endParaRPr lang="en-IN" sz="800" dirty="0">
              <a:solidFill>
                <a:schemeClr val="bg1"/>
              </a:solidFill>
            </a:endParaRPr>
          </a:p>
        </p:txBody>
      </p:sp>
      <p:sp>
        <p:nvSpPr>
          <p:cNvPr id="1048710"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11" name="TextBox 130"/>
          <p:cNvSpPr txBox="1"/>
          <p:nvPr/>
        </p:nvSpPr>
        <p:spPr>
          <a:xfrm>
            <a:off x="2394827" y="3655830"/>
            <a:ext cx="1680755" cy="215444"/>
          </a:xfrm>
          <a:prstGeom prst="rect">
            <a:avLst/>
          </a:prstGeom>
          <a:noFill/>
        </p:spPr>
        <p:txBody>
          <a:bodyPr wrap="square" rtlCol="0">
            <a:spAutoFit/>
          </a:bodyPr>
          <a:lstStyle/>
          <a:p>
            <a:pPr algn="ctr"/>
            <a:r>
              <a:rPr lang="en-US" sz="800" dirty="0">
                <a:solidFill>
                  <a:schemeClr val="bg1"/>
                </a:solidFill>
              </a:rPr>
              <a:t>48 bits</a:t>
            </a:r>
            <a:endParaRPr lang="en-IN" sz="800" dirty="0">
              <a:solidFill>
                <a:schemeClr val="bg1"/>
              </a:solidFill>
            </a:endParaRPr>
          </a:p>
        </p:txBody>
      </p:sp>
      <p:sp>
        <p:nvSpPr>
          <p:cNvPr id="1048712"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13" name="TextBox 132"/>
          <p:cNvSpPr txBox="1"/>
          <p:nvPr/>
        </p:nvSpPr>
        <p:spPr>
          <a:xfrm>
            <a:off x="2351290" y="5232493"/>
            <a:ext cx="1680755" cy="215444"/>
          </a:xfrm>
          <a:prstGeom prst="rect">
            <a:avLst/>
          </a:prstGeom>
          <a:noFill/>
        </p:spPr>
        <p:txBody>
          <a:bodyPr wrap="square" rtlCol="0">
            <a:spAutoFit/>
          </a:bodyPr>
          <a:lstStyle/>
          <a:p>
            <a:pPr algn="ctr"/>
            <a:r>
              <a:rPr lang="en-US" sz="800" dirty="0">
                <a:solidFill>
                  <a:schemeClr val="bg1"/>
                </a:solidFill>
              </a:rPr>
              <a:t>48  bits</a:t>
            </a:r>
            <a:endParaRPr lang="en-IN" sz="800" dirty="0">
              <a:solidFill>
                <a:schemeClr val="bg1"/>
              </a:solidFill>
            </a:endParaRPr>
          </a:p>
        </p:txBody>
      </p:sp>
      <p:sp>
        <p:nvSpPr>
          <p:cNvPr id="1048714"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15" name="TextBox 134"/>
          <p:cNvSpPr txBox="1"/>
          <p:nvPr/>
        </p:nvSpPr>
        <p:spPr>
          <a:xfrm>
            <a:off x="7863838" y="399222"/>
            <a:ext cx="1680755" cy="215444"/>
          </a:xfrm>
          <a:prstGeom prst="rect">
            <a:avLst/>
          </a:prstGeom>
          <a:noFill/>
        </p:spPr>
        <p:txBody>
          <a:bodyPr wrap="square" rtlCol="0">
            <a:spAutoFit/>
          </a:bodyPr>
          <a:lstStyle/>
          <a:p>
            <a:pPr algn="ctr"/>
            <a:r>
              <a:rPr lang="en-US" sz="800" dirty="0">
                <a:solidFill>
                  <a:schemeClr val="bg1"/>
                </a:solidFill>
              </a:rPr>
              <a:t>64 bits</a:t>
            </a:r>
            <a:endParaRPr lang="en-IN" sz="800" dirty="0">
              <a:solidFill>
                <a:schemeClr val="bg1"/>
              </a:solidFill>
            </a:endParaRPr>
          </a:p>
        </p:txBody>
      </p:sp>
      <p:sp>
        <p:nvSpPr>
          <p:cNvPr id="1048716"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17" name="TextBox 136"/>
          <p:cNvSpPr txBox="1"/>
          <p:nvPr/>
        </p:nvSpPr>
        <p:spPr>
          <a:xfrm>
            <a:off x="8120742" y="982326"/>
            <a:ext cx="1680755" cy="215444"/>
          </a:xfrm>
          <a:prstGeom prst="rect">
            <a:avLst/>
          </a:prstGeom>
          <a:noFill/>
        </p:spPr>
        <p:txBody>
          <a:bodyPr wrap="square" rtlCol="0">
            <a:spAutoFit/>
          </a:bodyPr>
          <a:lstStyle/>
          <a:p>
            <a:pPr algn="ctr"/>
            <a:r>
              <a:rPr lang="en-US" sz="800" dirty="0">
                <a:solidFill>
                  <a:schemeClr val="bg1"/>
                </a:solidFill>
              </a:rPr>
              <a:t>56  bits</a:t>
            </a:r>
            <a:endParaRPr lang="en-IN" sz="800" dirty="0">
              <a:solidFill>
                <a:schemeClr val="bg1"/>
              </a:solidFill>
            </a:endParaRPr>
          </a:p>
        </p:txBody>
      </p:sp>
      <p:sp>
        <p:nvSpPr>
          <p:cNvPr id="1048718"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19" name="TextBox 138"/>
          <p:cNvSpPr txBox="1"/>
          <p:nvPr/>
        </p:nvSpPr>
        <p:spPr>
          <a:xfrm>
            <a:off x="5617027" y="1189193"/>
            <a:ext cx="1680755" cy="215444"/>
          </a:xfrm>
          <a:prstGeom prst="rect">
            <a:avLst/>
          </a:prstGeom>
          <a:noFill/>
        </p:spPr>
        <p:txBody>
          <a:bodyPr wrap="square" rtlCol="0">
            <a:spAutoFit/>
          </a:bodyPr>
          <a:lstStyle/>
          <a:p>
            <a:pPr algn="ctr"/>
            <a:r>
              <a:rPr lang="en-US" sz="800" dirty="0">
                <a:solidFill>
                  <a:schemeClr val="bg1"/>
                </a:solidFill>
              </a:rPr>
              <a:t>28 bits</a:t>
            </a:r>
            <a:endParaRPr lang="en-IN" sz="800" dirty="0">
              <a:solidFill>
                <a:schemeClr val="bg1"/>
              </a:solidFill>
            </a:endParaRPr>
          </a:p>
        </p:txBody>
      </p:sp>
      <p:sp>
        <p:nvSpPr>
          <p:cNvPr id="1048720"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21" name="TextBox 140"/>
          <p:cNvSpPr txBox="1"/>
          <p:nvPr/>
        </p:nvSpPr>
        <p:spPr>
          <a:xfrm>
            <a:off x="9117876" y="1131664"/>
            <a:ext cx="1680755" cy="215444"/>
          </a:xfrm>
          <a:prstGeom prst="rect">
            <a:avLst/>
          </a:prstGeom>
          <a:noFill/>
        </p:spPr>
        <p:txBody>
          <a:bodyPr wrap="square" rtlCol="0">
            <a:spAutoFit/>
          </a:bodyPr>
          <a:lstStyle/>
          <a:p>
            <a:pPr algn="ctr"/>
            <a:r>
              <a:rPr lang="en-US" sz="800" dirty="0">
                <a:solidFill>
                  <a:schemeClr val="bg1"/>
                </a:solidFill>
              </a:rPr>
              <a:t>28 bits</a:t>
            </a:r>
            <a:endParaRPr lang="en-IN" sz="800" dirty="0">
              <a:solidFill>
                <a:schemeClr val="bg1"/>
              </a:solidFill>
            </a:endParaRPr>
          </a:p>
        </p:txBody>
      </p:sp>
      <p:sp>
        <p:nvSpPr>
          <p:cNvPr id="1048722"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23" name="TextBox 142"/>
          <p:cNvSpPr txBox="1"/>
          <p:nvPr/>
        </p:nvSpPr>
        <p:spPr>
          <a:xfrm>
            <a:off x="4579628" y="2742259"/>
            <a:ext cx="1680755" cy="215444"/>
          </a:xfrm>
          <a:prstGeom prst="rect">
            <a:avLst/>
          </a:prstGeom>
          <a:noFill/>
        </p:spPr>
        <p:txBody>
          <a:bodyPr wrap="square" rtlCol="0">
            <a:spAutoFit/>
          </a:bodyPr>
          <a:lstStyle/>
          <a:p>
            <a:pPr algn="ctr"/>
            <a:r>
              <a:rPr lang="en-US" sz="800" dirty="0">
                <a:solidFill>
                  <a:schemeClr val="bg1"/>
                </a:solidFill>
              </a:rPr>
              <a:t>56 bits</a:t>
            </a:r>
            <a:endParaRPr lang="en-IN" sz="800" dirty="0">
              <a:solidFill>
                <a:schemeClr val="bg1"/>
              </a:solidFill>
            </a:endParaRPr>
          </a:p>
        </p:txBody>
      </p:sp>
      <p:sp>
        <p:nvSpPr>
          <p:cNvPr id="1048724"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25" name="TextBox 148"/>
          <p:cNvSpPr txBox="1"/>
          <p:nvPr/>
        </p:nvSpPr>
        <p:spPr>
          <a:xfrm>
            <a:off x="4683047" y="3887443"/>
            <a:ext cx="1680755" cy="215444"/>
          </a:xfrm>
          <a:prstGeom prst="rect">
            <a:avLst/>
          </a:prstGeom>
          <a:noFill/>
        </p:spPr>
        <p:txBody>
          <a:bodyPr wrap="square" rtlCol="0">
            <a:spAutoFit/>
          </a:bodyPr>
          <a:lstStyle/>
          <a:p>
            <a:pPr algn="ctr"/>
            <a:r>
              <a:rPr lang="en-US" sz="800" dirty="0">
                <a:solidFill>
                  <a:schemeClr val="bg1"/>
                </a:solidFill>
              </a:rPr>
              <a:t>56 bits</a:t>
            </a:r>
            <a:endParaRPr lang="en-IN" sz="800" dirty="0">
              <a:solidFill>
                <a:schemeClr val="bg1"/>
              </a:solidFill>
            </a:endParaRPr>
          </a:p>
        </p:txBody>
      </p:sp>
      <p:sp>
        <p:nvSpPr>
          <p:cNvPr id="1048726"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27" name="TextBox 152"/>
          <p:cNvSpPr txBox="1"/>
          <p:nvPr/>
        </p:nvSpPr>
        <p:spPr>
          <a:xfrm>
            <a:off x="4618276" y="5532987"/>
            <a:ext cx="1680755" cy="215444"/>
          </a:xfrm>
          <a:prstGeom prst="rect">
            <a:avLst/>
          </a:prstGeom>
          <a:noFill/>
        </p:spPr>
        <p:txBody>
          <a:bodyPr wrap="square" rtlCol="0">
            <a:spAutoFit/>
          </a:bodyPr>
          <a:lstStyle/>
          <a:p>
            <a:pPr algn="ctr"/>
            <a:r>
              <a:rPr lang="en-US" sz="800" dirty="0">
                <a:solidFill>
                  <a:schemeClr val="bg1"/>
                </a:solidFill>
              </a:rPr>
              <a:t>56 bits</a:t>
            </a:r>
            <a:endParaRPr lang="en-IN" sz="800" dirty="0">
              <a:solidFill>
                <a:schemeClr val="bg1"/>
              </a:solidFill>
            </a:endParaRPr>
          </a:p>
        </p:txBody>
      </p:sp>
      <p:sp>
        <p:nvSpPr>
          <p:cNvPr id="1048728"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29" name="TextBox 161"/>
          <p:cNvSpPr txBox="1"/>
          <p:nvPr/>
        </p:nvSpPr>
        <p:spPr>
          <a:xfrm>
            <a:off x="5697587" y="2990199"/>
            <a:ext cx="1680755" cy="215444"/>
          </a:xfrm>
          <a:prstGeom prst="rect">
            <a:avLst/>
          </a:prstGeom>
          <a:noFill/>
        </p:spPr>
        <p:txBody>
          <a:bodyPr wrap="square" rtlCol="0">
            <a:spAutoFit/>
          </a:bodyPr>
          <a:lstStyle/>
          <a:p>
            <a:pPr algn="ctr"/>
            <a:r>
              <a:rPr lang="en-US" sz="800" dirty="0">
                <a:solidFill>
                  <a:schemeClr val="bg1"/>
                </a:solidFill>
              </a:rPr>
              <a:t>28 bits</a:t>
            </a:r>
            <a:endParaRPr lang="en-IN" sz="800" dirty="0">
              <a:solidFill>
                <a:schemeClr val="bg1"/>
              </a:solidFill>
            </a:endParaRPr>
          </a:p>
        </p:txBody>
      </p:sp>
      <p:sp>
        <p:nvSpPr>
          <p:cNvPr id="1048730"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31" name="TextBox 163"/>
          <p:cNvSpPr txBox="1"/>
          <p:nvPr/>
        </p:nvSpPr>
        <p:spPr>
          <a:xfrm>
            <a:off x="9237625" y="2964544"/>
            <a:ext cx="1680755" cy="215444"/>
          </a:xfrm>
          <a:prstGeom prst="rect">
            <a:avLst/>
          </a:prstGeom>
          <a:noFill/>
        </p:spPr>
        <p:txBody>
          <a:bodyPr wrap="square" rtlCol="0">
            <a:spAutoFit/>
          </a:bodyPr>
          <a:lstStyle/>
          <a:p>
            <a:pPr algn="ctr"/>
            <a:r>
              <a:rPr lang="en-US" sz="800" dirty="0">
                <a:solidFill>
                  <a:schemeClr val="bg1"/>
                </a:solidFill>
              </a:rPr>
              <a:t>28 bits</a:t>
            </a:r>
            <a:endParaRPr lang="en-IN" sz="800" dirty="0">
              <a:solidFill>
                <a:schemeClr val="bg1"/>
              </a:solidFill>
            </a:endParaRPr>
          </a:p>
        </p:txBody>
      </p:sp>
      <p:sp>
        <p:nvSpPr>
          <p:cNvPr id="1048732"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33" name="TextBox 165"/>
          <p:cNvSpPr txBox="1"/>
          <p:nvPr/>
        </p:nvSpPr>
        <p:spPr>
          <a:xfrm>
            <a:off x="5342705" y="4340608"/>
            <a:ext cx="1680755" cy="215444"/>
          </a:xfrm>
          <a:prstGeom prst="rect">
            <a:avLst/>
          </a:prstGeom>
          <a:noFill/>
        </p:spPr>
        <p:txBody>
          <a:bodyPr wrap="square" rtlCol="0">
            <a:spAutoFit/>
          </a:bodyPr>
          <a:lstStyle/>
          <a:p>
            <a:pPr algn="ctr"/>
            <a:r>
              <a:rPr lang="en-US" sz="800" dirty="0">
                <a:solidFill>
                  <a:schemeClr val="bg1"/>
                </a:solidFill>
              </a:rPr>
              <a:t>28 bits</a:t>
            </a:r>
            <a:endParaRPr lang="en-IN" sz="800" dirty="0">
              <a:solidFill>
                <a:schemeClr val="bg1"/>
              </a:solidFill>
            </a:endParaRPr>
          </a:p>
        </p:txBody>
      </p:sp>
      <p:sp>
        <p:nvSpPr>
          <p:cNvPr id="1048734"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735" name="TextBox 167"/>
          <p:cNvSpPr txBox="1"/>
          <p:nvPr/>
        </p:nvSpPr>
        <p:spPr>
          <a:xfrm>
            <a:off x="9200612" y="4375477"/>
            <a:ext cx="1680755" cy="215444"/>
          </a:xfrm>
          <a:prstGeom prst="rect">
            <a:avLst/>
          </a:prstGeom>
          <a:noFill/>
        </p:spPr>
        <p:txBody>
          <a:bodyPr wrap="square" rtlCol="0">
            <a:spAutoFit/>
          </a:bodyPr>
          <a:lstStyle/>
          <a:p>
            <a:pPr algn="ctr"/>
            <a:r>
              <a:rPr lang="en-US" sz="800" dirty="0">
                <a:solidFill>
                  <a:schemeClr val="bg1"/>
                </a:solidFill>
              </a:rPr>
              <a:t>28 bits</a:t>
            </a:r>
            <a:endParaRPr lang="en-IN" sz="800" dirty="0">
              <a:solidFill>
                <a:schemeClr val="bg1"/>
              </a:solidFill>
            </a:endParaRPr>
          </a:p>
        </p:txBody>
      </p:sp>
      <p:cxnSp>
        <p:nvCxnSpPr>
          <p:cNvPr id="3145757" name="Straight Connector 8"/>
          <p:cNvCxnSpPr>
            <a:cxnSpLocks/>
            <a:stCxn id="1048692" idx="2"/>
            <a:endCxn id="1048692"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8" name="Straight Connector 10"/>
          <p:cNvCxnSpPr>
            <a:cxnSpLocks/>
            <a:endCxn id="1048694"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9" name="Straight Connector 26"/>
          <p:cNvCxnSpPr>
            <a:cxnSpLocks/>
            <a:endCxn id="1048692"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61AB1D9-4869-EFE4-FB7B-328423DD4CA9}"/>
              </a:ext>
            </a:extLst>
          </p:cNvPr>
          <p:cNvSpPr txBox="1"/>
          <p:nvPr/>
        </p:nvSpPr>
        <p:spPr>
          <a:xfrm>
            <a:off x="2465613" y="94089"/>
            <a:ext cx="4696098" cy="707886"/>
          </a:xfrm>
          <a:prstGeom prst="rect">
            <a:avLst/>
          </a:prstGeom>
          <a:noFill/>
        </p:spPr>
        <p:txBody>
          <a:bodyPr wrap="square" rtlCol="0">
            <a:spAutoFit/>
          </a:bodyPr>
          <a:lstStyle/>
          <a:p>
            <a:r>
              <a:rPr lang="en-US" sz="2000" dirty="0">
                <a:solidFill>
                  <a:srgbClr val="FFC000"/>
                </a:solidFill>
                <a:latin typeface="Forte" panose="03060902040502070203" pitchFamily="66" charset="0"/>
              </a:rPr>
              <a:t>Graphical Analysis of DES Algorithm</a:t>
            </a:r>
            <a:endParaRPr lang="en-IN" sz="2000" dirty="0">
              <a:solidFill>
                <a:srgbClr val="FFC000"/>
              </a:solidFill>
              <a:latin typeface="Forte" panose="03060902040502070203" pitchFamily="66" charset="0"/>
            </a:endParaRPr>
          </a:p>
          <a:p>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736"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48737"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5760"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38"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39" name="TextBox 6"/>
          <p:cNvSpPr txBox="1"/>
          <p:nvPr/>
        </p:nvSpPr>
        <p:spPr>
          <a:xfrm>
            <a:off x="452845" y="1025662"/>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5761"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40"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41"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5762"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42"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43"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5763"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44"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8745"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46"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8747"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48"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5764"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65"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49"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50"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8751" name="TextBox 29"/>
          <p:cNvSpPr txBox="1"/>
          <p:nvPr/>
        </p:nvSpPr>
        <p:spPr>
          <a:xfrm>
            <a:off x="7347858" y="-11031"/>
            <a:ext cx="1663338" cy="446276"/>
          </a:xfrm>
          <a:prstGeom prst="rect">
            <a:avLst/>
          </a:prstGeom>
          <a:noFill/>
        </p:spPr>
        <p:txBody>
          <a:bodyPr wrap="square" rtlCol="0">
            <a:spAutoFit/>
          </a:bodyPr>
          <a:lstStyle/>
          <a:p>
            <a:pPr algn="ctr"/>
            <a:r>
              <a:rPr lang="en-US" sz="1400" b="1" dirty="0"/>
              <a:t>INTIAL KEY</a:t>
            </a:r>
          </a:p>
          <a:p>
            <a:pPr algn="ctr"/>
            <a:r>
              <a:rPr lang="en-US" sz="900" b="1" dirty="0"/>
              <a:t>(64 bits)</a:t>
            </a:r>
            <a:endParaRPr lang="en-IN" sz="900" b="1" dirty="0"/>
          </a:p>
        </p:txBody>
      </p:sp>
      <p:cxnSp>
        <p:nvCxnSpPr>
          <p:cNvPr id="3145766"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52" name="Rounded Rectangle 33"/>
          <p:cNvSpPr/>
          <p:nvPr/>
        </p:nvSpPr>
        <p:spPr>
          <a:xfrm>
            <a:off x="7537268" y="1557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48753"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54"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5767"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68"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69"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0"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55"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56" name="TextBox 45"/>
          <p:cNvSpPr txBox="1"/>
          <p:nvPr/>
        </p:nvSpPr>
        <p:spPr>
          <a:xfrm>
            <a:off x="6439985" y="1438960"/>
            <a:ext cx="1158241" cy="370841"/>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8757"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58" name="TextBox 47"/>
          <p:cNvSpPr txBox="1"/>
          <p:nvPr/>
        </p:nvSpPr>
        <p:spPr>
          <a:xfrm>
            <a:off x="8823980" y="1412518"/>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5771"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59"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60"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772"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61"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62"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773"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4"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5"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763"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64"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8765"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66"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8767"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68"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5776"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7"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8" name="Elbow Connector 73"/>
          <p:cNvCxnSpPr>
            <a:cxnSpLocks/>
            <a:stCxn id="1048764" idx="1"/>
            <a:endCxn id="1048741"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69"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70"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8771"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72"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779"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80"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73"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74"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8775"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76"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5781"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82"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83"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777"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78"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784"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79"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8780"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8781"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82"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8783"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84"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785"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86"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85"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86" name="TextBox 99"/>
          <p:cNvSpPr txBox="1"/>
          <p:nvPr/>
        </p:nvSpPr>
        <p:spPr>
          <a:xfrm>
            <a:off x="6337679" y="5351343"/>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8787"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88" name="TextBox 101"/>
          <p:cNvSpPr txBox="1"/>
          <p:nvPr/>
        </p:nvSpPr>
        <p:spPr>
          <a:xfrm>
            <a:off x="8845750" y="5381853"/>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5787"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789"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90"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788" name="Elbow Connector 111"/>
          <p:cNvCxnSpPr>
            <a:cxnSpLocks/>
            <a:stCxn id="1048790" idx="1"/>
            <a:endCxn id="1048745"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791" name="Oval 113"/>
          <p:cNvSpPr/>
          <p:nvPr/>
        </p:nvSpPr>
        <p:spPr>
          <a:xfrm>
            <a:off x="1375980" y="712007"/>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92" name="TextBox 115"/>
          <p:cNvSpPr txBox="1"/>
          <p:nvPr/>
        </p:nvSpPr>
        <p:spPr>
          <a:xfrm>
            <a:off x="923103" y="671156"/>
            <a:ext cx="1680755" cy="215444"/>
          </a:xfrm>
          <a:prstGeom prst="rect">
            <a:avLst/>
          </a:prstGeom>
          <a:noFill/>
        </p:spPr>
        <p:txBody>
          <a:bodyPr wrap="square" rtlCol="0">
            <a:spAutoFit/>
          </a:bodyPr>
          <a:lstStyle/>
          <a:p>
            <a:pPr algn="ctr"/>
            <a:r>
              <a:rPr lang="en-US" sz="800" b="1" dirty="0">
                <a:solidFill>
                  <a:schemeClr val="tx1">
                    <a:lumMod val="50000"/>
                  </a:schemeClr>
                </a:solidFill>
              </a:rPr>
              <a:t>64 bits</a:t>
            </a:r>
            <a:endParaRPr lang="en-IN" sz="800" b="1" dirty="0">
              <a:solidFill>
                <a:schemeClr val="tx1">
                  <a:lumMod val="50000"/>
                </a:schemeClr>
              </a:solidFill>
            </a:endParaRPr>
          </a:p>
        </p:txBody>
      </p:sp>
      <p:sp>
        <p:nvSpPr>
          <p:cNvPr id="1048793"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94"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795"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96"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797"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798"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799"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00"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801"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02"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803"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04"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805"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06"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807"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08"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809"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10"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811"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12"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813"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14"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815"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16"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817"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18"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819"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20"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821"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22"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823"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24"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825"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26"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827"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28"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5789" name="Straight Connector 8"/>
          <p:cNvCxnSpPr>
            <a:cxnSpLocks/>
            <a:stCxn id="1048785" idx="2"/>
            <a:endCxn id="1048785"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90" name="Straight Connector 10"/>
          <p:cNvCxnSpPr>
            <a:cxnSpLocks/>
            <a:endCxn id="1048787"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91" name="Straight Connector 26"/>
          <p:cNvCxnSpPr>
            <a:cxnSpLocks/>
            <a:endCxn id="1048785"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829"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830"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5792"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31"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32" name="TextBox 6"/>
          <p:cNvSpPr txBox="1"/>
          <p:nvPr/>
        </p:nvSpPr>
        <p:spPr>
          <a:xfrm>
            <a:off x="452846" y="982173"/>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5793"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33"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34"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5794"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35"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36"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5795"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37"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8838"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39"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8840"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41"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5796"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97"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42"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43"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8844"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5798"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45"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846"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47"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5799"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00"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01"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02"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48"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49" name="TextBox 45"/>
          <p:cNvSpPr txBox="1"/>
          <p:nvPr/>
        </p:nvSpPr>
        <p:spPr>
          <a:xfrm>
            <a:off x="6422571" y="1457019"/>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8850"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51" name="TextBox 47"/>
          <p:cNvSpPr txBox="1"/>
          <p:nvPr/>
        </p:nvSpPr>
        <p:spPr>
          <a:xfrm>
            <a:off x="8774596" y="1437234"/>
            <a:ext cx="1400675" cy="231140"/>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5803"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52"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53"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04"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54"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55"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05"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06"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07"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856"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57"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8858"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59"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8860"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61"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5808"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09"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10" name="Elbow Connector 73"/>
          <p:cNvCxnSpPr>
            <a:cxnSpLocks/>
            <a:stCxn id="1048857" idx="1"/>
            <a:endCxn id="1048834"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62"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63"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8864"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65"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11"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12"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66"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67"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8868" name="Rounded Rectangle 82"/>
          <p:cNvSpPr/>
          <p:nvPr/>
        </p:nvSpPr>
        <p:spPr>
          <a:xfrm>
            <a:off x="8926287" y="3815882"/>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69" name="TextBox 83"/>
          <p:cNvSpPr txBox="1"/>
          <p:nvPr/>
        </p:nvSpPr>
        <p:spPr>
          <a:xfrm>
            <a:off x="8882747" y="3849930"/>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5813"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14" name="Straight Arrow Connector 85"/>
          <p:cNvCxnSpPr>
            <a:cxnSpLocks/>
          </p:cNvCxnSpPr>
          <p:nvPr/>
        </p:nvCxnSpPr>
        <p:spPr>
          <a:xfrm>
            <a:off x="9465782" y="418005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15" name="Straight Connector 86"/>
          <p:cNvCxnSpPr>
            <a:cxnSpLocks/>
          </p:cNvCxnSpPr>
          <p:nvPr/>
        </p:nvCxnSpPr>
        <p:spPr>
          <a:xfrm flipH="1" flipV="1">
            <a:off x="4641674" y="4180050"/>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870"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71"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816"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72" name="TextBox 90"/>
          <p:cNvSpPr txBox="1"/>
          <p:nvPr/>
        </p:nvSpPr>
        <p:spPr>
          <a:xfrm>
            <a:off x="6788272" y="4381877"/>
            <a:ext cx="461665" cy="499204"/>
          </a:xfrm>
          <a:prstGeom prst="rect">
            <a:avLst/>
          </a:prstGeom>
          <a:noFill/>
        </p:spPr>
        <p:txBody>
          <a:bodyPr vert="vert" wrap="square" rtlCol="0">
            <a:spAutoFit/>
          </a:bodyPr>
          <a:lstStyle/>
          <a:p>
            <a:r>
              <a:rPr lang="en-US" b="1" dirty="0">
                <a:solidFill>
                  <a:schemeClr val="bg1"/>
                </a:solidFill>
              </a:rPr>
              <a:t>. . .</a:t>
            </a:r>
          </a:p>
        </p:txBody>
      </p:sp>
      <p:sp>
        <p:nvSpPr>
          <p:cNvPr id="1048873"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8874"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75"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8876"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77"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17"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18"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78"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79" name="TextBox 99"/>
          <p:cNvSpPr txBox="1"/>
          <p:nvPr/>
        </p:nvSpPr>
        <p:spPr>
          <a:xfrm>
            <a:off x="6320799" y="5372431"/>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8880"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81" name="TextBox 101"/>
          <p:cNvSpPr txBox="1"/>
          <p:nvPr/>
        </p:nvSpPr>
        <p:spPr>
          <a:xfrm>
            <a:off x="8843591" y="5384193"/>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5819"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882"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83"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820" name="Elbow Connector 111"/>
          <p:cNvCxnSpPr>
            <a:cxnSpLocks/>
            <a:stCxn id="1048883" idx="1"/>
            <a:endCxn id="1048838"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884"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85" name="TextBox 115"/>
          <p:cNvSpPr txBox="1"/>
          <p:nvPr/>
        </p:nvSpPr>
        <p:spPr>
          <a:xfrm>
            <a:off x="957944" y="671156"/>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886"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87"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888"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89"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890"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91"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892"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93"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894"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95"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896"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97"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898"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899"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900"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01"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902"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03"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904"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05"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906"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07"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908"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09"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910"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11"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912"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13"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914"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15"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916"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17"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918"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19"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920"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21"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5821" name="Straight Connector 8"/>
          <p:cNvCxnSpPr>
            <a:cxnSpLocks/>
            <a:stCxn id="1048878" idx="2"/>
            <a:endCxn id="1048878"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22" name="Straight Connector 10"/>
          <p:cNvCxnSpPr>
            <a:cxnSpLocks/>
            <a:endCxn id="1048880"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23" name="Straight Connector 26"/>
          <p:cNvCxnSpPr>
            <a:cxnSpLocks/>
            <a:endCxn id="1048878"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922"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923"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5824"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24"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25" name="TextBox 6"/>
          <p:cNvSpPr txBox="1"/>
          <p:nvPr/>
        </p:nvSpPr>
        <p:spPr>
          <a:xfrm>
            <a:off x="452846" y="982173"/>
            <a:ext cx="1602378" cy="523220"/>
          </a:xfrm>
          <a:prstGeom prst="rect">
            <a:avLst/>
          </a:prstGeom>
          <a:noFill/>
        </p:spPr>
        <p:txBody>
          <a:bodyPr wrap="square" rtlCol="0">
            <a:spAutoFit/>
          </a:bodyPr>
          <a:lstStyle/>
          <a:p>
            <a:pPr algn="ctr"/>
            <a:r>
              <a:rPr lang="en-US" sz="1400" b="1" dirty="0">
                <a:solidFill>
                  <a:schemeClr val="tx1">
                    <a:lumMod val="50000"/>
                  </a:schemeClr>
                </a:solidFill>
              </a:rPr>
              <a:t>INITIAL PERMUTATION</a:t>
            </a:r>
            <a:endParaRPr lang="en-IN" sz="1400" b="1" dirty="0">
              <a:solidFill>
                <a:schemeClr val="tx1">
                  <a:lumMod val="50000"/>
                </a:schemeClr>
              </a:solidFill>
            </a:endParaRPr>
          </a:p>
        </p:txBody>
      </p:sp>
      <p:cxnSp>
        <p:nvCxnSpPr>
          <p:cNvPr id="3145825"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26"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27"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5826"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28"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29"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5827"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30"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8931"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32"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8933"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34"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5828"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29"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35"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936"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8937"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5830"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38"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8939" name="Rounded Rectangle 34"/>
          <p:cNvSpPr/>
          <p:nvPr/>
        </p:nvSpPr>
        <p:spPr>
          <a:xfrm>
            <a:off x="7554685" y="643454"/>
            <a:ext cx="1166948" cy="36691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40" name="TextBox 35"/>
          <p:cNvSpPr txBox="1"/>
          <p:nvPr/>
        </p:nvSpPr>
        <p:spPr>
          <a:xfrm>
            <a:off x="7554685" y="642340"/>
            <a:ext cx="1166948" cy="370840"/>
          </a:xfrm>
          <a:prstGeom prst="rect">
            <a:avLst/>
          </a:prstGeom>
          <a:noFill/>
        </p:spPr>
        <p:txBody>
          <a:bodyPr wrap="square" rtlCol="0">
            <a:spAutoFit/>
          </a:bodyPr>
          <a:lstStyle/>
          <a:p>
            <a:pPr algn="ctr"/>
            <a:r>
              <a:rPr lang="en-US" sz="1000" b="1" dirty="0"/>
              <a:t>PERMUTED CHOICE 1</a:t>
            </a:r>
            <a:endParaRPr lang="en-IN" sz="1000" b="1" dirty="0"/>
          </a:p>
        </p:txBody>
      </p:sp>
      <p:cxnSp>
        <p:nvCxnSpPr>
          <p:cNvPr id="3145831"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32"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33"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34"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41"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42" name="TextBox 45"/>
          <p:cNvSpPr txBox="1"/>
          <p:nvPr/>
        </p:nvSpPr>
        <p:spPr>
          <a:xfrm>
            <a:off x="6439985" y="1440306"/>
            <a:ext cx="1158241" cy="370841"/>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8943"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44" name="TextBox 47"/>
          <p:cNvSpPr txBox="1"/>
          <p:nvPr/>
        </p:nvSpPr>
        <p:spPr>
          <a:xfrm>
            <a:off x="8818133" y="1447072"/>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5835"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45"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46"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36"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47"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48"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37"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38"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39"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949"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50"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8951"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52"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8953"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54"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5840"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41"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42" name="Elbow Connector 73"/>
          <p:cNvCxnSpPr>
            <a:cxnSpLocks/>
            <a:stCxn id="1048950" idx="1"/>
            <a:endCxn id="1048927"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55"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56"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8957"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58"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43"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44"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59"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60"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8961"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62"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5845"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46"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47"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963"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64"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848"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65"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8966"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8967"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68"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8969"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70"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49"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50"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71"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72" name="TextBox 99"/>
          <p:cNvSpPr txBox="1"/>
          <p:nvPr/>
        </p:nvSpPr>
        <p:spPr>
          <a:xfrm>
            <a:off x="6337679" y="5369683"/>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8973"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74" name="TextBox 101"/>
          <p:cNvSpPr txBox="1"/>
          <p:nvPr/>
        </p:nvSpPr>
        <p:spPr>
          <a:xfrm>
            <a:off x="8823979"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5851"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8975"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76"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852" name="Elbow Connector 111"/>
          <p:cNvCxnSpPr>
            <a:cxnSpLocks/>
            <a:stCxn id="1048976" idx="1"/>
            <a:endCxn id="1048931"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977"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78"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979"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80"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981"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82"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983"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84"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985"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86"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987"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88"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989"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90"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991"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92"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8993"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94"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8995"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96"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8997"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8998"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8999"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00"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001"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02"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003"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04"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005"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06"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007"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08"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009"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10"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011"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12"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013"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14"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5853" name="Straight Connector 8"/>
          <p:cNvCxnSpPr>
            <a:cxnSpLocks/>
            <a:stCxn id="1048971" idx="2"/>
            <a:endCxn id="1048971"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54" name="Straight Connector 10"/>
          <p:cNvCxnSpPr>
            <a:cxnSpLocks/>
            <a:endCxn id="1048973"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55" name="Straight Connector 26"/>
          <p:cNvCxnSpPr>
            <a:cxnSpLocks/>
            <a:endCxn id="1048971"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015"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016" name="TextBox 2"/>
          <p:cNvSpPr txBox="1"/>
          <p:nvPr/>
        </p:nvSpPr>
        <p:spPr>
          <a:xfrm>
            <a:off x="452846" y="111425"/>
            <a:ext cx="1602378" cy="497840"/>
          </a:xfrm>
          <a:prstGeom prst="rect">
            <a:avLst/>
          </a:prstGeom>
          <a:noFill/>
        </p:spPr>
        <p:txBody>
          <a:bodyPr wrap="square" rtlCol="0">
            <a:spAutoFit/>
          </a:bodyPr>
          <a:lstStyle/>
          <a:p>
            <a:pPr algn="ctr"/>
            <a:r>
              <a:rPr lang="en-US" dirty="0">
                <a:solidFill>
                  <a:schemeClr val="bg1"/>
                </a:solidFill>
              </a:rPr>
              <a:t>PLAIN TEXT</a:t>
            </a:r>
          </a:p>
          <a:p>
            <a:pPr algn="ctr"/>
            <a:r>
              <a:rPr lang="en-US" sz="1050" dirty="0">
                <a:solidFill>
                  <a:schemeClr val="bg1"/>
                </a:solidFill>
              </a:rPr>
              <a:t>(64 bits)</a:t>
            </a:r>
            <a:endParaRPr lang="en-IN" sz="1050" dirty="0">
              <a:solidFill>
                <a:schemeClr val="bg1"/>
              </a:solidFill>
            </a:endParaRPr>
          </a:p>
        </p:txBody>
      </p:sp>
      <p:cxnSp>
        <p:nvCxnSpPr>
          <p:cNvPr id="3145856"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17"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18" name="TextBox 6"/>
          <p:cNvSpPr txBox="1"/>
          <p:nvPr/>
        </p:nvSpPr>
        <p:spPr>
          <a:xfrm>
            <a:off x="452846" y="982173"/>
            <a:ext cx="1602378" cy="523220"/>
          </a:xfrm>
          <a:prstGeom prst="rect">
            <a:avLst/>
          </a:prstGeom>
          <a:noFill/>
        </p:spPr>
        <p:txBody>
          <a:bodyPr wrap="square" rtlCol="0">
            <a:spAutoFit/>
          </a:bodyPr>
          <a:lstStyle/>
          <a:p>
            <a:pPr algn="ctr"/>
            <a:r>
              <a:rPr lang="en-US" sz="1400" b="1" dirty="0">
                <a:solidFill>
                  <a:schemeClr val="tx1">
                    <a:lumMod val="50000"/>
                  </a:schemeClr>
                </a:solidFill>
              </a:rPr>
              <a:t>INITIAL PERMUTATION</a:t>
            </a:r>
            <a:endParaRPr lang="en-IN" sz="1400" b="1" dirty="0">
              <a:solidFill>
                <a:schemeClr val="tx1">
                  <a:lumMod val="50000"/>
                </a:schemeClr>
              </a:solidFill>
            </a:endParaRPr>
          </a:p>
        </p:txBody>
      </p:sp>
      <p:cxnSp>
        <p:nvCxnSpPr>
          <p:cNvPr id="3145857"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19"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20"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5858"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21"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22"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5859"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23"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024"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25"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026"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27"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5860"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61"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28"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29"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030" name="TextBox 29"/>
          <p:cNvSpPr txBox="1"/>
          <p:nvPr/>
        </p:nvSpPr>
        <p:spPr>
          <a:xfrm>
            <a:off x="7306490" y="0"/>
            <a:ext cx="1663338" cy="446276"/>
          </a:xfrm>
          <a:prstGeom prst="rect">
            <a:avLst/>
          </a:prstGeom>
          <a:noFill/>
          <a:ln>
            <a:noFill/>
          </a:ln>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5862"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31"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9032"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33"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5863"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64"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65"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66"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34"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35" name="TextBox 45"/>
          <p:cNvSpPr txBox="1"/>
          <p:nvPr/>
        </p:nvSpPr>
        <p:spPr>
          <a:xfrm>
            <a:off x="6428541" y="1423127"/>
            <a:ext cx="1158241" cy="370841"/>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036"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37" name="TextBox 47"/>
          <p:cNvSpPr txBox="1"/>
          <p:nvPr/>
        </p:nvSpPr>
        <p:spPr>
          <a:xfrm>
            <a:off x="8774596" y="1421258"/>
            <a:ext cx="1400675" cy="231140"/>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5867"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38"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39"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68"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40"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41"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69"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70"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71"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042"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43"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044"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45"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9046"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47"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5872"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73"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74" name="Elbow Connector 73"/>
          <p:cNvCxnSpPr>
            <a:cxnSpLocks/>
            <a:stCxn id="1049043" idx="1"/>
            <a:endCxn id="1049020"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48"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49"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050"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51"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75"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76"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52"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53"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054"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55"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5877"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78"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79"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056"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57"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880"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58" name="TextBox 90"/>
          <p:cNvSpPr txBox="1"/>
          <p:nvPr/>
        </p:nvSpPr>
        <p:spPr>
          <a:xfrm>
            <a:off x="6511273" y="4372450"/>
            <a:ext cx="738664" cy="499204"/>
          </a:xfrm>
          <a:prstGeom prst="rect">
            <a:avLst/>
          </a:prstGeom>
          <a:noFill/>
        </p:spPr>
        <p:txBody>
          <a:bodyPr vert="vert" wrap="square" rtlCol="0">
            <a:spAutoFit/>
          </a:bodyPr>
          <a:lstStyle/>
          <a:p>
            <a:r>
              <a:rPr lang="en-US" b="1" dirty="0">
                <a:solidFill>
                  <a:schemeClr val="bg1"/>
                </a:solidFill>
              </a:rPr>
              <a:t>. . .</a:t>
            </a:r>
          </a:p>
          <a:p>
            <a:r>
              <a:rPr lang="en-US" b="1" dirty="0">
                <a:solidFill>
                  <a:schemeClr val="bg1"/>
                </a:solidFill>
              </a:rPr>
              <a:t>    </a:t>
            </a:r>
          </a:p>
        </p:txBody>
      </p:sp>
      <p:sp>
        <p:nvSpPr>
          <p:cNvPr id="1049059"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060"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61"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062"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63"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881"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82"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64"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65" name="TextBox 99"/>
          <p:cNvSpPr txBox="1"/>
          <p:nvPr/>
        </p:nvSpPr>
        <p:spPr>
          <a:xfrm>
            <a:off x="6363802" y="5352431"/>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066"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67" name="TextBox 101"/>
          <p:cNvSpPr txBox="1"/>
          <p:nvPr/>
        </p:nvSpPr>
        <p:spPr>
          <a:xfrm>
            <a:off x="885010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5883"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068"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69"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884" name="Elbow Connector 111"/>
          <p:cNvCxnSpPr>
            <a:cxnSpLocks/>
            <a:stCxn id="1049069" idx="1"/>
            <a:endCxn id="1049024"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070"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71"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072"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73"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074"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75"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076"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77"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078"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79"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080"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81"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082"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83"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084"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85"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086"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87"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088" name="Oval 135"/>
          <p:cNvSpPr/>
          <p:nvPr/>
        </p:nvSpPr>
        <p:spPr>
          <a:xfrm>
            <a:off x="8567083" y="1015291"/>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89" name="TextBox 136"/>
          <p:cNvSpPr txBox="1"/>
          <p:nvPr/>
        </p:nvSpPr>
        <p:spPr>
          <a:xfrm>
            <a:off x="8138159" y="990968"/>
            <a:ext cx="1680755" cy="215444"/>
          </a:xfrm>
          <a:prstGeom prst="rect">
            <a:avLst/>
          </a:prstGeom>
          <a:noFill/>
        </p:spPr>
        <p:txBody>
          <a:bodyPr wrap="square" rtlCol="0">
            <a:spAutoFit/>
          </a:bodyPr>
          <a:lstStyle/>
          <a:p>
            <a:pPr algn="ctr"/>
            <a:r>
              <a:rPr lang="en-US" sz="800" b="1" dirty="0"/>
              <a:t>56  bits</a:t>
            </a:r>
            <a:endParaRPr lang="en-IN" sz="800" b="1" dirty="0"/>
          </a:p>
        </p:txBody>
      </p:sp>
      <p:sp>
        <p:nvSpPr>
          <p:cNvPr id="1049090"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91"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092"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93"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094"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95"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096"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97"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098"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099"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100"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01"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102"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03"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104"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05"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106"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07"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5885" name="Straight Connector 8"/>
          <p:cNvCxnSpPr>
            <a:cxnSpLocks/>
            <a:stCxn id="1049064" idx="2"/>
            <a:endCxn id="1049064"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86" name="Straight Connector 10"/>
          <p:cNvCxnSpPr>
            <a:cxnSpLocks/>
            <a:endCxn id="1049066"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87" name="Straight Connector 26"/>
          <p:cNvCxnSpPr>
            <a:cxnSpLocks/>
            <a:endCxn id="1049064"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108"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109"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5888"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10"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11" name="TextBox 6"/>
          <p:cNvSpPr txBox="1"/>
          <p:nvPr/>
        </p:nvSpPr>
        <p:spPr>
          <a:xfrm>
            <a:off x="450674" y="1008699"/>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5889"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12"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13"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5890"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14"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15"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5891"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16" name="TextBox 17"/>
          <p:cNvSpPr txBox="1"/>
          <p:nvPr/>
        </p:nvSpPr>
        <p:spPr>
          <a:xfrm>
            <a:off x="1112952" y="4105646"/>
            <a:ext cx="461665" cy="499204"/>
          </a:xfrm>
          <a:prstGeom prst="rect">
            <a:avLst/>
          </a:prstGeom>
          <a:noFill/>
        </p:spPr>
        <p:txBody>
          <a:bodyPr vert="vert" wrap="square" rtlCol="0">
            <a:spAutoFit/>
          </a:bodyPr>
          <a:lstStyle/>
          <a:p>
            <a:r>
              <a:rPr lang="en-US" b="1" dirty="0">
                <a:solidFill>
                  <a:schemeClr val="bg1"/>
                </a:solidFill>
              </a:rPr>
              <a:t>. . .</a:t>
            </a:r>
          </a:p>
        </p:txBody>
      </p:sp>
      <p:sp>
        <p:nvSpPr>
          <p:cNvPr id="1049117"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18"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119"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20"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5892"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93"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21"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9122"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123"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5894"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24"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049125"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26"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5895"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96"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897"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898"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27"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28" name="TextBox 45"/>
          <p:cNvSpPr txBox="1"/>
          <p:nvPr/>
        </p:nvSpPr>
        <p:spPr>
          <a:xfrm>
            <a:off x="6422571" y="1432194"/>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129"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30" name="TextBox 47"/>
          <p:cNvSpPr txBox="1"/>
          <p:nvPr/>
        </p:nvSpPr>
        <p:spPr>
          <a:xfrm>
            <a:off x="8761531" y="1447072"/>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5899"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31"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32"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00"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33"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34"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01"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02"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03"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135"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36"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137"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38"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9139"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40"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5904"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05"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06" name="Elbow Connector 73"/>
          <p:cNvCxnSpPr>
            <a:cxnSpLocks/>
            <a:stCxn id="1049136" idx="1"/>
            <a:endCxn id="1049113"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41"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42"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143"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44"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07"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08"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45"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46"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147"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48"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5909"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10"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11"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149"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50"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912"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51"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  </a:t>
            </a:r>
          </a:p>
        </p:txBody>
      </p:sp>
      <p:sp>
        <p:nvSpPr>
          <p:cNvPr id="1049152"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  </a:t>
            </a:r>
          </a:p>
        </p:txBody>
      </p:sp>
      <p:sp>
        <p:nvSpPr>
          <p:cNvPr id="1049153"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54"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155"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56"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13"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14"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57"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58" name="TextBox 99"/>
          <p:cNvSpPr txBox="1"/>
          <p:nvPr/>
        </p:nvSpPr>
        <p:spPr>
          <a:xfrm>
            <a:off x="6312109" y="5368672"/>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159"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60" name="TextBox 101"/>
          <p:cNvSpPr txBox="1"/>
          <p:nvPr/>
        </p:nvSpPr>
        <p:spPr>
          <a:xfrm>
            <a:off x="8823979" y="5365719"/>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5915"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161"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62"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916" name="Elbow Connector 111"/>
          <p:cNvCxnSpPr>
            <a:cxnSpLocks/>
            <a:stCxn id="1049162" idx="1"/>
            <a:endCxn id="1049117"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163"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64"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165"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66"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167"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68"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169"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70"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171"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72"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173"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74"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175"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76"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177"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78"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179"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80"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181"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82"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183" name="Oval 137"/>
          <p:cNvSpPr/>
          <p:nvPr/>
        </p:nvSpPr>
        <p:spPr>
          <a:xfrm>
            <a:off x="6063368" y="1222158"/>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84" name="TextBox 138"/>
          <p:cNvSpPr txBox="1"/>
          <p:nvPr/>
        </p:nvSpPr>
        <p:spPr>
          <a:xfrm>
            <a:off x="5603973" y="1198353"/>
            <a:ext cx="1680755" cy="215444"/>
          </a:xfrm>
          <a:prstGeom prst="rect">
            <a:avLst/>
          </a:prstGeom>
          <a:noFill/>
        </p:spPr>
        <p:txBody>
          <a:bodyPr wrap="square" rtlCol="0">
            <a:spAutoFit/>
          </a:bodyPr>
          <a:lstStyle/>
          <a:p>
            <a:pPr algn="ctr"/>
            <a:r>
              <a:rPr lang="en-US" sz="800" b="1" dirty="0"/>
              <a:t>28 bits</a:t>
            </a:r>
            <a:endParaRPr lang="en-IN" sz="800" b="1" dirty="0"/>
          </a:p>
        </p:txBody>
      </p:sp>
      <p:sp>
        <p:nvSpPr>
          <p:cNvPr id="1049185" name="Oval 139"/>
          <p:cNvSpPr/>
          <p:nvPr/>
        </p:nvSpPr>
        <p:spPr>
          <a:xfrm>
            <a:off x="9564217" y="1164629"/>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86" name="TextBox 140"/>
          <p:cNvSpPr txBox="1"/>
          <p:nvPr/>
        </p:nvSpPr>
        <p:spPr>
          <a:xfrm>
            <a:off x="9141843" y="1138417"/>
            <a:ext cx="1680755" cy="215444"/>
          </a:xfrm>
          <a:prstGeom prst="rect">
            <a:avLst/>
          </a:prstGeom>
          <a:noFill/>
        </p:spPr>
        <p:txBody>
          <a:bodyPr wrap="square" rtlCol="0">
            <a:spAutoFit/>
          </a:bodyPr>
          <a:lstStyle/>
          <a:p>
            <a:pPr algn="ctr"/>
            <a:r>
              <a:rPr lang="en-US" sz="800" b="1" dirty="0"/>
              <a:t>28 bits</a:t>
            </a:r>
            <a:endParaRPr lang="en-IN" sz="800" b="1" dirty="0"/>
          </a:p>
        </p:txBody>
      </p:sp>
      <p:sp>
        <p:nvSpPr>
          <p:cNvPr id="1049187"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88"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189"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90"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191"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92"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193"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94"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195"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96"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197"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198"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199"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00"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5917" name="Straight Connector 8"/>
          <p:cNvCxnSpPr>
            <a:cxnSpLocks/>
            <a:stCxn id="1049157" idx="2"/>
            <a:endCxn id="1049157"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18" name="Straight Connector 10"/>
          <p:cNvCxnSpPr>
            <a:cxnSpLocks/>
            <a:endCxn id="1049159"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19" name="Straight Connector 26"/>
          <p:cNvCxnSpPr>
            <a:cxnSpLocks/>
            <a:endCxn id="1049157"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201"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202" name="TextBox 2"/>
          <p:cNvSpPr txBox="1"/>
          <p:nvPr/>
        </p:nvSpPr>
        <p:spPr>
          <a:xfrm>
            <a:off x="452846" y="111425"/>
            <a:ext cx="1602378" cy="497840"/>
          </a:xfrm>
          <a:prstGeom prst="rect">
            <a:avLst/>
          </a:prstGeom>
          <a:noFill/>
        </p:spPr>
        <p:txBody>
          <a:bodyPr wrap="square" rtlCol="0">
            <a:spAutoFit/>
          </a:bodyPr>
          <a:lstStyle/>
          <a:p>
            <a:pPr algn="ctr"/>
            <a:r>
              <a:rPr lang="en-US" dirty="0">
                <a:solidFill>
                  <a:schemeClr val="bg1"/>
                </a:solidFill>
              </a:rPr>
              <a:t>PLAIN TEXT</a:t>
            </a:r>
          </a:p>
          <a:p>
            <a:pPr algn="ctr"/>
            <a:r>
              <a:rPr lang="en-US" sz="1050" dirty="0">
                <a:solidFill>
                  <a:schemeClr val="bg1"/>
                </a:solidFill>
              </a:rPr>
              <a:t>(64 bits)</a:t>
            </a:r>
            <a:endParaRPr lang="en-IN" sz="1050" dirty="0">
              <a:solidFill>
                <a:schemeClr val="bg1"/>
              </a:solidFill>
            </a:endParaRPr>
          </a:p>
        </p:txBody>
      </p:sp>
      <p:cxnSp>
        <p:nvCxnSpPr>
          <p:cNvPr id="3145920"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03"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04" name="TextBox 6"/>
          <p:cNvSpPr txBox="1"/>
          <p:nvPr/>
        </p:nvSpPr>
        <p:spPr>
          <a:xfrm>
            <a:off x="452193" y="988591"/>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5921"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05"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06"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5922"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07"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08"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5923"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09"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210"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11"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212"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13"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5924"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25"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14"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15"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216"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5926"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17"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9218"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19"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5927"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28"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29"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30"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20" name="Rounded Rectangle 44"/>
          <p:cNvSpPr/>
          <p:nvPr/>
        </p:nvSpPr>
        <p:spPr>
          <a:xfrm>
            <a:off x="6439986" y="1445623"/>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21" name="TextBox 45"/>
          <p:cNvSpPr txBox="1"/>
          <p:nvPr/>
        </p:nvSpPr>
        <p:spPr>
          <a:xfrm>
            <a:off x="6385561" y="1432130"/>
            <a:ext cx="1158241" cy="370841"/>
          </a:xfrm>
          <a:prstGeom prst="rect">
            <a:avLst/>
          </a:prstGeom>
          <a:noFill/>
        </p:spPr>
        <p:txBody>
          <a:bodyPr wrap="square" rtlCol="0">
            <a:spAutoFit/>
          </a:bodyPr>
          <a:lstStyle/>
          <a:p>
            <a:pPr algn="ctr"/>
            <a:r>
              <a:rPr lang="en-US" sz="1000" b="1" dirty="0"/>
              <a:t>LEFT PLANE TEXT</a:t>
            </a:r>
            <a:endParaRPr lang="en-IN" sz="1000" b="1" dirty="0"/>
          </a:p>
        </p:txBody>
      </p:sp>
      <p:sp>
        <p:nvSpPr>
          <p:cNvPr id="1049222" name="Rounded Rectangle 46"/>
          <p:cNvSpPr/>
          <p:nvPr/>
        </p:nvSpPr>
        <p:spPr>
          <a:xfrm>
            <a:off x="8891449" y="1430233"/>
            <a:ext cx="1158240" cy="3617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23" name="TextBox 47"/>
          <p:cNvSpPr txBox="1"/>
          <p:nvPr/>
        </p:nvSpPr>
        <p:spPr>
          <a:xfrm>
            <a:off x="8803828" y="1438042"/>
            <a:ext cx="1400675" cy="231141"/>
          </a:xfrm>
          <a:prstGeom prst="rect">
            <a:avLst/>
          </a:prstGeom>
          <a:noFill/>
        </p:spPr>
        <p:txBody>
          <a:bodyPr wrap="square" rtlCol="0">
            <a:spAutoFit/>
          </a:bodyPr>
          <a:lstStyle/>
          <a:p>
            <a:pPr algn="ctr"/>
            <a:r>
              <a:rPr lang="en-US" sz="1000" b="1" dirty="0"/>
              <a:t>RIGHT PLANE TEXT</a:t>
            </a:r>
            <a:endParaRPr lang="en-IN" sz="1000" b="1" dirty="0"/>
          </a:p>
        </p:txBody>
      </p:sp>
      <p:cxnSp>
        <p:nvCxnSpPr>
          <p:cNvPr id="3145931"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24"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25"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32"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26"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27"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33"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34"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35"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228"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29"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230"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31"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9232"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33"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5936"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37"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38" name="Elbow Connector 73"/>
          <p:cNvCxnSpPr>
            <a:cxnSpLocks/>
            <a:stCxn id="1049229" idx="1"/>
            <a:endCxn id="1049206"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34"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35"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236"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37"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39"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40"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38"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39"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240"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41"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5941"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42"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43"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242"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43"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944"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44"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245"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246"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47"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248"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49"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45"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46"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50"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51" name="TextBox 99"/>
          <p:cNvSpPr txBox="1"/>
          <p:nvPr/>
        </p:nvSpPr>
        <p:spPr>
          <a:xfrm>
            <a:off x="6337679" y="5360205"/>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252"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53" name="TextBox 101"/>
          <p:cNvSpPr txBox="1"/>
          <p:nvPr/>
        </p:nvSpPr>
        <p:spPr>
          <a:xfrm>
            <a:off x="8823979" y="5348283"/>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5947"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254"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55"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948" name="Elbow Connector 111"/>
          <p:cNvCxnSpPr>
            <a:cxnSpLocks/>
            <a:stCxn id="1049255" idx="1"/>
            <a:endCxn id="1049210"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56"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57"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258"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59"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260"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61"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262"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63"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264"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65"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266"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67"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268"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69"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270"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71"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272"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73"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274"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75"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276"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77"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278"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79"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280"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81"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282"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83"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284"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85"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286"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87"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288"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89"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290"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91"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292"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93"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5949" name="Straight Connector 8"/>
          <p:cNvCxnSpPr>
            <a:cxnSpLocks/>
            <a:stCxn id="1049250" idx="2"/>
            <a:endCxn id="1049250"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50" name="Straight Connector 10"/>
          <p:cNvCxnSpPr>
            <a:cxnSpLocks/>
            <a:endCxn id="1049252"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51" name="Straight Connector 26"/>
          <p:cNvCxnSpPr>
            <a:cxnSpLocks/>
            <a:endCxn id="1049250"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294"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9295"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5952"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96"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97" name="TextBox 6"/>
          <p:cNvSpPr txBox="1"/>
          <p:nvPr/>
        </p:nvSpPr>
        <p:spPr>
          <a:xfrm>
            <a:off x="448052" y="992360"/>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5953"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298"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299"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5954"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00"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01"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5955"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02"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303"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04"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305"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06"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5956"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57"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07"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49308" name="TextBox 27"/>
          <p:cNvSpPr txBox="1"/>
          <p:nvPr/>
        </p:nvSpPr>
        <p:spPr>
          <a:xfrm flipH="1">
            <a:off x="526867" y="6431405"/>
            <a:ext cx="1602376" cy="307777"/>
          </a:xfrm>
          <a:prstGeom prst="rect">
            <a:avLst/>
          </a:prstGeom>
          <a:noFill/>
        </p:spPr>
        <p:txBody>
          <a:bodyPr wrap="square" rtlCol="0">
            <a:spAutoFit/>
          </a:bodyPr>
          <a:lstStyle/>
          <a:p>
            <a:pPr algn="ctr"/>
            <a:r>
              <a:rPr lang="en-US" sz="1400" dirty="0">
                <a:solidFill>
                  <a:schemeClr val="bg1"/>
                </a:solidFill>
              </a:rPr>
              <a:t>CIPHER TEXT</a:t>
            </a:r>
            <a:endParaRPr lang="en-IN" sz="1400" dirty="0">
              <a:solidFill>
                <a:schemeClr val="bg1"/>
              </a:solidFill>
            </a:endParaRPr>
          </a:p>
        </p:txBody>
      </p:sp>
      <p:sp>
        <p:nvSpPr>
          <p:cNvPr id="1049309"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5958"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10"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049311"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12"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5959"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60"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61"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62"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13"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14" name="TextBox 45"/>
          <p:cNvSpPr txBox="1"/>
          <p:nvPr/>
        </p:nvSpPr>
        <p:spPr>
          <a:xfrm>
            <a:off x="6439985"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315"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16" name="TextBox 47"/>
          <p:cNvSpPr txBox="1"/>
          <p:nvPr/>
        </p:nvSpPr>
        <p:spPr>
          <a:xfrm>
            <a:off x="8797854" y="1447072"/>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5963"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17" name="Rounded Rectangle 49"/>
          <p:cNvSpPr/>
          <p:nvPr/>
        </p:nvSpPr>
        <p:spPr>
          <a:xfrm>
            <a:off x="6439986" y="2041796"/>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18" name="TextBox 50"/>
          <p:cNvSpPr txBox="1"/>
          <p:nvPr/>
        </p:nvSpPr>
        <p:spPr>
          <a:xfrm>
            <a:off x="6439985" y="2106920"/>
            <a:ext cx="1158241" cy="246221"/>
          </a:xfrm>
          <a:prstGeom prst="rect">
            <a:avLst/>
          </a:prstGeom>
          <a:noFill/>
        </p:spPr>
        <p:txBody>
          <a:bodyPr wrap="square" rtlCol="0">
            <a:spAutoFit/>
          </a:bodyPr>
          <a:lstStyle/>
          <a:p>
            <a:pPr algn="ctr"/>
            <a:r>
              <a:rPr lang="en-US" sz="1000" b="1" dirty="0"/>
              <a:t>LEFT BITS SIFT </a:t>
            </a:r>
            <a:endParaRPr lang="en-IN" sz="1000" b="1" dirty="0"/>
          </a:p>
        </p:txBody>
      </p:sp>
      <p:cxnSp>
        <p:nvCxnSpPr>
          <p:cNvPr id="3145964"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19" name="Rounded Rectangle 52"/>
          <p:cNvSpPr/>
          <p:nvPr/>
        </p:nvSpPr>
        <p:spPr>
          <a:xfrm>
            <a:off x="8969828" y="2041795"/>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20" name="TextBox 53"/>
          <p:cNvSpPr txBox="1"/>
          <p:nvPr/>
        </p:nvSpPr>
        <p:spPr>
          <a:xfrm>
            <a:off x="8926286" y="2092763"/>
            <a:ext cx="1158241" cy="246221"/>
          </a:xfrm>
          <a:prstGeom prst="rect">
            <a:avLst/>
          </a:prstGeom>
          <a:noFill/>
        </p:spPr>
        <p:txBody>
          <a:bodyPr wrap="square" rtlCol="0">
            <a:spAutoFit/>
          </a:bodyPr>
          <a:lstStyle/>
          <a:p>
            <a:pPr algn="ctr"/>
            <a:r>
              <a:rPr lang="en-US" sz="1000" b="1" dirty="0"/>
              <a:t>LEFT BITS SIFT </a:t>
            </a:r>
            <a:endParaRPr lang="en-IN" sz="1000" b="1" dirty="0"/>
          </a:p>
        </p:txBody>
      </p:sp>
      <p:cxnSp>
        <p:nvCxnSpPr>
          <p:cNvPr id="3145965"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66"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67"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321"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22"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323"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24"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9325"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26"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5968"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69"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70" name="Elbow Connector 73"/>
          <p:cNvCxnSpPr>
            <a:cxnSpLocks/>
            <a:stCxn id="1049322" idx="1"/>
            <a:endCxn id="1049299"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27"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28"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329"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30"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71"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72"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31"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32"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333"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34"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5973"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74"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75"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335"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36"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976"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37"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338"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339"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40"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341"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42"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77"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78"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43"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44" name="TextBox 99"/>
          <p:cNvSpPr txBox="1"/>
          <p:nvPr/>
        </p:nvSpPr>
        <p:spPr>
          <a:xfrm>
            <a:off x="6346385" y="5353242"/>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345"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46" name="TextBox 101"/>
          <p:cNvSpPr txBox="1"/>
          <p:nvPr/>
        </p:nvSpPr>
        <p:spPr>
          <a:xfrm>
            <a:off x="8850103" y="5365719"/>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5979"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347"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48"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5980" name="Elbow Connector 111"/>
          <p:cNvCxnSpPr>
            <a:cxnSpLocks/>
            <a:stCxn id="1049348" idx="1"/>
            <a:endCxn id="1049303"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49"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50"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351"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52"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353"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54"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355"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56"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357"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58"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359"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60"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361"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62"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363"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64"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365"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66"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367"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68"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369"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70"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371"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72"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373"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74"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375"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76"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377"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78"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379"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80"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381"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82"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383"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84"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385"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86"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5981" name="Straight Connector 8"/>
          <p:cNvCxnSpPr>
            <a:cxnSpLocks/>
            <a:stCxn id="1049343" idx="2"/>
            <a:endCxn id="1049343"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82" name="Straight Connector 10"/>
          <p:cNvCxnSpPr>
            <a:cxnSpLocks/>
            <a:endCxn id="1049345"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83" name="Straight Connector 26"/>
          <p:cNvCxnSpPr>
            <a:cxnSpLocks/>
            <a:endCxn id="1049343"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387"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88"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5984"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89"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90" name="TextBox 6"/>
          <p:cNvSpPr txBox="1"/>
          <p:nvPr/>
        </p:nvSpPr>
        <p:spPr>
          <a:xfrm>
            <a:off x="452844" y="971986"/>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5985"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91"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92"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5986"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93"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94"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5987"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395"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396"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97"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398"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399"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5988"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89"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00"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01"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402"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5990"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03"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049404"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05"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5991"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92"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993"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94"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06"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07" name="TextBox 45"/>
          <p:cNvSpPr txBox="1"/>
          <p:nvPr/>
        </p:nvSpPr>
        <p:spPr>
          <a:xfrm>
            <a:off x="6439985" y="1442727"/>
            <a:ext cx="1158241" cy="370841"/>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408"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09" name="TextBox 47"/>
          <p:cNvSpPr txBox="1"/>
          <p:nvPr/>
        </p:nvSpPr>
        <p:spPr>
          <a:xfrm>
            <a:off x="8823980" y="1437234"/>
            <a:ext cx="1400675" cy="231140"/>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5995"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10"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11"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96"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12"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13"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5997"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98"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999"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414"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15"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416" name="Rounded Rectangle 66"/>
          <p:cNvSpPr/>
          <p:nvPr/>
        </p:nvSpPr>
        <p:spPr>
          <a:xfrm>
            <a:off x="6413863" y="2604645"/>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17" name="TextBox 67"/>
          <p:cNvSpPr txBox="1"/>
          <p:nvPr/>
        </p:nvSpPr>
        <p:spPr>
          <a:xfrm>
            <a:off x="6413862" y="2669769"/>
            <a:ext cx="1158241" cy="246221"/>
          </a:xfrm>
          <a:prstGeom prst="rect">
            <a:avLst/>
          </a:prstGeom>
          <a:noFill/>
        </p:spPr>
        <p:txBody>
          <a:bodyPr wrap="square" rtlCol="0">
            <a:spAutoFit/>
          </a:bodyPr>
          <a:lstStyle/>
          <a:p>
            <a:pPr algn="ctr"/>
            <a:r>
              <a:rPr lang="en-US" sz="1000" b="1" dirty="0"/>
              <a:t>SIFTED BITS C1 </a:t>
            </a:r>
            <a:endParaRPr lang="en-IN" sz="1000" b="1" dirty="0"/>
          </a:p>
        </p:txBody>
      </p:sp>
      <p:sp>
        <p:nvSpPr>
          <p:cNvPr id="1049418" name="Rounded Rectangle 68"/>
          <p:cNvSpPr/>
          <p:nvPr/>
        </p:nvSpPr>
        <p:spPr>
          <a:xfrm>
            <a:off x="8943705" y="2604644"/>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19" name="TextBox 69"/>
          <p:cNvSpPr txBox="1"/>
          <p:nvPr/>
        </p:nvSpPr>
        <p:spPr>
          <a:xfrm>
            <a:off x="8900163" y="2655612"/>
            <a:ext cx="1158241" cy="246221"/>
          </a:xfrm>
          <a:prstGeom prst="rect">
            <a:avLst/>
          </a:prstGeom>
          <a:noFill/>
        </p:spPr>
        <p:txBody>
          <a:bodyPr wrap="square" rtlCol="0">
            <a:spAutoFit/>
          </a:bodyPr>
          <a:lstStyle/>
          <a:p>
            <a:pPr algn="ctr"/>
            <a:r>
              <a:rPr lang="en-US" sz="1000" b="1" dirty="0"/>
              <a:t>SIFTED BITS D1 </a:t>
            </a:r>
            <a:endParaRPr lang="en-IN" sz="1000" b="1" dirty="0"/>
          </a:p>
        </p:txBody>
      </p:sp>
      <p:cxnSp>
        <p:nvCxnSpPr>
          <p:cNvPr id="3146000"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01"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02" name="Elbow Connector 73"/>
          <p:cNvCxnSpPr>
            <a:cxnSpLocks/>
            <a:stCxn id="1049415" idx="1"/>
            <a:endCxn id="1049392"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20"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21"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422"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23"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03"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04"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24"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25"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426"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27"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005"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06"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07"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428"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29"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008"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30"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431"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432"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33"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434"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35"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09"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10"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36"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37" name="TextBox 99"/>
          <p:cNvSpPr txBox="1"/>
          <p:nvPr/>
        </p:nvSpPr>
        <p:spPr>
          <a:xfrm>
            <a:off x="6337679" y="5343758"/>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438"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39" name="TextBox 101"/>
          <p:cNvSpPr txBox="1"/>
          <p:nvPr/>
        </p:nvSpPr>
        <p:spPr>
          <a:xfrm>
            <a:off x="8823980" y="5348283"/>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011"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440"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41"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012" name="Elbow Connector 111"/>
          <p:cNvCxnSpPr>
            <a:cxnSpLocks/>
            <a:stCxn id="1049441" idx="1"/>
            <a:endCxn id="1049396"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42"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43"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444"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45"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446"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47"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448"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49"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450"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51"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452"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53"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454"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55"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456"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57"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458"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59"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460"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61"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462"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63"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464"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65"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466"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67"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468"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69"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470"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71"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472"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73"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474"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75"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476"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77"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478"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79"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013" name="Straight Connector 8"/>
          <p:cNvCxnSpPr>
            <a:cxnSpLocks/>
            <a:stCxn id="1049436" idx="2"/>
            <a:endCxn id="1049436"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14" name="Straight Connector 10"/>
          <p:cNvCxnSpPr>
            <a:cxnSpLocks/>
            <a:endCxn id="1049438"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15" name="Straight Connector 26"/>
          <p:cNvCxnSpPr>
            <a:cxnSpLocks/>
            <a:endCxn id="1049436"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480"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481"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016"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82"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83" name="TextBox 6"/>
          <p:cNvSpPr txBox="1"/>
          <p:nvPr/>
        </p:nvSpPr>
        <p:spPr>
          <a:xfrm>
            <a:off x="482211" y="991787"/>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6017"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84"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85"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018"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86"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87"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019"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88"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489"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90"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491"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92"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020"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21"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93"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94"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495"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022"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96"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9497"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498"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023"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24"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25"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26"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499"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00" name="TextBox 45"/>
          <p:cNvSpPr txBox="1"/>
          <p:nvPr/>
        </p:nvSpPr>
        <p:spPr>
          <a:xfrm>
            <a:off x="6433422" y="1415546"/>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501"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02" name="TextBox 47"/>
          <p:cNvSpPr txBox="1"/>
          <p:nvPr/>
        </p:nvSpPr>
        <p:spPr>
          <a:xfrm>
            <a:off x="8823980" y="1428815"/>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027"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03"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04"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28"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05"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06"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29"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30"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31"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507"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08"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509"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10"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9511"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12"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032"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33"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34" name="Elbow Connector 73"/>
          <p:cNvCxnSpPr>
            <a:cxnSpLocks/>
            <a:stCxn id="1049508" idx="1"/>
            <a:endCxn id="1049485"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13"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14"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515"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16"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35"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36"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17"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18"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519"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20"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037"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38"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39"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521"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22"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040"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23"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524"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525"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26"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527"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28"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41"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42"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29"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30" name="TextBox 99"/>
          <p:cNvSpPr txBox="1"/>
          <p:nvPr/>
        </p:nvSpPr>
        <p:spPr>
          <a:xfrm>
            <a:off x="6346385" y="5372049"/>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531"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32" name="TextBox 101"/>
          <p:cNvSpPr txBox="1"/>
          <p:nvPr/>
        </p:nvSpPr>
        <p:spPr>
          <a:xfrm>
            <a:off x="8823980" y="5372049"/>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043"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533"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34"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044" name="Elbow Connector 111"/>
          <p:cNvCxnSpPr>
            <a:cxnSpLocks/>
            <a:stCxn id="1049534" idx="1"/>
            <a:endCxn id="1049489"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35"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36"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537"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38"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539"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40"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541"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42"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543"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44"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545"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46"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547"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48"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549"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50"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551"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52"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553"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54"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555"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56"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557"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58"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559"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60"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561"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62"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563"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64"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565" name="Oval 160"/>
          <p:cNvSpPr/>
          <p:nvPr/>
        </p:nvSpPr>
        <p:spPr>
          <a:xfrm>
            <a:off x="6143928" y="3023164"/>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66" name="TextBox 161"/>
          <p:cNvSpPr txBox="1"/>
          <p:nvPr/>
        </p:nvSpPr>
        <p:spPr>
          <a:xfrm>
            <a:off x="5719358" y="2983276"/>
            <a:ext cx="1680755" cy="215444"/>
          </a:xfrm>
          <a:prstGeom prst="rect">
            <a:avLst/>
          </a:prstGeom>
          <a:noFill/>
        </p:spPr>
        <p:txBody>
          <a:bodyPr wrap="square" rtlCol="0">
            <a:spAutoFit/>
          </a:bodyPr>
          <a:lstStyle/>
          <a:p>
            <a:pPr algn="ctr"/>
            <a:r>
              <a:rPr lang="en-US" sz="800" b="1" dirty="0"/>
              <a:t>28 bits</a:t>
            </a:r>
            <a:endParaRPr lang="en-IN" sz="800" b="1" dirty="0"/>
          </a:p>
        </p:txBody>
      </p:sp>
      <p:sp>
        <p:nvSpPr>
          <p:cNvPr id="1049567" name="Oval 162"/>
          <p:cNvSpPr/>
          <p:nvPr/>
        </p:nvSpPr>
        <p:spPr>
          <a:xfrm>
            <a:off x="9683966" y="2997509"/>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68" name="TextBox 163"/>
          <p:cNvSpPr txBox="1"/>
          <p:nvPr/>
        </p:nvSpPr>
        <p:spPr>
          <a:xfrm>
            <a:off x="9265896" y="2964750"/>
            <a:ext cx="1680755" cy="215444"/>
          </a:xfrm>
          <a:prstGeom prst="rect">
            <a:avLst/>
          </a:prstGeom>
          <a:noFill/>
        </p:spPr>
        <p:txBody>
          <a:bodyPr wrap="square" rtlCol="0">
            <a:spAutoFit/>
          </a:bodyPr>
          <a:lstStyle/>
          <a:p>
            <a:pPr algn="ctr"/>
            <a:r>
              <a:rPr lang="en-US" sz="800" b="1" dirty="0"/>
              <a:t>28 bits</a:t>
            </a:r>
            <a:endParaRPr lang="en-IN" sz="800" b="1" dirty="0"/>
          </a:p>
        </p:txBody>
      </p:sp>
      <p:sp>
        <p:nvSpPr>
          <p:cNvPr id="1049569"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70"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571"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72"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045" name="Straight Connector 8"/>
          <p:cNvCxnSpPr>
            <a:cxnSpLocks/>
            <a:stCxn id="1049529" idx="2"/>
            <a:endCxn id="1049529"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46" name="Straight Connector 10"/>
          <p:cNvCxnSpPr>
            <a:cxnSpLocks/>
            <a:endCxn id="1049531"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47" name="Straight Connector 26"/>
          <p:cNvCxnSpPr>
            <a:cxnSpLocks/>
            <a:endCxn id="1049529"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DECDDC-0137-23E2-9D13-958CE41F62CA}"/>
              </a:ext>
            </a:extLst>
          </p:cNvPr>
          <p:cNvSpPr txBox="1"/>
          <p:nvPr/>
        </p:nvSpPr>
        <p:spPr>
          <a:xfrm>
            <a:off x="3073312" y="205042"/>
            <a:ext cx="6392334" cy="707886"/>
          </a:xfrm>
          <a:prstGeom prst="rect">
            <a:avLst/>
          </a:prstGeom>
          <a:noFill/>
        </p:spPr>
        <p:txBody>
          <a:bodyPr wrap="square" rtlCol="0">
            <a:spAutoFit/>
          </a:bodyPr>
          <a:lstStyle/>
          <a:p>
            <a:pPr algn="ctr"/>
            <a:r>
              <a:rPr lang="en-IN" sz="4000" b="1" dirty="0">
                <a:solidFill>
                  <a:srgbClr val="FFC000"/>
                </a:solidFill>
                <a:latin typeface="Arial Rounded MT Bold" panose="020F0704030504030204" pitchFamily="34" charset="0"/>
              </a:rPr>
              <a:t>Types of Cryptography</a:t>
            </a:r>
            <a:endParaRPr lang="en-IN" sz="4000" dirty="0">
              <a:solidFill>
                <a:srgbClr val="FFC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9974E941-1A47-6B04-84AA-EEFBD5DFB8E0}"/>
              </a:ext>
            </a:extLst>
          </p:cNvPr>
          <p:cNvSpPr txBox="1"/>
          <p:nvPr/>
        </p:nvSpPr>
        <p:spPr>
          <a:xfrm>
            <a:off x="132844" y="1056348"/>
            <a:ext cx="11926311" cy="1200329"/>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b="1" dirty="0">
                <a:solidFill>
                  <a:schemeClr val="bg1"/>
                </a:solidFill>
                <a:latin typeface="Comic Sans MS" panose="030F0702030302020204" pitchFamily="66" charset="0"/>
              </a:rPr>
              <a:t>Symmetric Encryption </a:t>
            </a:r>
            <a:r>
              <a:rPr lang="en-US" dirty="0">
                <a:solidFill>
                  <a:schemeClr val="bg1"/>
                </a:solidFill>
                <a:latin typeface="Comic Sans MS" panose="030F0702030302020204" pitchFamily="66" charset="0"/>
              </a:rPr>
              <a:t>	: Uses the same key for encryption and decryption.</a:t>
            </a:r>
          </a:p>
          <a:p>
            <a:pPr marL="285750" indent="-285750">
              <a:buClr>
                <a:schemeClr val="bg1"/>
              </a:buClr>
              <a:buFont typeface="Wingdings" panose="05000000000000000000" pitchFamily="2" charset="2"/>
              <a:buChar char="Ø"/>
            </a:pPr>
            <a:r>
              <a:rPr lang="en-US" b="1" dirty="0">
                <a:solidFill>
                  <a:schemeClr val="bg1"/>
                </a:solidFill>
                <a:latin typeface="Comic Sans MS" panose="030F0702030302020204" pitchFamily="66" charset="0"/>
              </a:rPr>
              <a:t>Asymmetric Encryption</a:t>
            </a:r>
            <a:r>
              <a:rPr lang="en-US" dirty="0">
                <a:solidFill>
                  <a:schemeClr val="bg1"/>
                </a:solidFill>
                <a:latin typeface="Comic Sans MS" panose="030F0702030302020204" pitchFamily="66" charset="0"/>
              </a:rPr>
              <a:t>	: Uses different keys for encryption and decryption.</a:t>
            </a:r>
          </a:p>
          <a:p>
            <a:pPr marL="285750" indent="-285750">
              <a:buClr>
                <a:schemeClr val="bg1"/>
              </a:buClr>
              <a:buFont typeface="Wingdings" panose="05000000000000000000" pitchFamily="2" charset="2"/>
              <a:buChar char="Ø"/>
            </a:pPr>
            <a:r>
              <a:rPr lang="en-US" b="1" dirty="0">
                <a:solidFill>
                  <a:schemeClr val="bg1"/>
                </a:solidFill>
                <a:latin typeface="Comic Sans MS" panose="030F0702030302020204" pitchFamily="66" charset="0"/>
              </a:rPr>
              <a:t>Cryptographic Hash Functions</a:t>
            </a:r>
            <a:r>
              <a:rPr lang="en-US" dirty="0">
                <a:solidFill>
                  <a:schemeClr val="bg1"/>
                </a:solidFill>
                <a:latin typeface="Comic Sans MS" panose="030F0702030302020204" pitchFamily="66" charset="0"/>
              </a:rPr>
              <a:t>  : Transforms data into fixed-size codes.</a:t>
            </a:r>
          </a:p>
          <a:p>
            <a:pPr marL="285750" indent="-285750">
              <a:buClr>
                <a:schemeClr val="bg1"/>
              </a:buClr>
              <a:buFont typeface="Wingdings" panose="05000000000000000000" pitchFamily="2" charset="2"/>
              <a:buChar char="Ø"/>
            </a:pPr>
            <a:r>
              <a:rPr lang="en-US" b="1" dirty="0">
                <a:solidFill>
                  <a:schemeClr val="bg1"/>
                </a:solidFill>
                <a:latin typeface="Comic Sans MS" panose="030F0702030302020204" pitchFamily="66" charset="0"/>
              </a:rPr>
              <a:t>Key Management 	</a:t>
            </a:r>
            <a:r>
              <a:rPr lang="en-US" dirty="0">
                <a:solidFill>
                  <a:schemeClr val="bg1"/>
                </a:solidFill>
                <a:latin typeface="Comic Sans MS" panose="030F0702030302020204" pitchFamily="66" charset="0"/>
              </a:rPr>
              <a:t>	: Involves securely generating, sharing, and storing encryption keys.</a:t>
            </a:r>
            <a:endParaRPr lang="en-IN" dirty="0">
              <a:solidFill>
                <a:schemeClr val="bg1"/>
              </a:solidFill>
              <a:latin typeface="Comic Sans MS" panose="030F0702030302020204" pitchFamily="66" charset="0"/>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573"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49574"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048"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75"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76" name="TextBox 6"/>
          <p:cNvSpPr txBox="1"/>
          <p:nvPr/>
        </p:nvSpPr>
        <p:spPr>
          <a:xfrm>
            <a:off x="452846" y="982173"/>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6049"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77"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78"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050"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79"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80"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051"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81"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582"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83"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584"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85"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052"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53"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86"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87" name="TextBox 27"/>
          <p:cNvSpPr txBox="1"/>
          <p:nvPr/>
        </p:nvSpPr>
        <p:spPr>
          <a:xfrm flipH="1">
            <a:off x="526867" y="6431405"/>
            <a:ext cx="1602376" cy="369332"/>
          </a:xfrm>
          <a:prstGeom prst="rect">
            <a:avLst/>
          </a:prstGeom>
          <a:noFill/>
        </p:spPr>
        <p:txBody>
          <a:bodyPr wrap="square" rtlCol="0">
            <a:spAutoFit/>
          </a:bodyPr>
          <a:lstStyle/>
          <a:p>
            <a:pPr algn="ctr"/>
            <a:r>
              <a:rPr lang="en-US" sz="1400" b="1" dirty="0">
                <a:solidFill>
                  <a:schemeClr val="bg1"/>
                </a:solidFill>
              </a:rPr>
              <a:t>CIPHER</a:t>
            </a:r>
            <a:r>
              <a:rPr lang="en-US" b="1" dirty="0">
                <a:solidFill>
                  <a:schemeClr val="bg1"/>
                </a:solidFill>
              </a:rPr>
              <a:t> TEXT</a:t>
            </a:r>
            <a:endParaRPr lang="en-IN" b="1" dirty="0">
              <a:solidFill>
                <a:schemeClr val="bg1"/>
              </a:solidFill>
            </a:endParaRPr>
          </a:p>
        </p:txBody>
      </p:sp>
      <p:sp>
        <p:nvSpPr>
          <p:cNvPr id="1049588"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054"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89"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049590"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91"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055"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56"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57"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58"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92"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93" name="TextBox 45"/>
          <p:cNvSpPr txBox="1"/>
          <p:nvPr/>
        </p:nvSpPr>
        <p:spPr>
          <a:xfrm>
            <a:off x="6448702" y="140701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594"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95" name="TextBox 47"/>
          <p:cNvSpPr txBox="1"/>
          <p:nvPr/>
        </p:nvSpPr>
        <p:spPr>
          <a:xfrm>
            <a:off x="8800719" y="1436564"/>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059"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96"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97"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60"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598"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599"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61"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62"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63"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600"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01"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602"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03"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9604"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05"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064"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65"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66" name="Elbow Connector 73"/>
          <p:cNvCxnSpPr>
            <a:cxnSpLocks/>
            <a:stCxn id="1049601" idx="1"/>
            <a:endCxn id="1049578"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06"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07"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608"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09"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67"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68"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10"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11"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612"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13"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069"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70"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71"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614"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15"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072"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16"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617"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618"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19"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620"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21"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73"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74"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22"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23" name="TextBox 99"/>
          <p:cNvSpPr txBox="1"/>
          <p:nvPr/>
        </p:nvSpPr>
        <p:spPr>
          <a:xfrm>
            <a:off x="6337679" y="5370370"/>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624"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25" name="TextBox 101"/>
          <p:cNvSpPr txBox="1"/>
          <p:nvPr/>
        </p:nvSpPr>
        <p:spPr>
          <a:xfrm>
            <a:off x="8823979" y="535474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075"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626"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27"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076" name="Elbow Connector 111"/>
          <p:cNvCxnSpPr>
            <a:cxnSpLocks/>
            <a:stCxn id="1049627" idx="1"/>
            <a:endCxn id="1049582"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28"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29"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630"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31"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632"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33"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634"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35"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636"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37"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638"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39"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640"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41"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642"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43"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644"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45"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646"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47"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648"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49"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650"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51"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652" name="Oval 141"/>
          <p:cNvSpPr/>
          <p:nvPr/>
        </p:nvSpPr>
        <p:spPr>
          <a:xfrm>
            <a:off x="5025969" y="2775224"/>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53" name="TextBox 142"/>
          <p:cNvSpPr txBox="1"/>
          <p:nvPr/>
        </p:nvSpPr>
        <p:spPr>
          <a:xfrm>
            <a:off x="4586519" y="2755170"/>
            <a:ext cx="1680755" cy="215444"/>
          </a:xfrm>
          <a:prstGeom prst="rect">
            <a:avLst/>
          </a:prstGeom>
          <a:noFill/>
        </p:spPr>
        <p:txBody>
          <a:bodyPr wrap="square" rtlCol="0">
            <a:spAutoFit/>
          </a:bodyPr>
          <a:lstStyle/>
          <a:p>
            <a:pPr algn="ctr"/>
            <a:r>
              <a:rPr lang="en-US" sz="800" b="1" dirty="0"/>
              <a:t>56 bits</a:t>
            </a:r>
            <a:endParaRPr lang="en-IN" sz="800" b="1" dirty="0"/>
          </a:p>
        </p:txBody>
      </p:sp>
      <p:sp>
        <p:nvSpPr>
          <p:cNvPr id="1049654"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55"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656"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57"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658"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59"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660"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61"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662"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63"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664"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65"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077" name="Straight Connector 8"/>
          <p:cNvCxnSpPr>
            <a:cxnSpLocks/>
            <a:stCxn id="1049622" idx="2"/>
            <a:endCxn id="1049622"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78" name="Straight Connector 10"/>
          <p:cNvCxnSpPr>
            <a:cxnSpLocks/>
            <a:endCxn id="1049624"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79" name="Straight Connector 26"/>
          <p:cNvCxnSpPr>
            <a:cxnSpLocks/>
            <a:endCxn id="1049622"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666"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67"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080" name="Straight Arrow Connector 4"/>
          <p:cNvCxnSpPr>
            <a:cxnSpLocks/>
          </p:cNvCxnSpPr>
          <p:nvPr/>
        </p:nvCxnSpPr>
        <p:spPr>
          <a:xfrm>
            <a:off x="1254035" y="609600"/>
            <a:ext cx="0"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68"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69" name="TextBox 6"/>
          <p:cNvSpPr txBox="1"/>
          <p:nvPr/>
        </p:nvSpPr>
        <p:spPr>
          <a:xfrm>
            <a:off x="452846" y="982173"/>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6081" name="Straight Arrow Connector 7"/>
          <p:cNvCxnSpPr>
            <a:cxnSpLocks/>
          </p:cNvCxnSpPr>
          <p:nvPr/>
        </p:nvCxnSpPr>
        <p:spPr>
          <a:xfrm>
            <a:off x="1254034" y="1602377"/>
            <a:ext cx="1" cy="362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70"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71"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082" name="Straight Arrow Connector 13"/>
          <p:cNvCxnSpPr>
            <a:cxnSpLocks/>
          </p:cNvCxnSpPr>
          <p:nvPr/>
        </p:nvCxnSpPr>
        <p:spPr>
          <a:xfrm>
            <a:off x="1254035" y="2624854"/>
            <a:ext cx="0"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72"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73"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083" name="Straight Arrow Connector 16"/>
          <p:cNvCxnSpPr>
            <a:cxnSpLocks/>
          </p:cNvCxnSpPr>
          <p:nvPr/>
        </p:nvCxnSpPr>
        <p:spPr>
          <a:xfrm>
            <a:off x="1254034" y="3643758"/>
            <a:ext cx="0"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74"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675"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76"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677"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78"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084" name="Straight Arrow Connector 22"/>
          <p:cNvCxnSpPr>
            <a:cxnSpLocks/>
          </p:cNvCxnSpPr>
          <p:nvPr/>
        </p:nvCxnSpPr>
        <p:spPr>
          <a:xfrm>
            <a:off x="1254034" y="5177081"/>
            <a:ext cx="0"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85" name="Straight Arrow Connector 23"/>
          <p:cNvCxnSpPr>
            <a:cxnSpLocks/>
          </p:cNvCxnSpPr>
          <p:nvPr/>
        </p:nvCxnSpPr>
        <p:spPr>
          <a:xfrm>
            <a:off x="1254034" y="6150315"/>
            <a:ext cx="0"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79"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80"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681"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086"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82"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049683"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84"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087"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88"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089"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90"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85"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86" name="TextBox 45"/>
          <p:cNvSpPr txBox="1"/>
          <p:nvPr/>
        </p:nvSpPr>
        <p:spPr>
          <a:xfrm>
            <a:off x="6413861" y="1425120"/>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687"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88" name="TextBox 47"/>
          <p:cNvSpPr txBox="1"/>
          <p:nvPr/>
        </p:nvSpPr>
        <p:spPr>
          <a:xfrm>
            <a:off x="8795119" y="1437562"/>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091"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89"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90"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92"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91"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92"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93"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94"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95"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693" name="Rounded Rectangle 62"/>
          <p:cNvSpPr/>
          <p:nvPr/>
        </p:nvSpPr>
        <p:spPr>
          <a:xfrm>
            <a:off x="3496492" y="2801822"/>
            <a:ext cx="1166948" cy="36691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94" name="TextBox 63"/>
          <p:cNvSpPr txBox="1"/>
          <p:nvPr/>
        </p:nvSpPr>
        <p:spPr>
          <a:xfrm>
            <a:off x="3496492" y="2800708"/>
            <a:ext cx="1166948" cy="370840"/>
          </a:xfrm>
          <a:prstGeom prst="rect">
            <a:avLst/>
          </a:prstGeom>
          <a:noFill/>
        </p:spPr>
        <p:txBody>
          <a:bodyPr wrap="square" rtlCol="0">
            <a:spAutoFit/>
          </a:bodyPr>
          <a:lstStyle/>
          <a:p>
            <a:pPr algn="ctr"/>
            <a:r>
              <a:rPr lang="en-US" sz="1000" b="1" dirty="0"/>
              <a:t>PERMUTED CHOICE 2</a:t>
            </a:r>
            <a:endParaRPr lang="en-IN" sz="1000" b="1" dirty="0"/>
          </a:p>
        </p:txBody>
      </p:sp>
      <p:sp>
        <p:nvSpPr>
          <p:cNvPr id="1049695" name="Rounded Rectangle 66"/>
          <p:cNvSpPr/>
          <p:nvPr/>
        </p:nvSpPr>
        <p:spPr>
          <a:xfrm>
            <a:off x="6413863" y="2604645"/>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96" name="TextBox 67"/>
          <p:cNvSpPr txBox="1"/>
          <p:nvPr/>
        </p:nvSpPr>
        <p:spPr>
          <a:xfrm>
            <a:off x="6413862" y="2669769"/>
            <a:ext cx="1158241" cy="246221"/>
          </a:xfrm>
          <a:prstGeom prst="rect">
            <a:avLst/>
          </a:prstGeom>
          <a:noFill/>
        </p:spPr>
        <p:txBody>
          <a:bodyPr wrap="square" rtlCol="0">
            <a:spAutoFit/>
          </a:bodyPr>
          <a:lstStyle/>
          <a:p>
            <a:pPr algn="ctr"/>
            <a:r>
              <a:rPr lang="en-US" sz="1000" b="1" dirty="0"/>
              <a:t>SIFTED BITS C1 </a:t>
            </a:r>
            <a:endParaRPr lang="en-IN" sz="1000" b="1" dirty="0"/>
          </a:p>
        </p:txBody>
      </p:sp>
      <p:sp>
        <p:nvSpPr>
          <p:cNvPr id="1049697" name="Rounded Rectangle 68"/>
          <p:cNvSpPr/>
          <p:nvPr/>
        </p:nvSpPr>
        <p:spPr>
          <a:xfrm>
            <a:off x="8943705" y="2604644"/>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698" name="TextBox 69"/>
          <p:cNvSpPr txBox="1"/>
          <p:nvPr/>
        </p:nvSpPr>
        <p:spPr>
          <a:xfrm>
            <a:off x="8900163" y="2655612"/>
            <a:ext cx="1158241" cy="246221"/>
          </a:xfrm>
          <a:prstGeom prst="rect">
            <a:avLst/>
          </a:prstGeom>
          <a:noFill/>
        </p:spPr>
        <p:txBody>
          <a:bodyPr wrap="square" rtlCol="0">
            <a:spAutoFit/>
          </a:bodyPr>
          <a:lstStyle/>
          <a:p>
            <a:pPr algn="ctr"/>
            <a:r>
              <a:rPr lang="en-US" sz="1000" b="1" dirty="0"/>
              <a:t>SIFTED BITS D1 </a:t>
            </a:r>
            <a:endParaRPr lang="en-IN" sz="1000" b="1" dirty="0"/>
          </a:p>
        </p:txBody>
      </p:sp>
      <p:cxnSp>
        <p:nvCxnSpPr>
          <p:cNvPr id="3146096"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97"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098" name="Elbow Connector 73"/>
          <p:cNvCxnSpPr>
            <a:cxnSpLocks/>
            <a:stCxn id="1049694" idx="1"/>
            <a:endCxn id="1049671"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699"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00"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701"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02"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099"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00"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03"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04"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705"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06"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101"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02"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03"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707"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08"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104" name="Elbow Connector 89"/>
          <p:cNvCxnSpPr>
            <a:cxnSpLocks/>
          </p:cNvCxnSpPr>
          <p:nvPr/>
        </p:nvCxnSpPr>
        <p:spPr>
          <a:xfrm rot="10800000">
            <a:off x="2135781" y="3380728"/>
            <a:ext cx="1367244" cy="7221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09"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710"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711"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12"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713"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14"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05"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06"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15"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16" name="TextBox 99"/>
          <p:cNvSpPr txBox="1"/>
          <p:nvPr/>
        </p:nvSpPr>
        <p:spPr>
          <a:xfrm>
            <a:off x="6354016" y="5379284"/>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717"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18" name="TextBox 101"/>
          <p:cNvSpPr txBox="1"/>
          <p:nvPr/>
        </p:nvSpPr>
        <p:spPr>
          <a:xfrm>
            <a:off x="8835984" y="537343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107"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719"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20"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108" name="Elbow Connector 111"/>
          <p:cNvCxnSpPr>
            <a:cxnSpLocks/>
            <a:stCxn id="1049720" idx="1"/>
            <a:endCxn id="1049675"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21"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22"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723"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24"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725"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26"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727"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28"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729"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30"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731"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32"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733"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34"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735"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36"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737"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38"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739"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40"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741"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42"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743"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44"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745"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46"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747"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48"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749"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50"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751"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52"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753"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54"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755"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56"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757"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58"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109" name="Straight Connector 8"/>
          <p:cNvCxnSpPr>
            <a:cxnSpLocks/>
            <a:stCxn id="1049715" idx="2"/>
            <a:endCxn id="1049715"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10" name="Straight Connector 10"/>
          <p:cNvCxnSpPr>
            <a:cxnSpLocks/>
            <a:endCxn id="1049717"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11" name="Straight Connector 26"/>
          <p:cNvCxnSpPr>
            <a:cxnSpLocks/>
            <a:endCxn id="1049715" idx="2"/>
          </p:cNvCxnSpPr>
          <p:nvPr/>
        </p:nvCxnSpPr>
        <p:spPr>
          <a:xfrm flipV="1">
            <a:off x="6851439" y="5721530"/>
            <a:ext cx="65361" cy="1110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759"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760"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112"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61" name="Rounded Rectangle 5"/>
          <p:cNvSpPr/>
          <p:nvPr/>
        </p:nvSpPr>
        <p:spPr>
          <a:xfrm>
            <a:off x="452846" y="978933"/>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62" name="TextBox 6"/>
          <p:cNvSpPr txBox="1"/>
          <p:nvPr/>
        </p:nvSpPr>
        <p:spPr>
          <a:xfrm>
            <a:off x="452846" y="982173"/>
            <a:ext cx="1602378" cy="523220"/>
          </a:xfrm>
          <a:prstGeom prst="rect">
            <a:avLst/>
          </a:prstGeom>
          <a:noFill/>
        </p:spPr>
        <p:txBody>
          <a:bodyPr wrap="square" rtlCol="0">
            <a:spAutoFit/>
          </a:bodyPr>
          <a:lstStyle/>
          <a:p>
            <a:pPr algn="ctr"/>
            <a:r>
              <a:rPr lang="en-US" sz="1400" b="1" dirty="0"/>
              <a:t>INITIAL PERMUTATION</a:t>
            </a:r>
            <a:endParaRPr lang="en-IN" sz="1400" b="1" dirty="0"/>
          </a:p>
        </p:txBody>
      </p:sp>
      <p:cxnSp>
        <p:nvCxnSpPr>
          <p:cNvPr id="3146113"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63"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64"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114"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65"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66"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115"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67"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768"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69"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770"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71"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116"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17"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72"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73"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774"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118"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75"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9776"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77"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119"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20"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21"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22"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78"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79" name="TextBox 45"/>
          <p:cNvSpPr txBox="1"/>
          <p:nvPr/>
        </p:nvSpPr>
        <p:spPr>
          <a:xfrm>
            <a:off x="6437811"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780"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81" name="TextBox 47"/>
          <p:cNvSpPr txBox="1"/>
          <p:nvPr/>
        </p:nvSpPr>
        <p:spPr>
          <a:xfrm>
            <a:off x="8818133" y="1420696"/>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123"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82"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83"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24"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84"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85"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25"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26"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27"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786"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87"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788" name="Rounded Rectangle 66"/>
          <p:cNvSpPr/>
          <p:nvPr/>
        </p:nvSpPr>
        <p:spPr>
          <a:xfrm>
            <a:off x="6413863" y="2604645"/>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89" name="TextBox 67"/>
          <p:cNvSpPr txBox="1"/>
          <p:nvPr/>
        </p:nvSpPr>
        <p:spPr>
          <a:xfrm>
            <a:off x="6413862" y="2669769"/>
            <a:ext cx="1158241" cy="246221"/>
          </a:xfrm>
          <a:prstGeom prst="rect">
            <a:avLst/>
          </a:prstGeom>
          <a:noFill/>
        </p:spPr>
        <p:txBody>
          <a:bodyPr wrap="square" rtlCol="0">
            <a:spAutoFit/>
          </a:bodyPr>
          <a:lstStyle/>
          <a:p>
            <a:pPr algn="ctr"/>
            <a:r>
              <a:rPr lang="en-US" sz="1000" b="1" dirty="0"/>
              <a:t>SIFTED BITS C1 </a:t>
            </a:r>
            <a:endParaRPr lang="en-IN" sz="1000" b="1" dirty="0"/>
          </a:p>
        </p:txBody>
      </p:sp>
      <p:sp>
        <p:nvSpPr>
          <p:cNvPr id="1049790" name="Rounded Rectangle 68"/>
          <p:cNvSpPr/>
          <p:nvPr/>
        </p:nvSpPr>
        <p:spPr>
          <a:xfrm>
            <a:off x="8943705" y="2604644"/>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91" name="TextBox 69"/>
          <p:cNvSpPr txBox="1"/>
          <p:nvPr/>
        </p:nvSpPr>
        <p:spPr>
          <a:xfrm>
            <a:off x="8900163" y="2655612"/>
            <a:ext cx="1158241" cy="246221"/>
          </a:xfrm>
          <a:prstGeom prst="rect">
            <a:avLst/>
          </a:prstGeom>
          <a:noFill/>
        </p:spPr>
        <p:txBody>
          <a:bodyPr wrap="square" rtlCol="0">
            <a:spAutoFit/>
          </a:bodyPr>
          <a:lstStyle/>
          <a:p>
            <a:pPr algn="ctr"/>
            <a:r>
              <a:rPr lang="en-US" sz="1000" b="1" dirty="0"/>
              <a:t>SIFTED BITS D1 </a:t>
            </a:r>
            <a:endParaRPr lang="en-IN" sz="1000" b="1" dirty="0"/>
          </a:p>
        </p:txBody>
      </p:sp>
      <p:cxnSp>
        <p:nvCxnSpPr>
          <p:cNvPr id="3146128"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29"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30" name="Elbow Connector 73"/>
          <p:cNvCxnSpPr>
            <a:cxnSpLocks/>
            <a:stCxn id="1049787" idx="1"/>
            <a:endCxn id="1049764"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92"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93"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794"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95"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31"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32"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796"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97"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798"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799"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133"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34"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35"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800"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01"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136"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02"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803"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804"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05"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806"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07"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37"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38"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08"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09" name="TextBox 99"/>
          <p:cNvSpPr txBox="1"/>
          <p:nvPr/>
        </p:nvSpPr>
        <p:spPr>
          <a:xfrm>
            <a:off x="6352878" y="5361515"/>
            <a:ext cx="1158241" cy="370840"/>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810"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11" name="TextBox 101"/>
          <p:cNvSpPr txBox="1"/>
          <p:nvPr/>
        </p:nvSpPr>
        <p:spPr>
          <a:xfrm>
            <a:off x="8844659" y="5363955"/>
            <a:ext cx="1158241" cy="370841"/>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139"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812"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13"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140" name="Elbow Connector 111"/>
          <p:cNvCxnSpPr>
            <a:cxnSpLocks/>
            <a:stCxn id="1049813" idx="1"/>
            <a:endCxn id="1049768"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14"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15"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816"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17"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818" name="Oval 121"/>
          <p:cNvSpPr/>
          <p:nvPr/>
        </p:nvSpPr>
        <p:spPr>
          <a:xfrm>
            <a:off x="2841168" y="2557973"/>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19" name="TextBox 122"/>
          <p:cNvSpPr txBox="1"/>
          <p:nvPr/>
        </p:nvSpPr>
        <p:spPr>
          <a:xfrm>
            <a:off x="2427513" y="2534418"/>
            <a:ext cx="1680755" cy="215444"/>
          </a:xfrm>
          <a:prstGeom prst="rect">
            <a:avLst/>
          </a:prstGeom>
          <a:noFill/>
        </p:spPr>
        <p:txBody>
          <a:bodyPr wrap="square" rtlCol="0">
            <a:spAutoFit/>
          </a:bodyPr>
          <a:lstStyle/>
          <a:p>
            <a:pPr algn="ctr"/>
            <a:r>
              <a:rPr lang="en-US" sz="800" b="1" dirty="0"/>
              <a:t>48 bits</a:t>
            </a:r>
            <a:endParaRPr lang="en-IN" sz="800" b="1" dirty="0"/>
          </a:p>
        </p:txBody>
      </p:sp>
      <p:sp>
        <p:nvSpPr>
          <p:cNvPr id="1049820"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21"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822"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23"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824"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25"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826"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27"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828"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29"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830"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31"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832"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33"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834"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35"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836"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37"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838"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39"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840"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41"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842"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43"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844"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45"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846"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47"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848"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49"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850"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51"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141" name="Straight Connector 8"/>
          <p:cNvCxnSpPr>
            <a:cxnSpLocks/>
            <a:stCxn id="1049808" idx="2"/>
            <a:endCxn id="1049808"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42" name="Straight Connector 10"/>
          <p:cNvCxnSpPr>
            <a:cxnSpLocks/>
            <a:endCxn id="1049810"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43" name="Straight Connector 26"/>
          <p:cNvCxnSpPr>
            <a:cxnSpLocks/>
            <a:endCxn id="1049808"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852"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853"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144"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54"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55"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145"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56" name="Rounded Rectangle 11"/>
          <p:cNvSpPr/>
          <p:nvPr/>
        </p:nvSpPr>
        <p:spPr>
          <a:xfrm>
            <a:off x="526869" y="1965096"/>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57" name="TextBox 12"/>
          <p:cNvSpPr txBox="1"/>
          <p:nvPr/>
        </p:nvSpPr>
        <p:spPr>
          <a:xfrm>
            <a:off x="526869" y="2093938"/>
            <a:ext cx="1602378" cy="369332"/>
          </a:xfrm>
          <a:prstGeom prst="rect">
            <a:avLst/>
          </a:prstGeom>
          <a:noFill/>
        </p:spPr>
        <p:txBody>
          <a:bodyPr wrap="square" rtlCol="0">
            <a:spAutoFit/>
          </a:bodyPr>
          <a:lstStyle/>
          <a:p>
            <a:pPr algn="ctr"/>
            <a:r>
              <a:rPr lang="en-US" b="1" dirty="0"/>
              <a:t>ROUND 1</a:t>
            </a:r>
          </a:p>
        </p:txBody>
      </p:sp>
      <p:cxnSp>
        <p:nvCxnSpPr>
          <p:cNvPr id="3146146"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58"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59"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147"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60"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861"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62"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863"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64"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148"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49"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65"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66"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867" name="TextBox 29"/>
          <p:cNvSpPr txBox="1"/>
          <p:nvPr/>
        </p:nvSpPr>
        <p:spPr>
          <a:xfrm>
            <a:off x="7306490" y="0"/>
            <a:ext cx="1663338" cy="446276"/>
          </a:xfrm>
          <a:prstGeom prst="rect">
            <a:avLst/>
          </a:prstGeom>
          <a:noFill/>
        </p:spPr>
        <p:txBody>
          <a:bodyPr wrap="square" rtlCol="0">
            <a:spAutoFit/>
          </a:bodyPr>
          <a:lstStyle/>
          <a:p>
            <a:pPr algn="ctr"/>
            <a:r>
              <a:rPr lang="en-US" sz="1400" b="1" dirty="0"/>
              <a:t>INTIAL KEY</a:t>
            </a:r>
          </a:p>
          <a:p>
            <a:pPr algn="ctr"/>
            <a:r>
              <a:rPr lang="en-US" sz="900" b="1" dirty="0"/>
              <a:t>(64 bits)</a:t>
            </a:r>
            <a:endParaRPr lang="en-IN" sz="900" b="1" dirty="0"/>
          </a:p>
        </p:txBody>
      </p:sp>
      <p:cxnSp>
        <p:nvCxnSpPr>
          <p:cNvPr id="3146150"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68"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9869"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70"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151"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52"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53"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54"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71"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72"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873"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74"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155"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75"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76"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56"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77"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78"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57"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58"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59"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879"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80"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881" name="Rounded Rectangle 66"/>
          <p:cNvSpPr/>
          <p:nvPr/>
        </p:nvSpPr>
        <p:spPr>
          <a:xfrm>
            <a:off x="6413863" y="2604645"/>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82" name="TextBox 67"/>
          <p:cNvSpPr txBox="1"/>
          <p:nvPr/>
        </p:nvSpPr>
        <p:spPr>
          <a:xfrm>
            <a:off x="6413862" y="2669769"/>
            <a:ext cx="1158241" cy="246221"/>
          </a:xfrm>
          <a:prstGeom prst="rect">
            <a:avLst/>
          </a:prstGeom>
          <a:noFill/>
        </p:spPr>
        <p:txBody>
          <a:bodyPr wrap="square" rtlCol="0">
            <a:spAutoFit/>
          </a:bodyPr>
          <a:lstStyle/>
          <a:p>
            <a:pPr algn="ctr"/>
            <a:r>
              <a:rPr lang="en-US" sz="1000" b="1" dirty="0"/>
              <a:t>SIFTED BITS C1 </a:t>
            </a:r>
            <a:endParaRPr lang="en-IN" sz="1000" b="1" dirty="0"/>
          </a:p>
        </p:txBody>
      </p:sp>
      <p:sp>
        <p:nvSpPr>
          <p:cNvPr id="1049883" name="Rounded Rectangle 68"/>
          <p:cNvSpPr/>
          <p:nvPr/>
        </p:nvSpPr>
        <p:spPr>
          <a:xfrm>
            <a:off x="8943705" y="2604644"/>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84" name="TextBox 69"/>
          <p:cNvSpPr txBox="1"/>
          <p:nvPr/>
        </p:nvSpPr>
        <p:spPr>
          <a:xfrm>
            <a:off x="8900163" y="2655612"/>
            <a:ext cx="1158241" cy="246221"/>
          </a:xfrm>
          <a:prstGeom prst="rect">
            <a:avLst/>
          </a:prstGeom>
          <a:noFill/>
        </p:spPr>
        <p:txBody>
          <a:bodyPr wrap="square" rtlCol="0">
            <a:spAutoFit/>
          </a:bodyPr>
          <a:lstStyle/>
          <a:p>
            <a:pPr algn="ctr"/>
            <a:r>
              <a:rPr lang="en-US" sz="1000" b="1" dirty="0"/>
              <a:t>SIFTED BITS D1 </a:t>
            </a:r>
            <a:endParaRPr lang="en-IN" sz="1000" b="1" dirty="0"/>
          </a:p>
        </p:txBody>
      </p:sp>
      <p:cxnSp>
        <p:nvCxnSpPr>
          <p:cNvPr id="3146160"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61"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62" name="Elbow Connector 73"/>
          <p:cNvCxnSpPr>
            <a:cxnSpLocks/>
            <a:stCxn id="1049880" idx="1"/>
            <a:endCxn id="1049857"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85"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86"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887"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88"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63"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64"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89"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90"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891"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92"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165"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66"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67"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893"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94"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168"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895"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896"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897"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898"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899"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00"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69"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70"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01"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02"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903"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04"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171"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905"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06"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172" name="Elbow Connector 111"/>
          <p:cNvCxnSpPr>
            <a:cxnSpLocks/>
            <a:stCxn id="1049906" idx="1"/>
            <a:endCxn id="1049861"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07"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08"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909"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10"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911"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12"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913"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14"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915"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16"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917"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18"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919"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20"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921"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22"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49923"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24"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49925"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26"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927"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28"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929"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30"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931"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32"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933"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34"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935"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36"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49937"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38"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939"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40"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941"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42"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49943"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44"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173" name="Straight Connector 8"/>
          <p:cNvCxnSpPr>
            <a:cxnSpLocks/>
            <a:stCxn id="1049901" idx="2"/>
            <a:endCxn id="1049901"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74" name="Straight Connector 10"/>
          <p:cNvCxnSpPr>
            <a:cxnSpLocks/>
            <a:endCxn id="1049903"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75" name="Straight Connector 26"/>
          <p:cNvCxnSpPr>
            <a:cxnSpLocks/>
            <a:endCxn id="1049901"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9945"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946"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176"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47"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48"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177"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49" name="Rounded Rectangle 11"/>
          <p:cNvSpPr/>
          <p:nvPr/>
        </p:nvSpPr>
        <p:spPr>
          <a:xfrm>
            <a:off x="526869" y="1965096"/>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50" name="TextBox 12"/>
          <p:cNvSpPr txBox="1"/>
          <p:nvPr/>
        </p:nvSpPr>
        <p:spPr>
          <a:xfrm>
            <a:off x="526869" y="2093938"/>
            <a:ext cx="1602378" cy="369332"/>
          </a:xfrm>
          <a:prstGeom prst="rect">
            <a:avLst/>
          </a:prstGeom>
          <a:noFill/>
        </p:spPr>
        <p:txBody>
          <a:bodyPr wrap="square" rtlCol="0">
            <a:spAutoFit/>
          </a:bodyPr>
          <a:lstStyle/>
          <a:p>
            <a:pPr algn="ctr"/>
            <a:r>
              <a:rPr lang="en-US" b="1" dirty="0"/>
              <a:t>ROUND 1</a:t>
            </a:r>
          </a:p>
        </p:txBody>
      </p:sp>
      <p:cxnSp>
        <p:nvCxnSpPr>
          <p:cNvPr id="3146178"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51"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52"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179"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53"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49954"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55"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49956"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57"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180"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81"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58"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59"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49960"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182"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61"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9962"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63"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183"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84"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185"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86"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64"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65"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49966"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67"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187"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68"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69"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88"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70"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71"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89"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90"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91"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972"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73"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49974"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75"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49976"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77"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192"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93"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94" name="Elbow Connector 73"/>
          <p:cNvCxnSpPr>
            <a:cxnSpLocks/>
            <a:stCxn id="1049973" idx="1"/>
            <a:endCxn id="1049950"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78"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79"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980"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81"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195"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96"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82"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83"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49984"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85"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197"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98"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199"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986"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87"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200"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88"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49989"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49990"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91"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49992"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93"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01"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02"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994"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95"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49996"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97"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203"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49998"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49999"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204" name="Elbow Connector 111"/>
          <p:cNvCxnSpPr>
            <a:cxnSpLocks/>
            <a:stCxn id="1049999" idx="1"/>
            <a:endCxn id="1049954"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00"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01"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002"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03"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004"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05"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006"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07"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008"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09"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010"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11"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012"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13"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014"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15"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016"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17"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018"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19"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020"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21"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022"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23"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024"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25"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026"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27"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028"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29"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030" name="Oval 160"/>
          <p:cNvSpPr/>
          <p:nvPr/>
        </p:nvSpPr>
        <p:spPr>
          <a:xfrm>
            <a:off x="6154851" y="2987211"/>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31" name="TextBox 161"/>
          <p:cNvSpPr txBox="1"/>
          <p:nvPr/>
        </p:nvSpPr>
        <p:spPr>
          <a:xfrm>
            <a:off x="5700851" y="2949992"/>
            <a:ext cx="1680755" cy="215444"/>
          </a:xfrm>
          <a:prstGeom prst="rect">
            <a:avLst/>
          </a:prstGeom>
          <a:noFill/>
        </p:spPr>
        <p:txBody>
          <a:bodyPr wrap="square" rtlCol="0">
            <a:spAutoFit/>
          </a:bodyPr>
          <a:lstStyle/>
          <a:p>
            <a:pPr algn="ctr"/>
            <a:r>
              <a:rPr lang="en-US" sz="800" b="1" dirty="0"/>
              <a:t>28 bits</a:t>
            </a:r>
            <a:endParaRPr lang="en-IN" sz="800" b="1" dirty="0"/>
          </a:p>
        </p:txBody>
      </p:sp>
      <p:sp>
        <p:nvSpPr>
          <p:cNvPr id="1050032" name="Oval 162"/>
          <p:cNvSpPr/>
          <p:nvPr/>
        </p:nvSpPr>
        <p:spPr>
          <a:xfrm>
            <a:off x="9683966" y="2997509"/>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33" name="TextBox 163"/>
          <p:cNvSpPr txBox="1"/>
          <p:nvPr/>
        </p:nvSpPr>
        <p:spPr>
          <a:xfrm>
            <a:off x="9218026" y="2966889"/>
            <a:ext cx="1680755" cy="215444"/>
          </a:xfrm>
          <a:prstGeom prst="rect">
            <a:avLst/>
          </a:prstGeom>
          <a:noFill/>
        </p:spPr>
        <p:txBody>
          <a:bodyPr wrap="square" rtlCol="0">
            <a:spAutoFit/>
          </a:bodyPr>
          <a:lstStyle/>
          <a:p>
            <a:pPr algn="ctr"/>
            <a:r>
              <a:rPr lang="en-US" sz="800" b="1" dirty="0"/>
              <a:t>28 bits</a:t>
            </a:r>
            <a:endParaRPr lang="en-IN" sz="800" b="1" dirty="0"/>
          </a:p>
        </p:txBody>
      </p:sp>
      <p:sp>
        <p:nvSpPr>
          <p:cNvPr id="1050034"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35"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036"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37"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205" name="Straight Connector 8"/>
          <p:cNvCxnSpPr>
            <a:cxnSpLocks/>
            <a:stCxn id="1049994" idx="2"/>
            <a:endCxn id="1049994"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06" name="Straight Connector 10"/>
          <p:cNvCxnSpPr>
            <a:cxnSpLocks/>
            <a:endCxn id="1049996"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07" name="Straight Connector 26"/>
          <p:cNvCxnSpPr>
            <a:cxnSpLocks/>
            <a:endCxn id="1049994"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038"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039"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208"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40"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41"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209"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42" name="Rounded Rectangle 11"/>
          <p:cNvSpPr/>
          <p:nvPr/>
        </p:nvSpPr>
        <p:spPr>
          <a:xfrm>
            <a:off x="526869" y="1965096"/>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43" name="TextBox 12"/>
          <p:cNvSpPr txBox="1"/>
          <p:nvPr/>
        </p:nvSpPr>
        <p:spPr>
          <a:xfrm>
            <a:off x="526869" y="2093938"/>
            <a:ext cx="1602378" cy="369332"/>
          </a:xfrm>
          <a:prstGeom prst="rect">
            <a:avLst/>
          </a:prstGeom>
          <a:noFill/>
        </p:spPr>
        <p:txBody>
          <a:bodyPr wrap="square" rtlCol="0">
            <a:spAutoFit/>
          </a:bodyPr>
          <a:lstStyle/>
          <a:p>
            <a:pPr algn="ctr"/>
            <a:r>
              <a:rPr lang="en-US" b="1" dirty="0"/>
              <a:t>ROUND 1</a:t>
            </a:r>
          </a:p>
        </p:txBody>
      </p:sp>
      <p:cxnSp>
        <p:nvCxnSpPr>
          <p:cNvPr id="3146210"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44"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45"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211"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46"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047"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48"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049"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50"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212"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13"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51"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52"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053"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214"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54"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055"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56"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215"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16"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17"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18"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57"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58"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059"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60"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219"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61"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62"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20"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63"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64"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21"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22"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23"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065"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66"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067"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68"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069"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70"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224"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25"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26" name="Elbow Connector 73"/>
          <p:cNvCxnSpPr>
            <a:cxnSpLocks/>
            <a:stCxn id="1050066" idx="1"/>
            <a:endCxn id="1050043"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71" name="Rounded Rectangle 74"/>
          <p:cNvSpPr/>
          <p:nvPr/>
        </p:nvSpPr>
        <p:spPr>
          <a:xfrm>
            <a:off x="6396449" y="3168741"/>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72" name="TextBox 75"/>
          <p:cNvSpPr txBox="1"/>
          <p:nvPr/>
        </p:nvSpPr>
        <p:spPr>
          <a:xfrm>
            <a:off x="6396448" y="3233865"/>
            <a:ext cx="1158241" cy="246221"/>
          </a:xfrm>
          <a:prstGeom prst="rect">
            <a:avLst/>
          </a:prstGeom>
          <a:noFill/>
        </p:spPr>
        <p:txBody>
          <a:bodyPr wrap="square" rtlCol="0">
            <a:spAutoFit/>
          </a:bodyPr>
          <a:lstStyle/>
          <a:p>
            <a:pPr algn="ctr"/>
            <a:r>
              <a:rPr lang="en-US" sz="1000" b="1" dirty="0"/>
              <a:t>LEFT BITS SIFT </a:t>
            </a:r>
            <a:endParaRPr lang="en-IN" sz="1000" b="1" dirty="0"/>
          </a:p>
        </p:txBody>
      </p:sp>
      <p:sp>
        <p:nvSpPr>
          <p:cNvPr id="1050073" name="Rounded Rectangle 76"/>
          <p:cNvSpPr/>
          <p:nvPr/>
        </p:nvSpPr>
        <p:spPr>
          <a:xfrm>
            <a:off x="8926291" y="3168740"/>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74" name="TextBox 77"/>
          <p:cNvSpPr txBox="1"/>
          <p:nvPr/>
        </p:nvSpPr>
        <p:spPr>
          <a:xfrm>
            <a:off x="8882749" y="3219708"/>
            <a:ext cx="1158241" cy="246221"/>
          </a:xfrm>
          <a:prstGeom prst="rect">
            <a:avLst/>
          </a:prstGeom>
          <a:noFill/>
        </p:spPr>
        <p:txBody>
          <a:bodyPr wrap="square" rtlCol="0">
            <a:spAutoFit/>
          </a:bodyPr>
          <a:lstStyle/>
          <a:p>
            <a:pPr algn="ctr"/>
            <a:r>
              <a:rPr lang="en-US" sz="1000" b="1" dirty="0"/>
              <a:t>LEFT BITS SIFT </a:t>
            </a:r>
            <a:endParaRPr lang="en-IN" sz="1000" b="1" dirty="0"/>
          </a:p>
        </p:txBody>
      </p:sp>
      <p:cxnSp>
        <p:nvCxnSpPr>
          <p:cNvPr id="3146227"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28"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75"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76"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0077"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78"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229"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30"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31"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079"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80"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232"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81"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082"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083"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84"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085"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86"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33"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34"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87"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88"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089"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90"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235"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091"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92"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236" name="Elbow Connector 111"/>
          <p:cNvCxnSpPr>
            <a:cxnSpLocks/>
            <a:stCxn id="1050092" idx="1"/>
            <a:endCxn id="1050047"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093"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94"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095"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96"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097"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098"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099"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00"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01"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02"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03"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04"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05"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06"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107"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08"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109"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10"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11"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12"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113"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14"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115"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16"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117"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18"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119"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20"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121"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22"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123"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24"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125"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26"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127"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28"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129"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30"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237" name="Straight Connector 8"/>
          <p:cNvCxnSpPr>
            <a:cxnSpLocks/>
            <a:stCxn id="1050087" idx="2"/>
            <a:endCxn id="1050087"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38" name="Straight Connector 10"/>
          <p:cNvCxnSpPr>
            <a:cxnSpLocks/>
            <a:endCxn id="1050089"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39" name="Straight Connector 26"/>
          <p:cNvCxnSpPr>
            <a:cxnSpLocks/>
            <a:endCxn id="1050087"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131"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132"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240"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33"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34"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241"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35" name="Rounded Rectangle 11"/>
          <p:cNvSpPr/>
          <p:nvPr/>
        </p:nvSpPr>
        <p:spPr>
          <a:xfrm>
            <a:off x="526869" y="1965096"/>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36" name="TextBox 12"/>
          <p:cNvSpPr txBox="1"/>
          <p:nvPr/>
        </p:nvSpPr>
        <p:spPr>
          <a:xfrm>
            <a:off x="526869" y="2093938"/>
            <a:ext cx="1602378" cy="369332"/>
          </a:xfrm>
          <a:prstGeom prst="rect">
            <a:avLst/>
          </a:prstGeom>
          <a:noFill/>
        </p:spPr>
        <p:txBody>
          <a:bodyPr wrap="square" rtlCol="0">
            <a:spAutoFit/>
          </a:bodyPr>
          <a:lstStyle/>
          <a:p>
            <a:pPr algn="ctr"/>
            <a:r>
              <a:rPr lang="en-US" b="1" dirty="0"/>
              <a:t>ROUND 1</a:t>
            </a:r>
          </a:p>
        </p:txBody>
      </p:sp>
      <p:cxnSp>
        <p:nvCxnSpPr>
          <p:cNvPr id="3146242"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37"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38"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243"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39"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140"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41"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142"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43"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244"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45"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44"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45"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146"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246"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47"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148"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49"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247"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48"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49"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50"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50"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51"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152"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53"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251"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54"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55"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52"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56"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57"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53"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54"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55"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158"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59"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160"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61"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162"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63"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256"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57"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58" name="Elbow Connector 73"/>
          <p:cNvCxnSpPr>
            <a:cxnSpLocks/>
            <a:stCxn id="1050159" idx="1"/>
            <a:endCxn id="1050136"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64"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65"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166"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67"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59"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60"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68" name="Rounded Rectangle 80"/>
          <p:cNvSpPr/>
          <p:nvPr/>
        </p:nvSpPr>
        <p:spPr>
          <a:xfrm>
            <a:off x="6370326" y="3731590"/>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69" name="TextBox 81"/>
          <p:cNvSpPr txBox="1"/>
          <p:nvPr/>
        </p:nvSpPr>
        <p:spPr>
          <a:xfrm>
            <a:off x="6370325" y="3796714"/>
            <a:ext cx="1158241" cy="246221"/>
          </a:xfrm>
          <a:prstGeom prst="rect">
            <a:avLst/>
          </a:prstGeom>
          <a:noFill/>
        </p:spPr>
        <p:txBody>
          <a:bodyPr wrap="square" rtlCol="0">
            <a:spAutoFit/>
          </a:bodyPr>
          <a:lstStyle/>
          <a:p>
            <a:pPr algn="ctr"/>
            <a:r>
              <a:rPr lang="en-US" sz="1000" b="1" dirty="0"/>
              <a:t>SIFTED BITS C2 </a:t>
            </a:r>
            <a:endParaRPr lang="en-IN" sz="1000" b="1" dirty="0"/>
          </a:p>
        </p:txBody>
      </p:sp>
      <p:sp>
        <p:nvSpPr>
          <p:cNvPr id="1050170" name="Rounded Rectangle 82"/>
          <p:cNvSpPr/>
          <p:nvPr/>
        </p:nvSpPr>
        <p:spPr>
          <a:xfrm>
            <a:off x="8900168" y="3731589"/>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71" name="TextBox 83"/>
          <p:cNvSpPr txBox="1"/>
          <p:nvPr/>
        </p:nvSpPr>
        <p:spPr>
          <a:xfrm>
            <a:off x="8856626" y="3782557"/>
            <a:ext cx="1158241" cy="246221"/>
          </a:xfrm>
          <a:prstGeom prst="rect">
            <a:avLst/>
          </a:prstGeom>
          <a:noFill/>
        </p:spPr>
        <p:txBody>
          <a:bodyPr wrap="square" rtlCol="0">
            <a:spAutoFit/>
          </a:bodyPr>
          <a:lstStyle/>
          <a:p>
            <a:pPr algn="ctr"/>
            <a:r>
              <a:rPr lang="en-US" sz="1000" b="1" dirty="0"/>
              <a:t>SIFTED BITS D2 </a:t>
            </a:r>
            <a:endParaRPr lang="en-IN" sz="1000" b="1" dirty="0"/>
          </a:p>
        </p:txBody>
      </p:sp>
      <p:cxnSp>
        <p:nvCxnSpPr>
          <p:cNvPr id="3146261"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62"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63"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172"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73"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264"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74"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175"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176"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77"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178"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79"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65"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66"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80"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81"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182"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83"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267"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184"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85"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268" name="Elbow Connector 111"/>
          <p:cNvCxnSpPr>
            <a:cxnSpLocks/>
            <a:stCxn id="1050185" idx="1"/>
            <a:endCxn id="1050140"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186"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87"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88"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89"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90"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91"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192"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93"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94"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95"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96"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97"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198"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199"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200"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01"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202"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03"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204"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05"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206"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07"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208"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09"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210"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11"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212"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13"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214"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15"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216"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17"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218"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19"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220"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21"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222"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23"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269" name="Straight Connector 8"/>
          <p:cNvCxnSpPr>
            <a:cxnSpLocks/>
            <a:stCxn id="1050180" idx="2"/>
            <a:endCxn id="1050180"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70" name="Straight Connector 10"/>
          <p:cNvCxnSpPr>
            <a:cxnSpLocks/>
            <a:endCxn id="1050182"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71" name="Straight Connector 26"/>
          <p:cNvCxnSpPr>
            <a:cxnSpLocks/>
            <a:endCxn id="1050180"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224"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225"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272"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26"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27"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273"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28" name="Rounded Rectangle 11"/>
          <p:cNvSpPr/>
          <p:nvPr/>
        </p:nvSpPr>
        <p:spPr>
          <a:xfrm>
            <a:off x="526869" y="1965096"/>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29" name="TextBox 12"/>
          <p:cNvSpPr txBox="1"/>
          <p:nvPr/>
        </p:nvSpPr>
        <p:spPr>
          <a:xfrm>
            <a:off x="526869" y="2093938"/>
            <a:ext cx="1602378" cy="369332"/>
          </a:xfrm>
          <a:prstGeom prst="rect">
            <a:avLst/>
          </a:prstGeom>
          <a:noFill/>
        </p:spPr>
        <p:txBody>
          <a:bodyPr wrap="square" rtlCol="0">
            <a:spAutoFit/>
          </a:bodyPr>
          <a:lstStyle/>
          <a:p>
            <a:pPr algn="ctr"/>
            <a:r>
              <a:rPr lang="en-US" b="1" dirty="0"/>
              <a:t>ROUND 1</a:t>
            </a:r>
          </a:p>
        </p:txBody>
      </p:sp>
      <p:cxnSp>
        <p:nvCxnSpPr>
          <p:cNvPr id="3146274"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30"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31"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275"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32"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233"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34"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235"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36"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276"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77"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37"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38"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239"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278"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40"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241"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42"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279"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80"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281"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82"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43"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44"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245"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46"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283"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47"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48"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84"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49"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50"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85"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86"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87"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251"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52"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253"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54"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255"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56"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288"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89"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90" name="Elbow Connector 73"/>
          <p:cNvCxnSpPr>
            <a:cxnSpLocks/>
            <a:stCxn id="1050252" idx="1"/>
            <a:endCxn id="1050229"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57"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58"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259"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60"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91"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92"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61" name="Rounded Rectangle 80"/>
          <p:cNvSpPr/>
          <p:nvPr/>
        </p:nvSpPr>
        <p:spPr>
          <a:xfrm>
            <a:off x="6370326" y="3731590"/>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62" name="TextBox 81"/>
          <p:cNvSpPr txBox="1"/>
          <p:nvPr/>
        </p:nvSpPr>
        <p:spPr>
          <a:xfrm>
            <a:off x="6370325" y="3796714"/>
            <a:ext cx="1158241" cy="246221"/>
          </a:xfrm>
          <a:prstGeom prst="rect">
            <a:avLst/>
          </a:prstGeom>
          <a:noFill/>
        </p:spPr>
        <p:txBody>
          <a:bodyPr wrap="square" rtlCol="0">
            <a:spAutoFit/>
          </a:bodyPr>
          <a:lstStyle/>
          <a:p>
            <a:pPr algn="ctr"/>
            <a:r>
              <a:rPr lang="en-US" sz="1000" b="1" dirty="0"/>
              <a:t>SIFTED BITS C2 </a:t>
            </a:r>
            <a:endParaRPr lang="en-IN" sz="1000" b="1" dirty="0"/>
          </a:p>
        </p:txBody>
      </p:sp>
      <p:sp>
        <p:nvSpPr>
          <p:cNvPr id="1050263" name="Rounded Rectangle 82"/>
          <p:cNvSpPr/>
          <p:nvPr/>
        </p:nvSpPr>
        <p:spPr>
          <a:xfrm>
            <a:off x="8900168" y="3731589"/>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64" name="TextBox 83"/>
          <p:cNvSpPr txBox="1"/>
          <p:nvPr/>
        </p:nvSpPr>
        <p:spPr>
          <a:xfrm>
            <a:off x="8856626" y="3782557"/>
            <a:ext cx="1158241" cy="246221"/>
          </a:xfrm>
          <a:prstGeom prst="rect">
            <a:avLst/>
          </a:prstGeom>
          <a:noFill/>
        </p:spPr>
        <p:txBody>
          <a:bodyPr wrap="square" rtlCol="0">
            <a:spAutoFit/>
          </a:bodyPr>
          <a:lstStyle/>
          <a:p>
            <a:pPr algn="ctr"/>
            <a:r>
              <a:rPr lang="en-US" sz="1000" b="1" dirty="0"/>
              <a:t>SIFTED BITS D2 </a:t>
            </a:r>
            <a:endParaRPr lang="en-IN" sz="1000" b="1" dirty="0"/>
          </a:p>
        </p:txBody>
      </p:sp>
      <p:cxnSp>
        <p:nvCxnSpPr>
          <p:cNvPr id="3146293"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94"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95"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265"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66"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296"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67"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268"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269"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70"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271"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72"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297"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298"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73"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74"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275"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76"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299"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277"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78"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300" name="Elbow Connector 111"/>
          <p:cNvCxnSpPr>
            <a:cxnSpLocks/>
            <a:stCxn id="1050278" idx="1"/>
            <a:endCxn id="1050233"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279"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80"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281"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82"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283"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84"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285"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86"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287"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88"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289"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90"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291"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92"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293"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94"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295"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96"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297"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298"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299"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00"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301"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02"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303"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04"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305"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06" name="TextBox 148"/>
          <p:cNvSpPr txBox="1"/>
          <p:nvPr/>
        </p:nvSpPr>
        <p:spPr>
          <a:xfrm>
            <a:off x="4643850" y="3894130"/>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307"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08"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309"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10"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311"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12"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313" name="Oval 164"/>
          <p:cNvSpPr/>
          <p:nvPr/>
        </p:nvSpPr>
        <p:spPr>
          <a:xfrm>
            <a:off x="5789046" y="4373573"/>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14" name="TextBox 165"/>
          <p:cNvSpPr txBox="1"/>
          <p:nvPr/>
        </p:nvSpPr>
        <p:spPr>
          <a:xfrm>
            <a:off x="5342703" y="4349072"/>
            <a:ext cx="1689693" cy="222928"/>
          </a:xfrm>
          <a:prstGeom prst="rect">
            <a:avLst/>
          </a:prstGeom>
          <a:noFill/>
        </p:spPr>
        <p:txBody>
          <a:bodyPr wrap="square" rtlCol="0">
            <a:spAutoFit/>
          </a:bodyPr>
          <a:lstStyle/>
          <a:p>
            <a:pPr algn="ctr"/>
            <a:r>
              <a:rPr lang="en-US" sz="800" b="1" dirty="0"/>
              <a:t>28 bits</a:t>
            </a:r>
            <a:endParaRPr lang="en-IN" sz="800" b="1" dirty="0"/>
          </a:p>
        </p:txBody>
      </p:sp>
      <p:sp>
        <p:nvSpPr>
          <p:cNvPr id="1050315" name="Oval 166"/>
          <p:cNvSpPr/>
          <p:nvPr/>
        </p:nvSpPr>
        <p:spPr>
          <a:xfrm>
            <a:off x="9646953" y="4408442"/>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16" name="TextBox 167"/>
          <p:cNvSpPr txBox="1"/>
          <p:nvPr/>
        </p:nvSpPr>
        <p:spPr>
          <a:xfrm>
            <a:off x="9185384" y="4395415"/>
            <a:ext cx="1680755" cy="215444"/>
          </a:xfrm>
          <a:prstGeom prst="rect">
            <a:avLst/>
          </a:prstGeom>
          <a:noFill/>
        </p:spPr>
        <p:txBody>
          <a:bodyPr wrap="square" rtlCol="0">
            <a:spAutoFit/>
          </a:bodyPr>
          <a:lstStyle/>
          <a:p>
            <a:pPr algn="ctr"/>
            <a:r>
              <a:rPr lang="en-US" sz="800" b="1" dirty="0"/>
              <a:t>28 bits</a:t>
            </a:r>
            <a:endParaRPr lang="en-IN" sz="800" b="1" dirty="0"/>
          </a:p>
        </p:txBody>
      </p:sp>
      <p:cxnSp>
        <p:nvCxnSpPr>
          <p:cNvPr id="3146301" name="Straight Connector 8"/>
          <p:cNvCxnSpPr>
            <a:cxnSpLocks/>
            <a:stCxn id="1050273" idx="2"/>
            <a:endCxn id="1050273"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02" name="Straight Connector 10"/>
          <p:cNvCxnSpPr>
            <a:cxnSpLocks/>
            <a:endCxn id="1050275"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03" name="Straight Connector 26"/>
          <p:cNvCxnSpPr>
            <a:cxnSpLocks/>
            <a:endCxn id="1050273"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317"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318"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304"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19"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20"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305"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21" name="Rounded Rectangle 11"/>
          <p:cNvSpPr/>
          <p:nvPr/>
        </p:nvSpPr>
        <p:spPr>
          <a:xfrm>
            <a:off x="526869" y="1965096"/>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22" name="TextBox 12"/>
          <p:cNvSpPr txBox="1"/>
          <p:nvPr/>
        </p:nvSpPr>
        <p:spPr>
          <a:xfrm>
            <a:off x="526869" y="2093938"/>
            <a:ext cx="1602378" cy="369332"/>
          </a:xfrm>
          <a:prstGeom prst="rect">
            <a:avLst/>
          </a:prstGeom>
          <a:noFill/>
        </p:spPr>
        <p:txBody>
          <a:bodyPr wrap="square" rtlCol="0">
            <a:spAutoFit/>
          </a:bodyPr>
          <a:lstStyle/>
          <a:p>
            <a:pPr algn="ctr"/>
            <a:r>
              <a:rPr lang="en-US" b="1" dirty="0"/>
              <a:t>ROUND 1</a:t>
            </a:r>
          </a:p>
        </p:txBody>
      </p:sp>
      <p:cxnSp>
        <p:nvCxnSpPr>
          <p:cNvPr id="3146306"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23"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24"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307"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25"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326"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27"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328"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29"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308"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09"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30"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31"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332"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310"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33"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334"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35"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311"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12"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13"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14"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36"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37"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338"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39"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315"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40"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41"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16"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42"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43"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17"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18"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19"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344"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45"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346"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47"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348"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49"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320"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21"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22" name="Elbow Connector 73"/>
          <p:cNvCxnSpPr>
            <a:cxnSpLocks/>
            <a:stCxn id="1050345" idx="1"/>
            <a:endCxn id="1050322"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50"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51"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352"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53"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23"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24"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54" name="Rounded Rectangle 80"/>
          <p:cNvSpPr/>
          <p:nvPr/>
        </p:nvSpPr>
        <p:spPr>
          <a:xfrm>
            <a:off x="6370326" y="3731590"/>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55" name="TextBox 81"/>
          <p:cNvSpPr txBox="1"/>
          <p:nvPr/>
        </p:nvSpPr>
        <p:spPr>
          <a:xfrm>
            <a:off x="6370325" y="3796714"/>
            <a:ext cx="1158241" cy="246221"/>
          </a:xfrm>
          <a:prstGeom prst="rect">
            <a:avLst/>
          </a:prstGeom>
          <a:noFill/>
        </p:spPr>
        <p:txBody>
          <a:bodyPr wrap="square" rtlCol="0">
            <a:spAutoFit/>
          </a:bodyPr>
          <a:lstStyle/>
          <a:p>
            <a:pPr algn="ctr"/>
            <a:r>
              <a:rPr lang="en-US" sz="1000" b="1" dirty="0"/>
              <a:t>SIFTED BITS C2 </a:t>
            </a:r>
            <a:endParaRPr lang="en-IN" sz="1000" b="1" dirty="0"/>
          </a:p>
        </p:txBody>
      </p:sp>
      <p:sp>
        <p:nvSpPr>
          <p:cNvPr id="1050356" name="Rounded Rectangle 82"/>
          <p:cNvSpPr/>
          <p:nvPr/>
        </p:nvSpPr>
        <p:spPr>
          <a:xfrm>
            <a:off x="8900168" y="3731589"/>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57" name="TextBox 83"/>
          <p:cNvSpPr txBox="1"/>
          <p:nvPr/>
        </p:nvSpPr>
        <p:spPr>
          <a:xfrm>
            <a:off x="8856626" y="3782557"/>
            <a:ext cx="1158241" cy="246221"/>
          </a:xfrm>
          <a:prstGeom prst="rect">
            <a:avLst/>
          </a:prstGeom>
          <a:noFill/>
        </p:spPr>
        <p:txBody>
          <a:bodyPr wrap="square" rtlCol="0">
            <a:spAutoFit/>
          </a:bodyPr>
          <a:lstStyle/>
          <a:p>
            <a:pPr algn="ctr"/>
            <a:r>
              <a:rPr lang="en-US" sz="1000" b="1" dirty="0"/>
              <a:t>SIFTED BITS D2 </a:t>
            </a:r>
            <a:endParaRPr lang="en-IN" sz="1000" b="1" dirty="0"/>
          </a:p>
        </p:txBody>
      </p:sp>
      <p:cxnSp>
        <p:nvCxnSpPr>
          <p:cNvPr id="3146325"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26"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27"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358"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59"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328"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60"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361" name="TextBox 91"/>
          <p:cNvSpPr txBox="1"/>
          <p:nvPr/>
        </p:nvSpPr>
        <p:spPr>
          <a:xfrm>
            <a:off x="9036762" y="4400583"/>
            <a:ext cx="738664" cy="499204"/>
          </a:xfrm>
          <a:prstGeom prst="rect">
            <a:avLst/>
          </a:prstGeom>
          <a:noFill/>
        </p:spPr>
        <p:txBody>
          <a:bodyPr vert="vert" wrap="square" rtlCol="0">
            <a:spAutoFit/>
          </a:bodyPr>
          <a:lstStyle/>
          <a:p>
            <a:r>
              <a:rPr lang="en-US" b="1" dirty="0">
                <a:solidFill>
                  <a:schemeClr val="bg1"/>
                </a:solidFill>
              </a:rPr>
              <a:t>. . .</a:t>
            </a:r>
          </a:p>
          <a:p>
            <a:endParaRPr lang="en-US" b="1" dirty="0">
              <a:solidFill>
                <a:schemeClr val="bg1"/>
              </a:solidFill>
            </a:endParaRPr>
          </a:p>
        </p:txBody>
      </p:sp>
      <p:sp>
        <p:nvSpPr>
          <p:cNvPr id="1050362"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63"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364"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65"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29"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30"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66"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67"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368"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69"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331"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370"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71"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332" name="Elbow Connector 111"/>
          <p:cNvCxnSpPr>
            <a:cxnSpLocks/>
            <a:stCxn id="1050371" idx="1"/>
            <a:endCxn id="1050326"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372"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73"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374"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75"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376"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77"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378"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79"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380"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81"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382"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83"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384"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85"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386"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87"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388"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89"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390"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91"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392"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93"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394"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95"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396"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97"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398" name="Oval 147"/>
          <p:cNvSpPr/>
          <p:nvPr/>
        </p:nvSpPr>
        <p:spPr>
          <a:xfrm>
            <a:off x="5129388" y="3920408"/>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399" name="TextBox 148"/>
          <p:cNvSpPr txBox="1"/>
          <p:nvPr/>
        </p:nvSpPr>
        <p:spPr>
          <a:xfrm>
            <a:off x="4659059" y="3879420"/>
            <a:ext cx="1680755" cy="215444"/>
          </a:xfrm>
          <a:prstGeom prst="rect">
            <a:avLst/>
          </a:prstGeom>
          <a:noFill/>
        </p:spPr>
        <p:txBody>
          <a:bodyPr wrap="square" rtlCol="0">
            <a:spAutoFit/>
          </a:bodyPr>
          <a:lstStyle/>
          <a:p>
            <a:pPr algn="ctr"/>
            <a:r>
              <a:rPr lang="en-US" sz="800" b="1" dirty="0"/>
              <a:t>56 bits</a:t>
            </a:r>
            <a:endParaRPr lang="en-IN" sz="800" b="1" dirty="0"/>
          </a:p>
        </p:txBody>
      </p:sp>
      <p:sp>
        <p:nvSpPr>
          <p:cNvPr id="1050400"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01"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402"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03"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404"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05"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406"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07"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408"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09"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333" name="Straight Connector 8"/>
          <p:cNvCxnSpPr>
            <a:cxnSpLocks/>
            <a:stCxn id="1050366" idx="2"/>
            <a:endCxn id="1050366"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34" name="Straight Connector 10"/>
          <p:cNvCxnSpPr>
            <a:cxnSpLocks/>
            <a:endCxn id="1050368"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35" name="Straight Connector 26"/>
          <p:cNvCxnSpPr>
            <a:cxnSpLocks/>
            <a:endCxn id="1050366"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410"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411"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336"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12"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13"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337"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14" name="Rounded Rectangle 11"/>
          <p:cNvSpPr/>
          <p:nvPr/>
        </p:nvSpPr>
        <p:spPr>
          <a:xfrm>
            <a:off x="526869" y="1965096"/>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15" name="TextBox 12"/>
          <p:cNvSpPr txBox="1"/>
          <p:nvPr/>
        </p:nvSpPr>
        <p:spPr>
          <a:xfrm>
            <a:off x="526869" y="2093938"/>
            <a:ext cx="1602378" cy="369332"/>
          </a:xfrm>
          <a:prstGeom prst="rect">
            <a:avLst/>
          </a:prstGeom>
          <a:noFill/>
        </p:spPr>
        <p:txBody>
          <a:bodyPr wrap="square" rtlCol="0">
            <a:spAutoFit/>
          </a:bodyPr>
          <a:lstStyle/>
          <a:p>
            <a:pPr algn="ctr"/>
            <a:r>
              <a:rPr lang="en-US" b="1" dirty="0"/>
              <a:t>ROUND 1</a:t>
            </a:r>
          </a:p>
        </p:txBody>
      </p:sp>
      <p:cxnSp>
        <p:nvCxnSpPr>
          <p:cNvPr id="3146338"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16"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17"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339"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18"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419"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20"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421"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22"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340"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41"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23"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24"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425"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342"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26"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427"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28"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343"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44"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45"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46"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29"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30"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431"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32"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347"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33"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34"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48"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35"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36"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49"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50"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51"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437"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38"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439"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40"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441"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42"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352"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53"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54" name="Elbow Connector 73"/>
          <p:cNvCxnSpPr>
            <a:cxnSpLocks/>
            <a:stCxn id="1050438" idx="1"/>
            <a:endCxn id="1050415"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43"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44"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445"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46"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55"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56"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47" name="Rounded Rectangle 80"/>
          <p:cNvSpPr/>
          <p:nvPr/>
        </p:nvSpPr>
        <p:spPr>
          <a:xfrm>
            <a:off x="6370326" y="3731590"/>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48" name="TextBox 81"/>
          <p:cNvSpPr txBox="1"/>
          <p:nvPr/>
        </p:nvSpPr>
        <p:spPr>
          <a:xfrm>
            <a:off x="6370325" y="3796714"/>
            <a:ext cx="1158241" cy="246221"/>
          </a:xfrm>
          <a:prstGeom prst="rect">
            <a:avLst/>
          </a:prstGeom>
          <a:noFill/>
        </p:spPr>
        <p:txBody>
          <a:bodyPr wrap="square" rtlCol="0">
            <a:spAutoFit/>
          </a:bodyPr>
          <a:lstStyle/>
          <a:p>
            <a:pPr algn="ctr"/>
            <a:r>
              <a:rPr lang="en-US" sz="1000" b="1" dirty="0"/>
              <a:t>SIFTED BITS C2 </a:t>
            </a:r>
            <a:endParaRPr lang="en-IN" sz="1000" b="1" dirty="0"/>
          </a:p>
        </p:txBody>
      </p:sp>
      <p:sp>
        <p:nvSpPr>
          <p:cNvPr id="1050449" name="Rounded Rectangle 82"/>
          <p:cNvSpPr/>
          <p:nvPr/>
        </p:nvSpPr>
        <p:spPr>
          <a:xfrm>
            <a:off x="8900168" y="3731589"/>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50" name="TextBox 83"/>
          <p:cNvSpPr txBox="1"/>
          <p:nvPr/>
        </p:nvSpPr>
        <p:spPr>
          <a:xfrm>
            <a:off x="8856626" y="3782557"/>
            <a:ext cx="1158241" cy="246221"/>
          </a:xfrm>
          <a:prstGeom prst="rect">
            <a:avLst/>
          </a:prstGeom>
          <a:noFill/>
        </p:spPr>
        <p:txBody>
          <a:bodyPr wrap="square" rtlCol="0">
            <a:spAutoFit/>
          </a:bodyPr>
          <a:lstStyle/>
          <a:p>
            <a:pPr algn="ctr"/>
            <a:r>
              <a:rPr lang="en-US" sz="1000" b="1" dirty="0"/>
              <a:t>SIFTED BITS D2 </a:t>
            </a:r>
            <a:endParaRPr lang="en-IN" sz="1000" b="1" dirty="0"/>
          </a:p>
        </p:txBody>
      </p:sp>
      <p:cxnSp>
        <p:nvCxnSpPr>
          <p:cNvPr id="3146357"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58"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59"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451" name="Rounded Rectangle 87"/>
          <p:cNvSpPr/>
          <p:nvPr/>
        </p:nvSpPr>
        <p:spPr>
          <a:xfrm>
            <a:off x="3483432" y="3947369"/>
            <a:ext cx="1166948" cy="36691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52" name="TextBox 88"/>
          <p:cNvSpPr txBox="1"/>
          <p:nvPr/>
        </p:nvSpPr>
        <p:spPr>
          <a:xfrm>
            <a:off x="3476986" y="3958273"/>
            <a:ext cx="1166948" cy="370841"/>
          </a:xfrm>
          <a:prstGeom prst="rect">
            <a:avLst/>
          </a:prstGeom>
          <a:noFill/>
        </p:spPr>
        <p:txBody>
          <a:bodyPr wrap="square" rtlCol="0">
            <a:spAutoFit/>
          </a:bodyPr>
          <a:lstStyle/>
          <a:p>
            <a:pPr algn="ctr"/>
            <a:r>
              <a:rPr lang="en-US" sz="1000" b="1" dirty="0"/>
              <a:t>PERMUTED CHOICE 2</a:t>
            </a:r>
            <a:endParaRPr lang="en-IN" sz="1000" b="1" dirty="0"/>
          </a:p>
        </p:txBody>
      </p:sp>
      <p:cxnSp>
        <p:nvCxnSpPr>
          <p:cNvPr id="3146360"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53"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454"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455"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56"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457"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58"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61"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62"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59"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60"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461"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62"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363"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463"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64"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364" name="Elbow Connector 111"/>
          <p:cNvCxnSpPr>
            <a:cxnSpLocks/>
            <a:stCxn id="1050464" idx="1"/>
            <a:endCxn id="1050419"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465"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66"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467"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68"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469"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70"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471"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72"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473"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74"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475"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76"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477"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78"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479"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80"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481"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82"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483"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84"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485"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86"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487"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88"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489"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90"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491"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92"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493"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94"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495"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96"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497"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498"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499"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00"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501"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02"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365" name="Straight Connector 8"/>
          <p:cNvCxnSpPr>
            <a:cxnSpLocks/>
            <a:stCxn id="1050459" idx="2"/>
            <a:endCxn id="1050459"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66" name="Straight Connector 10"/>
          <p:cNvCxnSpPr>
            <a:cxnSpLocks/>
            <a:endCxn id="1050461"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67" name="Straight Connector 26"/>
          <p:cNvCxnSpPr>
            <a:cxnSpLocks/>
            <a:endCxn id="1050459"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594" name="TextBox 1"/>
          <p:cNvSpPr txBox="1"/>
          <p:nvPr/>
        </p:nvSpPr>
        <p:spPr>
          <a:xfrm>
            <a:off x="253135" y="53167"/>
            <a:ext cx="12062691" cy="707886"/>
          </a:xfrm>
          <a:prstGeom prst="rect">
            <a:avLst/>
          </a:prstGeom>
          <a:noFill/>
        </p:spPr>
        <p:txBody>
          <a:bodyPr wrap="square" rtlCol="0">
            <a:spAutoFit/>
          </a:bodyPr>
          <a:lstStyle/>
          <a:p>
            <a:pPr algn="ctr"/>
            <a:r>
              <a:rPr lang="en-IN" sz="4000" dirty="0">
                <a:solidFill>
                  <a:srgbClr val="FFC000"/>
                </a:solidFill>
                <a:latin typeface="Arial Rounded MT Bold" panose="020F0704030504030204" pitchFamily="34" charset="0"/>
              </a:rPr>
              <a:t>Symmetric</a:t>
            </a:r>
            <a:r>
              <a:rPr lang="en-IN" sz="4000" dirty="0">
                <a:solidFill>
                  <a:srgbClr val="FFC000"/>
                </a:solidFill>
                <a:latin typeface="Copperplate Gothic Bold" panose="020E0705020206020404" pitchFamily="34" charset="0"/>
              </a:rPr>
              <a:t> </a:t>
            </a:r>
            <a:r>
              <a:rPr lang="en-IN" sz="4000" dirty="0">
                <a:solidFill>
                  <a:srgbClr val="FFC000"/>
                </a:solidFill>
                <a:latin typeface="Arial Rounded MT Bold" panose="020F0704030504030204" pitchFamily="34" charset="0"/>
              </a:rPr>
              <a:t>Cryptography</a:t>
            </a:r>
          </a:p>
        </p:txBody>
      </p:sp>
      <p:sp>
        <p:nvSpPr>
          <p:cNvPr id="1048595" name="TextBox 3"/>
          <p:cNvSpPr txBox="1"/>
          <p:nvPr/>
        </p:nvSpPr>
        <p:spPr>
          <a:xfrm>
            <a:off x="123826" y="761053"/>
            <a:ext cx="12192000"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latin typeface="Comic Sans MS" panose="030F0702030302020204" pitchFamily="66" charset="0"/>
              </a:rPr>
              <a:t>Symmetric cryptography, also known as secret-key cryptography, uses the same key for both encryption</a:t>
            </a:r>
          </a:p>
          <a:p>
            <a:r>
              <a:rPr lang="en-US" dirty="0">
                <a:solidFill>
                  <a:schemeClr val="bg1"/>
                </a:solidFill>
                <a:latin typeface="Comic Sans MS" panose="030F0702030302020204" pitchFamily="66" charset="0"/>
              </a:rPr>
              <a:t>and decryption. It involves the following steps:</a:t>
            </a:r>
          </a:p>
          <a:p>
            <a:r>
              <a:rPr lang="en-US" dirty="0">
                <a:solidFill>
                  <a:schemeClr val="bg1"/>
                </a:solidFill>
                <a:latin typeface="Comic Sans MS" panose="030F0702030302020204" pitchFamily="66" charset="0"/>
              </a:rPr>
              <a:t>1. The sender encrypts the plaintext message using the shared secret key.</a:t>
            </a:r>
          </a:p>
          <a:p>
            <a:r>
              <a:rPr lang="en-US" dirty="0">
                <a:solidFill>
                  <a:schemeClr val="bg1"/>
                </a:solidFill>
                <a:latin typeface="Comic Sans MS" panose="030F0702030302020204" pitchFamily="66" charset="0"/>
              </a:rPr>
              <a:t>2. The encrypted message, known as </a:t>
            </a:r>
            <a:r>
              <a:rPr lang="en-US" dirty="0" err="1">
                <a:solidFill>
                  <a:schemeClr val="bg1"/>
                </a:solidFill>
                <a:latin typeface="Comic Sans MS" panose="030F0702030302020204" pitchFamily="66" charset="0"/>
              </a:rPr>
              <a:t>ciphertext</a:t>
            </a:r>
            <a:r>
              <a:rPr lang="en-US" dirty="0">
                <a:solidFill>
                  <a:schemeClr val="bg1"/>
                </a:solidFill>
                <a:latin typeface="Comic Sans MS" panose="030F0702030302020204" pitchFamily="66" charset="0"/>
              </a:rPr>
              <a:t>, is transmitted to the receiver.</a:t>
            </a:r>
          </a:p>
          <a:p>
            <a:r>
              <a:rPr lang="en-US" dirty="0">
                <a:solidFill>
                  <a:schemeClr val="bg1"/>
                </a:solidFill>
                <a:latin typeface="Comic Sans MS" panose="030F0702030302020204" pitchFamily="66" charset="0"/>
              </a:rPr>
              <a:t>3. The receiver decrypts the </a:t>
            </a:r>
            <a:r>
              <a:rPr lang="en-US" dirty="0" err="1">
                <a:solidFill>
                  <a:schemeClr val="bg1"/>
                </a:solidFill>
                <a:latin typeface="Comic Sans MS" panose="030F0702030302020204" pitchFamily="66" charset="0"/>
              </a:rPr>
              <a:t>ciphertext</a:t>
            </a:r>
            <a:r>
              <a:rPr lang="en-US" dirty="0">
                <a:solidFill>
                  <a:schemeClr val="bg1"/>
                </a:solidFill>
                <a:latin typeface="Comic Sans MS" panose="030F0702030302020204" pitchFamily="66" charset="0"/>
              </a:rPr>
              <a:t> using the same secret key to obtain the original plaintext</a:t>
            </a:r>
          </a:p>
          <a:p>
            <a:r>
              <a:rPr lang="en-IN" dirty="0">
                <a:solidFill>
                  <a:schemeClr val="bg1"/>
                </a:solidFill>
                <a:latin typeface="Comic Sans MS" panose="030F0702030302020204" pitchFamily="66" charset="0"/>
              </a:rPr>
              <a:t>   message.</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Examples of symmetric encryption algorithms include Advanced Encryption Standard (AES)</a:t>
            </a:r>
          </a:p>
          <a:p>
            <a:r>
              <a:rPr lang="en-IN" dirty="0">
                <a:solidFill>
                  <a:schemeClr val="bg1"/>
                </a:solidFill>
                <a:latin typeface="Comic Sans MS" panose="030F0702030302020204" pitchFamily="66" charset="0"/>
              </a:rPr>
              <a:t>and Data Encryption Standard (DES).</a:t>
            </a:r>
          </a:p>
        </p:txBody>
      </p:sp>
      <p:sp>
        <p:nvSpPr>
          <p:cNvPr id="2" name="TextBox 1">
            <a:extLst>
              <a:ext uri="{FF2B5EF4-FFF2-40B4-BE49-F238E27FC236}">
                <a16:creationId xmlns:a16="http://schemas.microsoft.com/office/drawing/2014/main" id="{B28FED49-50DF-0E18-1A9C-96D59AA994C7}"/>
              </a:ext>
            </a:extLst>
          </p:cNvPr>
          <p:cNvSpPr txBox="1"/>
          <p:nvPr/>
        </p:nvSpPr>
        <p:spPr>
          <a:xfrm>
            <a:off x="80767" y="3116511"/>
            <a:ext cx="12192000" cy="1323439"/>
          </a:xfrm>
          <a:prstGeom prst="rect">
            <a:avLst/>
          </a:prstGeom>
          <a:noFill/>
        </p:spPr>
        <p:txBody>
          <a:bodyPr wrap="square" rtlCol="0">
            <a:spAutoFit/>
          </a:bodyPr>
          <a:lstStyle/>
          <a:p>
            <a:pPr algn="ctr"/>
            <a:r>
              <a:rPr lang="en-IN" sz="4000" dirty="0">
                <a:solidFill>
                  <a:srgbClr val="FFC000"/>
                </a:solidFill>
                <a:latin typeface="Arial Rounded MT Bold" panose="020F0704030504030204" pitchFamily="34" charset="0"/>
              </a:rPr>
              <a:t>Asymmetric Cryptography</a:t>
            </a:r>
          </a:p>
          <a:p>
            <a:pPr algn="ctr"/>
            <a:endParaRPr lang="en-US" sz="4000" dirty="0">
              <a:solidFill>
                <a:srgbClr val="FFC000"/>
              </a:solidFill>
            </a:endParaRPr>
          </a:p>
        </p:txBody>
      </p:sp>
      <p:sp>
        <p:nvSpPr>
          <p:cNvPr id="4" name="TextBox 3">
            <a:extLst>
              <a:ext uri="{FF2B5EF4-FFF2-40B4-BE49-F238E27FC236}">
                <a16:creationId xmlns:a16="http://schemas.microsoft.com/office/drawing/2014/main" id="{9722E276-5858-A662-9F2E-7A0F2CB12348}"/>
              </a:ext>
            </a:extLst>
          </p:cNvPr>
          <p:cNvSpPr txBox="1"/>
          <p:nvPr/>
        </p:nvSpPr>
        <p:spPr>
          <a:xfrm>
            <a:off x="123826" y="3877855"/>
            <a:ext cx="12068174" cy="2585323"/>
          </a:xfrm>
          <a:prstGeom prst="rect">
            <a:avLst/>
          </a:prstGeom>
          <a:noFill/>
        </p:spPr>
        <p:txBody>
          <a:bodyPr wrap="square" rtlCol="0">
            <a:spAutoFit/>
          </a:bodyPr>
          <a:lstStyle/>
          <a:p>
            <a:r>
              <a:rPr lang="en-US" dirty="0">
                <a:solidFill>
                  <a:schemeClr val="bg1"/>
                </a:solidFill>
                <a:latin typeface="Comic Sans MS" panose="030F0702030302020204" pitchFamily="66" charset="0"/>
              </a:rPr>
              <a:t>Asymmetric cryptography, often known as public-key cryptography, encrypts and decrypts</a:t>
            </a:r>
          </a:p>
          <a:p>
            <a:r>
              <a:rPr lang="en-US" dirty="0">
                <a:solidFill>
                  <a:schemeClr val="bg1"/>
                </a:solidFill>
                <a:latin typeface="Comic Sans MS" panose="030F0702030302020204" pitchFamily="66" charset="0"/>
              </a:rPr>
              <a:t>using separate keys. </a:t>
            </a:r>
          </a:p>
          <a:p>
            <a:r>
              <a:rPr lang="en-US" dirty="0">
                <a:solidFill>
                  <a:schemeClr val="bg1"/>
                </a:solidFill>
                <a:latin typeface="Comic Sans MS" panose="030F0702030302020204" pitchFamily="66" charset="0"/>
              </a:rPr>
              <a:t>It consists of the following steps:</a:t>
            </a:r>
          </a:p>
          <a:p>
            <a:pPr marL="342900" indent="-342900">
              <a:buFont typeface="+mj-lt"/>
              <a:buAutoNum type="arabicPeriod"/>
            </a:pPr>
            <a:r>
              <a:rPr lang="en-US" dirty="0">
                <a:solidFill>
                  <a:schemeClr val="bg1"/>
                </a:solidFill>
                <a:latin typeface="Comic Sans MS" panose="030F0702030302020204" pitchFamily="66" charset="0"/>
              </a:rPr>
              <a:t>The receiver generates a key pair a public key and a private key.</a:t>
            </a:r>
          </a:p>
          <a:p>
            <a:pPr marL="342900" indent="-342900">
              <a:buFont typeface="+mj-lt"/>
              <a:buAutoNum type="arabicPeriod"/>
            </a:pPr>
            <a:r>
              <a:rPr lang="en-US" dirty="0">
                <a:solidFill>
                  <a:schemeClr val="bg1"/>
                </a:solidFill>
                <a:latin typeface="Comic Sans MS" panose="030F0702030302020204" pitchFamily="66" charset="0"/>
              </a:rPr>
              <a:t>The receiver shares the sender’s public key while keeping the sender’s private key private.</a:t>
            </a:r>
          </a:p>
          <a:p>
            <a:pPr marL="342900" indent="-342900">
              <a:buFont typeface="+mj-lt"/>
              <a:buAutoNum type="arabicPeriod"/>
            </a:pPr>
            <a:r>
              <a:rPr lang="en-US" dirty="0">
                <a:solidFill>
                  <a:schemeClr val="bg1"/>
                </a:solidFill>
                <a:latin typeface="Comic Sans MS" panose="030F0702030302020204" pitchFamily="66" charset="0"/>
              </a:rPr>
              <a:t>The sender encrypts the plaintext message using the receiver’s public key.</a:t>
            </a:r>
          </a:p>
          <a:p>
            <a:pPr marL="342900" indent="-342900">
              <a:buFont typeface="+mj-lt"/>
              <a:buAutoNum type="arabicPeriod"/>
            </a:pPr>
            <a:r>
              <a:rPr lang="en-US" dirty="0">
                <a:solidFill>
                  <a:schemeClr val="bg1"/>
                </a:solidFill>
                <a:latin typeface="Comic Sans MS" panose="030F0702030302020204" pitchFamily="66" charset="0"/>
              </a:rPr>
              <a:t>The encrypted message, referred to as ciphertext, is sent to the receiver.</a:t>
            </a:r>
          </a:p>
          <a:p>
            <a:pPr marL="342900" indent="-342900">
              <a:buFont typeface="+mj-lt"/>
              <a:buAutoNum type="arabicPeriod"/>
            </a:pPr>
            <a:r>
              <a:rPr lang="en-US" dirty="0">
                <a:solidFill>
                  <a:schemeClr val="bg1"/>
                </a:solidFill>
                <a:latin typeface="Comic Sans MS" panose="030F0702030302020204" pitchFamily="66" charset="0"/>
              </a:rPr>
              <a:t>Using their private key, the receiver decrypts the ciphertext to recover the original plaintext message.</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RSA is the most extensively used asymmetric encryption algorithm. (Rivest-Shamir- </a:t>
            </a:r>
            <a:r>
              <a:rPr lang="en-IN" dirty="0">
                <a:solidFill>
                  <a:schemeClr val="bg1"/>
                </a:solidFill>
                <a:latin typeface="Comic Sans MS" panose="030F0702030302020204" pitchFamily="66" charset="0"/>
              </a:rPr>
              <a:t>Adleman)</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503"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504"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368"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05"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06"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369"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07"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08"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370"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09"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10"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371"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11"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512"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13"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514"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15"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372"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73"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16"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17"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518"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374"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19"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520"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21"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375"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76"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77"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78"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22"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23"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524"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25"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379"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26"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27"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80"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28"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29"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81"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82"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83"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530"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31"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532"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33"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534"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35"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384"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85"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86" name="Elbow Connector 73"/>
          <p:cNvCxnSpPr>
            <a:cxnSpLocks/>
            <a:stCxn id="1050531" idx="1"/>
            <a:endCxn id="1050508"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36"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37"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538"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39"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87"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88"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40" name="Rounded Rectangle 80"/>
          <p:cNvSpPr/>
          <p:nvPr/>
        </p:nvSpPr>
        <p:spPr>
          <a:xfrm>
            <a:off x="6370326" y="3731590"/>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41" name="TextBox 81"/>
          <p:cNvSpPr txBox="1"/>
          <p:nvPr/>
        </p:nvSpPr>
        <p:spPr>
          <a:xfrm>
            <a:off x="6370325" y="3796714"/>
            <a:ext cx="1158241" cy="246221"/>
          </a:xfrm>
          <a:prstGeom prst="rect">
            <a:avLst/>
          </a:prstGeom>
          <a:noFill/>
        </p:spPr>
        <p:txBody>
          <a:bodyPr wrap="square" rtlCol="0">
            <a:spAutoFit/>
          </a:bodyPr>
          <a:lstStyle/>
          <a:p>
            <a:pPr algn="ctr"/>
            <a:r>
              <a:rPr lang="en-US" sz="1000" b="1" dirty="0"/>
              <a:t>SIFTED BITS C2 </a:t>
            </a:r>
            <a:endParaRPr lang="en-IN" sz="1000" b="1" dirty="0"/>
          </a:p>
        </p:txBody>
      </p:sp>
      <p:sp>
        <p:nvSpPr>
          <p:cNvPr id="1050542" name="Rounded Rectangle 82"/>
          <p:cNvSpPr/>
          <p:nvPr/>
        </p:nvSpPr>
        <p:spPr>
          <a:xfrm>
            <a:off x="8900168" y="3731589"/>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43" name="TextBox 83"/>
          <p:cNvSpPr txBox="1"/>
          <p:nvPr/>
        </p:nvSpPr>
        <p:spPr>
          <a:xfrm>
            <a:off x="8856626" y="3782557"/>
            <a:ext cx="1158241" cy="246221"/>
          </a:xfrm>
          <a:prstGeom prst="rect">
            <a:avLst/>
          </a:prstGeom>
          <a:noFill/>
        </p:spPr>
        <p:txBody>
          <a:bodyPr wrap="square" rtlCol="0">
            <a:spAutoFit/>
          </a:bodyPr>
          <a:lstStyle/>
          <a:p>
            <a:pPr algn="ctr"/>
            <a:r>
              <a:rPr lang="en-US" sz="1000" b="1" dirty="0"/>
              <a:t>SIFTED BITS D2 </a:t>
            </a:r>
            <a:endParaRPr lang="en-IN" sz="1000" b="1" dirty="0"/>
          </a:p>
        </p:txBody>
      </p:sp>
      <p:cxnSp>
        <p:nvCxnSpPr>
          <p:cNvPr id="3146389"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90"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91"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544"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45"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392"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46"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547"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548"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49"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550"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51"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393"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394"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52"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53"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554"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55"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395"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556"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57"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396" name="Elbow Connector 111"/>
          <p:cNvCxnSpPr>
            <a:cxnSpLocks/>
            <a:stCxn id="1050557" idx="1"/>
            <a:endCxn id="1050512"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58"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59"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560" name="Oval 119"/>
          <p:cNvSpPr/>
          <p:nvPr/>
        </p:nvSpPr>
        <p:spPr>
          <a:xfrm>
            <a:off x="1369446" y="2727490"/>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61" name="TextBox 120"/>
          <p:cNvSpPr txBox="1"/>
          <p:nvPr/>
        </p:nvSpPr>
        <p:spPr>
          <a:xfrm>
            <a:off x="949238" y="2699597"/>
            <a:ext cx="1680755" cy="215444"/>
          </a:xfrm>
          <a:prstGeom prst="rect">
            <a:avLst/>
          </a:prstGeom>
          <a:noFill/>
        </p:spPr>
        <p:txBody>
          <a:bodyPr wrap="square" rtlCol="0">
            <a:spAutoFit/>
          </a:bodyPr>
          <a:lstStyle/>
          <a:p>
            <a:pPr algn="ctr"/>
            <a:r>
              <a:rPr lang="en-US" sz="800" b="1" dirty="0"/>
              <a:t>64 bits</a:t>
            </a:r>
            <a:endParaRPr lang="en-IN" sz="800" b="1" dirty="0"/>
          </a:p>
        </p:txBody>
      </p:sp>
      <p:sp>
        <p:nvSpPr>
          <p:cNvPr id="1050562"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63"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564"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65"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566"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67"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568"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69"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570" name="Oval 129"/>
          <p:cNvSpPr/>
          <p:nvPr/>
        </p:nvSpPr>
        <p:spPr>
          <a:xfrm>
            <a:off x="2841168" y="3688795"/>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71" name="TextBox 130"/>
          <p:cNvSpPr txBox="1"/>
          <p:nvPr/>
        </p:nvSpPr>
        <p:spPr>
          <a:xfrm>
            <a:off x="2401393" y="3678737"/>
            <a:ext cx="1680755" cy="215444"/>
          </a:xfrm>
          <a:prstGeom prst="rect">
            <a:avLst/>
          </a:prstGeom>
          <a:noFill/>
        </p:spPr>
        <p:txBody>
          <a:bodyPr wrap="square" rtlCol="0">
            <a:spAutoFit/>
          </a:bodyPr>
          <a:lstStyle/>
          <a:p>
            <a:pPr algn="ctr"/>
            <a:r>
              <a:rPr lang="en-US" sz="800" b="1" dirty="0"/>
              <a:t>48 bits</a:t>
            </a:r>
            <a:endParaRPr lang="en-IN" sz="800" b="1" dirty="0"/>
          </a:p>
        </p:txBody>
      </p:sp>
      <p:sp>
        <p:nvSpPr>
          <p:cNvPr id="1050572"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73"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574"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75"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576"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77"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578"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79"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580"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81"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582"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83"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584"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85"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586"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87"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588"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89"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590"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91"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592"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93"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594"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95"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397" name="Straight Connector 8"/>
          <p:cNvCxnSpPr>
            <a:cxnSpLocks/>
            <a:stCxn id="1050552" idx="2"/>
            <a:endCxn id="1050552"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98" name="Straight Connector 10"/>
          <p:cNvCxnSpPr>
            <a:cxnSpLocks/>
            <a:endCxn id="1050554"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399" name="Straight Connector 26"/>
          <p:cNvCxnSpPr>
            <a:cxnSpLocks/>
            <a:endCxn id="1050552"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596"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597"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400"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598"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599"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401"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00"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01"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402"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02" name="Rounded Rectangle 14"/>
          <p:cNvSpPr/>
          <p:nvPr/>
        </p:nvSpPr>
        <p:spPr>
          <a:xfrm>
            <a:off x="548639" y="3020610"/>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03" name="TextBox 15"/>
          <p:cNvSpPr txBox="1"/>
          <p:nvPr/>
        </p:nvSpPr>
        <p:spPr>
          <a:xfrm>
            <a:off x="526868" y="3112842"/>
            <a:ext cx="1602378" cy="369332"/>
          </a:xfrm>
          <a:prstGeom prst="rect">
            <a:avLst/>
          </a:prstGeom>
          <a:noFill/>
        </p:spPr>
        <p:txBody>
          <a:bodyPr wrap="square" rtlCol="0">
            <a:spAutoFit/>
          </a:bodyPr>
          <a:lstStyle/>
          <a:p>
            <a:pPr algn="ctr"/>
            <a:r>
              <a:rPr lang="en-US" b="1" dirty="0"/>
              <a:t>ROUND 2</a:t>
            </a:r>
          </a:p>
        </p:txBody>
      </p:sp>
      <p:cxnSp>
        <p:nvCxnSpPr>
          <p:cNvPr id="3146403"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04"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605"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06"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607"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08"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404"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05"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09"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10"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611"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406"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12"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613"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14"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407"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08"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09"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10"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15"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16"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617"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18"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411"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19"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20"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12"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21"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22"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13"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14"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15"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623"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24"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625"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26"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627"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28"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416"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17"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18" name="Elbow Connector 73"/>
          <p:cNvCxnSpPr>
            <a:cxnSpLocks/>
            <a:stCxn id="1050624" idx="1"/>
            <a:endCxn id="1050601"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29"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30"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631"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32"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19"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20"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33" name="Rounded Rectangle 80"/>
          <p:cNvSpPr/>
          <p:nvPr/>
        </p:nvSpPr>
        <p:spPr>
          <a:xfrm>
            <a:off x="6370326" y="3731590"/>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34" name="TextBox 81"/>
          <p:cNvSpPr txBox="1"/>
          <p:nvPr/>
        </p:nvSpPr>
        <p:spPr>
          <a:xfrm>
            <a:off x="6370325" y="3796714"/>
            <a:ext cx="1158241" cy="246221"/>
          </a:xfrm>
          <a:prstGeom prst="rect">
            <a:avLst/>
          </a:prstGeom>
          <a:noFill/>
        </p:spPr>
        <p:txBody>
          <a:bodyPr wrap="square" rtlCol="0">
            <a:spAutoFit/>
          </a:bodyPr>
          <a:lstStyle/>
          <a:p>
            <a:pPr algn="ctr"/>
            <a:r>
              <a:rPr lang="en-US" sz="1000" b="1" dirty="0"/>
              <a:t>SIFTED BITS C2 </a:t>
            </a:r>
            <a:endParaRPr lang="en-IN" sz="1000" b="1" dirty="0"/>
          </a:p>
        </p:txBody>
      </p:sp>
      <p:sp>
        <p:nvSpPr>
          <p:cNvPr id="1050635" name="Rounded Rectangle 82"/>
          <p:cNvSpPr/>
          <p:nvPr/>
        </p:nvSpPr>
        <p:spPr>
          <a:xfrm>
            <a:off x="8900168" y="3731589"/>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36" name="TextBox 83"/>
          <p:cNvSpPr txBox="1"/>
          <p:nvPr/>
        </p:nvSpPr>
        <p:spPr>
          <a:xfrm>
            <a:off x="8856626" y="3782557"/>
            <a:ext cx="1158241" cy="246221"/>
          </a:xfrm>
          <a:prstGeom prst="rect">
            <a:avLst/>
          </a:prstGeom>
          <a:noFill/>
        </p:spPr>
        <p:txBody>
          <a:bodyPr wrap="square" rtlCol="0">
            <a:spAutoFit/>
          </a:bodyPr>
          <a:lstStyle/>
          <a:p>
            <a:pPr algn="ctr"/>
            <a:r>
              <a:rPr lang="en-US" sz="1000" b="1" dirty="0"/>
              <a:t>SIFTED BITS D2 </a:t>
            </a:r>
            <a:endParaRPr lang="en-IN" sz="1000" b="1" dirty="0"/>
          </a:p>
        </p:txBody>
      </p:sp>
      <p:cxnSp>
        <p:nvCxnSpPr>
          <p:cNvPr id="3146421"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22"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23"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637"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38"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424"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39"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640"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641"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42"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643"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44"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25"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26"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45"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46"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647"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48"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427"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649"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50"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428" name="Elbow Connector 111"/>
          <p:cNvCxnSpPr>
            <a:cxnSpLocks/>
            <a:stCxn id="1050650" idx="1"/>
            <a:endCxn id="1050605"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51"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52"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653"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54"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655"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56"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657"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58"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659"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60"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661"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62"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663"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64"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665"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66"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667"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68"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669"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70"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671"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72"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673"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74"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675"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76"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677"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78"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679"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80"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681"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82"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683"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84"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685"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86"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687"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88"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429" name="Straight Connector 8"/>
          <p:cNvCxnSpPr>
            <a:cxnSpLocks/>
            <a:stCxn id="1050645" idx="2"/>
            <a:endCxn id="1050645"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30" name="Straight Connector 10"/>
          <p:cNvCxnSpPr>
            <a:cxnSpLocks/>
            <a:endCxn id="1050647"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31" name="Straight Connector 26"/>
          <p:cNvCxnSpPr>
            <a:cxnSpLocks/>
            <a:endCxn id="1050645"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689"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690"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432"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91"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92"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433"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93"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94"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434"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95"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96"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435"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697"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698"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699"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700"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01"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436"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37"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02"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03"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704"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438"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05"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706"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07"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439"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40"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41"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42"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08"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09"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710"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11"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443"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12"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13"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44"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14"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15"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45"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46"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47"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716"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17"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718"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19"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720"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21"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448"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49"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50" name="Elbow Connector 73"/>
          <p:cNvCxnSpPr>
            <a:cxnSpLocks/>
            <a:stCxn id="1050717" idx="1"/>
            <a:endCxn id="1050694"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22"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23"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724"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25"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51"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52"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26"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27"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0728"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29"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453"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54"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55"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730"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31"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456"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32"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733"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734" name="Rounded Rectangle 92"/>
          <p:cNvSpPr/>
          <p:nvPr/>
        </p:nvSpPr>
        <p:spPr>
          <a:xfrm>
            <a:off x="6363803" y="4812298"/>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35"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tx1">
                    <a:lumMod val="50000"/>
                  </a:schemeClr>
                </a:solidFill>
              </a:rPr>
              <a:t>LEFT BITS SIFT </a:t>
            </a:r>
            <a:endParaRPr lang="en-IN" sz="1000" b="1" dirty="0">
              <a:solidFill>
                <a:schemeClr val="tx1">
                  <a:lumMod val="50000"/>
                </a:schemeClr>
              </a:solidFill>
            </a:endParaRPr>
          </a:p>
        </p:txBody>
      </p:sp>
      <p:sp>
        <p:nvSpPr>
          <p:cNvPr id="1050736" name="Rounded Rectangle 94"/>
          <p:cNvSpPr/>
          <p:nvPr/>
        </p:nvSpPr>
        <p:spPr>
          <a:xfrm>
            <a:off x="8893645" y="4812297"/>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37"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tx1">
                    <a:lumMod val="50000"/>
                  </a:schemeClr>
                </a:solidFill>
              </a:rPr>
              <a:t>LEFT BITS SIFT </a:t>
            </a:r>
            <a:endParaRPr lang="en-IN" sz="1000" b="1" dirty="0">
              <a:solidFill>
                <a:schemeClr val="tx1">
                  <a:lumMod val="50000"/>
                </a:schemeClr>
              </a:solidFill>
            </a:endParaRPr>
          </a:p>
        </p:txBody>
      </p:sp>
      <p:cxnSp>
        <p:nvCxnSpPr>
          <p:cNvPr id="3146457"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58"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38"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39"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740"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41"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459"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742"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43"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460" name="Elbow Connector 111"/>
          <p:cNvCxnSpPr>
            <a:cxnSpLocks/>
            <a:stCxn id="1050743" idx="1"/>
            <a:endCxn id="1050698"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44"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45"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746"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47"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748"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49"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750"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51"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752"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53"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754"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55"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756"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57"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758"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59"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760"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61"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762"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63"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764"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65"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766"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67"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768"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69"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770"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71"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772"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73"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774"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75"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776"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77"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778" name="Oval 16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79" name="TextBox 165"/>
          <p:cNvSpPr txBox="1"/>
          <p:nvPr/>
        </p:nvSpPr>
        <p:spPr>
          <a:xfrm>
            <a:off x="5342705" y="4340608"/>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780"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81"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461" name="Straight Connector 8"/>
          <p:cNvCxnSpPr>
            <a:cxnSpLocks/>
            <a:stCxn id="1050738" idx="2"/>
            <a:endCxn id="1050738"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62" name="Straight Connector 10"/>
          <p:cNvCxnSpPr>
            <a:cxnSpLocks/>
            <a:endCxn id="1050740"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63" name="Straight Connector 26"/>
          <p:cNvCxnSpPr>
            <a:cxnSpLocks/>
            <a:endCxn id="1050738"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782"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783"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464"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84"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85"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465"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86"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87"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466"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88"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89"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467"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90"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791"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92"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793"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94"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468"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69"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95"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796"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797"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470"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798"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799"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00"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471"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72"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73"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74"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01"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02"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803"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04"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475"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05"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06"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76"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07"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08"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77"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78"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79"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809"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10"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811"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12"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813"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14"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480"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81"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82" name="Elbow Connector 73"/>
          <p:cNvCxnSpPr>
            <a:cxnSpLocks/>
            <a:stCxn id="1050810" idx="1"/>
            <a:endCxn id="1050787"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15"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16"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817"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18"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83"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84"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19"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20"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0821"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22"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485"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86"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87"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823"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24"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488"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25"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826"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827"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28"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829"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30"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489"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490"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31" name="Rounded Rectangle 98"/>
          <p:cNvSpPr/>
          <p:nvPr/>
        </p:nvSpPr>
        <p:spPr>
          <a:xfrm>
            <a:off x="6337680" y="5375147"/>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32" name="TextBox 99"/>
          <p:cNvSpPr txBox="1"/>
          <p:nvPr/>
        </p:nvSpPr>
        <p:spPr>
          <a:xfrm>
            <a:off x="6306100" y="5369305"/>
            <a:ext cx="1158241" cy="370840"/>
          </a:xfrm>
          <a:prstGeom prst="rect">
            <a:avLst/>
          </a:prstGeom>
          <a:noFill/>
        </p:spPr>
        <p:txBody>
          <a:bodyPr wrap="square" rtlCol="0">
            <a:spAutoFit/>
          </a:bodyPr>
          <a:lstStyle/>
          <a:p>
            <a:pPr algn="ctr"/>
            <a:r>
              <a:rPr lang="en-US" sz="1000" b="1" dirty="0">
                <a:solidFill>
                  <a:schemeClr val="tx1">
                    <a:lumMod val="50000"/>
                  </a:schemeClr>
                </a:solidFill>
              </a:rPr>
              <a:t>SIFTED BITS C16 </a:t>
            </a:r>
            <a:endParaRPr lang="en-IN" sz="1000" b="1" dirty="0">
              <a:solidFill>
                <a:schemeClr val="tx1">
                  <a:lumMod val="50000"/>
                </a:schemeClr>
              </a:solidFill>
            </a:endParaRPr>
          </a:p>
        </p:txBody>
      </p:sp>
      <p:sp>
        <p:nvSpPr>
          <p:cNvPr id="1050833" name="Rounded Rectangle 100"/>
          <p:cNvSpPr/>
          <p:nvPr/>
        </p:nvSpPr>
        <p:spPr>
          <a:xfrm>
            <a:off x="8867522" y="5375146"/>
            <a:ext cx="1158240" cy="34638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34" name="TextBox 101"/>
          <p:cNvSpPr txBox="1"/>
          <p:nvPr/>
        </p:nvSpPr>
        <p:spPr>
          <a:xfrm>
            <a:off x="8835943" y="5353256"/>
            <a:ext cx="1158241" cy="370841"/>
          </a:xfrm>
          <a:prstGeom prst="rect">
            <a:avLst/>
          </a:prstGeom>
          <a:noFill/>
        </p:spPr>
        <p:txBody>
          <a:bodyPr wrap="square" rtlCol="0">
            <a:spAutoFit/>
          </a:bodyPr>
          <a:lstStyle/>
          <a:p>
            <a:pPr algn="ctr"/>
            <a:r>
              <a:rPr lang="en-US" sz="1000" b="1" dirty="0">
                <a:solidFill>
                  <a:schemeClr val="tx1">
                    <a:lumMod val="50000"/>
                  </a:schemeClr>
                </a:solidFill>
              </a:rPr>
              <a:t>SIFTED BITS D16 </a:t>
            </a:r>
            <a:endParaRPr lang="en-IN" sz="1000" b="1" dirty="0">
              <a:solidFill>
                <a:schemeClr val="tx1">
                  <a:lumMod val="50000"/>
                </a:schemeClr>
              </a:solidFill>
            </a:endParaRPr>
          </a:p>
        </p:txBody>
      </p:sp>
      <p:cxnSp>
        <p:nvCxnSpPr>
          <p:cNvPr id="3146491"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835"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36"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492" name="Elbow Connector 111"/>
          <p:cNvCxnSpPr>
            <a:cxnSpLocks/>
            <a:stCxn id="1050836" idx="1"/>
            <a:endCxn id="1050791"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37"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38"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839"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40"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841"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42"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843"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44"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845"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46"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847"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48"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849"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50"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851"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52"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853"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54"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855"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56"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857"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58"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859"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60"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861"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62"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863"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64"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865"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66"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867"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68"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869"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70"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871"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72"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873"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74"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493" name="Straight Connector 8"/>
          <p:cNvCxnSpPr>
            <a:cxnSpLocks/>
            <a:stCxn id="1050831" idx="2"/>
            <a:endCxn id="1050831"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94" name="Straight Connector 10"/>
          <p:cNvCxnSpPr>
            <a:cxnSpLocks/>
            <a:endCxn id="1050833"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495" name="Straight Connector 26"/>
          <p:cNvCxnSpPr>
            <a:cxnSpLocks/>
            <a:endCxn id="1050831"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0875"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76"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77"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878"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879"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880"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496"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81"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82"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497"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83"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84"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498"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85"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86"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499"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87"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888"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89"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890"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91"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500"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01"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92"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93"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894"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502"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95"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896"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97"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503"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04"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05"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06"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898"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899"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900"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01"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507"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02"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03"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08"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04"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05"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09"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10"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11"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906"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07"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0908"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09"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0910"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11"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512"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13"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14" name="Elbow Connector 73"/>
          <p:cNvCxnSpPr>
            <a:cxnSpLocks/>
            <a:stCxn id="1050907" idx="1"/>
            <a:endCxn id="1050884"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12"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13"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914"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15"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15"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16"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16"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17"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0918"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19"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517"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18"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19"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920"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21"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520"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22"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0923"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0924"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25"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0926"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27"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21"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22"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28"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29"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0930"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31"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523"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0932"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33"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524" name="Elbow Connector 111"/>
          <p:cNvCxnSpPr>
            <a:cxnSpLocks/>
            <a:stCxn id="1050933" idx="1"/>
            <a:endCxn id="1050888"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34"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35"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936"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37"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938"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39"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940"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41"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942"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43"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944"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45"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946"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47"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948"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49"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0950"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51"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0952"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53"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954"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55"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956"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57"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958"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59"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960"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61"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962"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63"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0964"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65"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966"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67"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968" name="Oval 164"/>
          <p:cNvSpPr/>
          <p:nvPr/>
        </p:nvSpPr>
        <p:spPr>
          <a:xfrm>
            <a:off x="5969766" y="5894177"/>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69"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0970"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71"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525" name="Straight Connector 8"/>
          <p:cNvCxnSpPr>
            <a:cxnSpLocks/>
            <a:stCxn id="1050928" idx="2"/>
            <a:endCxn id="1050928"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26" name="Straight Connector 10"/>
          <p:cNvCxnSpPr>
            <a:cxnSpLocks/>
            <a:endCxn id="1050930"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27" name="Straight Connector 26"/>
          <p:cNvCxnSpPr>
            <a:cxnSpLocks/>
            <a:endCxn id="1050928"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0972" name="Oval 143"/>
          <p:cNvSpPr/>
          <p:nvPr/>
        </p:nvSpPr>
        <p:spPr>
          <a:xfrm>
            <a:off x="9274719" y="5857543"/>
            <a:ext cx="788071" cy="19727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73"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74" name="TextBox 145"/>
          <p:cNvSpPr txBox="1"/>
          <p:nvPr/>
        </p:nvSpPr>
        <p:spPr>
          <a:xfrm>
            <a:off x="8774598" y="5840829"/>
            <a:ext cx="1680755" cy="215444"/>
          </a:xfrm>
          <a:prstGeom prst="rect">
            <a:avLst/>
          </a:prstGeom>
          <a:noFill/>
        </p:spPr>
        <p:txBody>
          <a:bodyPr wrap="square" rtlCol="0">
            <a:spAutoFit/>
          </a:bodyPr>
          <a:lstStyle/>
          <a:p>
            <a:pPr algn="ctr"/>
            <a:r>
              <a:rPr lang="en-US" sz="800" b="1" dirty="0">
                <a:solidFill>
                  <a:schemeClr val="tx1">
                    <a:lumMod val="50000"/>
                  </a:schemeClr>
                </a:solidFill>
              </a:rPr>
              <a:t>28 bits</a:t>
            </a:r>
            <a:endParaRPr lang="en-IN" sz="800" b="1" dirty="0">
              <a:solidFill>
                <a:schemeClr val="tx1">
                  <a:lumMod val="50000"/>
                </a:schemeClr>
              </a:solidFill>
            </a:endParaRPr>
          </a:p>
        </p:txBody>
      </p:sp>
      <p:sp>
        <p:nvSpPr>
          <p:cNvPr id="1050975" name="TextBox 146"/>
          <p:cNvSpPr txBox="1"/>
          <p:nvPr/>
        </p:nvSpPr>
        <p:spPr>
          <a:xfrm>
            <a:off x="5510437" y="5856195"/>
            <a:ext cx="1680755" cy="215444"/>
          </a:xfrm>
          <a:prstGeom prst="rect">
            <a:avLst/>
          </a:prstGeom>
          <a:noFill/>
        </p:spPr>
        <p:txBody>
          <a:bodyPr wrap="square" rtlCol="0">
            <a:spAutoFit/>
          </a:bodyPr>
          <a:lstStyle/>
          <a:p>
            <a:pPr algn="ctr"/>
            <a:r>
              <a:rPr lang="en-US" sz="800" b="1" dirty="0">
                <a:solidFill>
                  <a:schemeClr val="tx1">
                    <a:lumMod val="50000"/>
                  </a:schemeClr>
                </a:solidFill>
              </a:rPr>
              <a:t>28 bits</a:t>
            </a:r>
            <a:endParaRPr lang="en-IN" sz="800" b="1" dirty="0">
              <a:solidFill>
                <a:schemeClr val="tx1">
                  <a:lumMod val="50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0976"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0977"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528"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78"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79"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529"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80"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81"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530"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82"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83"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531"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84"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0985"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86"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0987"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88"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532"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33"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89"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90"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0991"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534"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92"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0993"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94"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535"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36"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37"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38"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95"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96"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0997"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0998"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539"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0999"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00"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40"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01"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02"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41"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42"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43"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003"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04"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1005"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06"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1007"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08"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544"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45"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46" name="Elbow Connector 73"/>
          <p:cNvCxnSpPr>
            <a:cxnSpLocks/>
            <a:stCxn id="1051004" idx="1"/>
            <a:endCxn id="1050981"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09"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10"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011"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12"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47"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48"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13"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14"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1015"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16"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549"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50"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51"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017"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18"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552"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19"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1020"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1021"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22"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023"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24"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53"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54"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25"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26"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1027"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28"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555"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029"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30"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556" name="Elbow Connector 111"/>
          <p:cNvCxnSpPr>
            <a:cxnSpLocks/>
            <a:stCxn id="1051030" idx="1"/>
            <a:endCxn id="1050985"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31"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32"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033"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34"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035"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36"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037"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38"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039"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40"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041"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42"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043"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44"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045"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46"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047"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48"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049"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50"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051"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52"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053"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54"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055"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56"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057"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58"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059" name="Oval 151"/>
          <p:cNvSpPr/>
          <p:nvPr/>
        </p:nvSpPr>
        <p:spPr>
          <a:xfrm>
            <a:off x="5064617" y="5565952"/>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60" name="TextBox 152"/>
          <p:cNvSpPr txBox="1"/>
          <p:nvPr/>
        </p:nvSpPr>
        <p:spPr>
          <a:xfrm>
            <a:off x="4652549" y="5531652"/>
            <a:ext cx="1680755" cy="215444"/>
          </a:xfrm>
          <a:prstGeom prst="rect">
            <a:avLst/>
          </a:prstGeom>
          <a:noFill/>
        </p:spPr>
        <p:txBody>
          <a:bodyPr wrap="square" rtlCol="0">
            <a:spAutoFit/>
          </a:bodyPr>
          <a:lstStyle/>
          <a:p>
            <a:pPr algn="ctr"/>
            <a:r>
              <a:rPr lang="en-US" sz="800" b="1" dirty="0">
                <a:solidFill>
                  <a:schemeClr val="tx1">
                    <a:lumMod val="50000"/>
                  </a:schemeClr>
                </a:solidFill>
              </a:rPr>
              <a:t>56 bits</a:t>
            </a:r>
            <a:endParaRPr lang="en-IN" sz="800" b="1" dirty="0">
              <a:solidFill>
                <a:schemeClr val="tx1">
                  <a:lumMod val="50000"/>
                </a:schemeClr>
              </a:solidFill>
            </a:endParaRPr>
          </a:p>
        </p:txBody>
      </p:sp>
      <p:sp>
        <p:nvSpPr>
          <p:cNvPr id="1051061"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62"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063"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64"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065"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66"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067"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68"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557" name="Straight Connector 8"/>
          <p:cNvCxnSpPr>
            <a:cxnSpLocks/>
            <a:stCxn id="1051025" idx="2"/>
            <a:endCxn id="1051025"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58" name="Straight Connector 10"/>
          <p:cNvCxnSpPr>
            <a:cxnSpLocks/>
            <a:endCxn id="1051027"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59" name="Straight Connector 26"/>
          <p:cNvCxnSpPr>
            <a:cxnSpLocks/>
            <a:endCxn id="1051025"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1069"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70"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71"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072"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073"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1074"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560"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75"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76"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561"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77"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78"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562"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79"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80"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563"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81" name="TextBox 17"/>
          <p:cNvSpPr txBox="1"/>
          <p:nvPr/>
        </p:nvSpPr>
        <p:spPr>
          <a:xfrm>
            <a:off x="1097223" y="4089894"/>
            <a:ext cx="461665" cy="499204"/>
          </a:xfrm>
          <a:prstGeom prst="rect">
            <a:avLst/>
          </a:prstGeom>
          <a:noFill/>
        </p:spPr>
        <p:txBody>
          <a:bodyPr vert="vert" wrap="square" rtlCol="0">
            <a:spAutoFit/>
          </a:bodyPr>
          <a:lstStyle/>
          <a:p>
            <a:r>
              <a:rPr lang="en-US" b="1">
                <a:solidFill>
                  <a:schemeClr val="bg1"/>
                </a:solidFill>
              </a:rPr>
              <a:t>. . </a:t>
            </a:r>
            <a:r>
              <a:rPr lang="en-US" b="1" dirty="0">
                <a:solidFill>
                  <a:schemeClr val="bg1"/>
                </a:solidFill>
              </a:rPr>
              <a:t>.</a:t>
            </a:r>
          </a:p>
        </p:txBody>
      </p:sp>
      <p:sp>
        <p:nvSpPr>
          <p:cNvPr id="1051082"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83"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1084"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85"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564"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65"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86"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87"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1088"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566"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89"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1090"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91"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567"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68"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69"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70"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92"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93"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1094"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95"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571"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96"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97"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72"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098"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099"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73"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74"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75"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100"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01"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1102"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03"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1104"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05"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576"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77"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78" name="Elbow Connector 73"/>
          <p:cNvCxnSpPr>
            <a:cxnSpLocks/>
            <a:stCxn id="1051101" idx="1"/>
            <a:endCxn id="1051078"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06"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07"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108"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09"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79"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80"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10"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11"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1112"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13"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581"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82"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83"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114"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15"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584"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16"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1117"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1118"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19"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120"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21"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585"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86"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22"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23"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1124"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25"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587"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126" name="Rounded Rectangle 105"/>
          <p:cNvSpPr/>
          <p:nvPr/>
        </p:nvSpPr>
        <p:spPr>
          <a:xfrm>
            <a:off x="3412680" y="5608044"/>
            <a:ext cx="1166948" cy="36691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27" name="TextBox 106"/>
          <p:cNvSpPr txBox="1"/>
          <p:nvPr/>
        </p:nvSpPr>
        <p:spPr>
          <a:xfrm>
            <a:off x="3405612" y="5606772"/>
            <a:ext cx="1166948" cy="370840"/>
          </a:xfrm>
          <a:prstGeom prst="rect">
            <a:avLst/>
          </a:prstGeom>
          <a:noFill/>
        </p:spPr>
        <p:txBody>
          <a:bodyPr wrap="square" rtlCol="0">
            <a:spAutoFit/>
          </a:bodyPr>
          <a:lstStyle/>
          <a:p>
            <a:pPr algn="ctr"/>
            <a:r>
              <a:rPr lang="en-US" sz="1000" b="1" dirty="0">
                <a:solidFill>
                  <a:schemeClr val="tx1">
                    <a:lumMod val="50000"/>
                  </a:schemeClr>
                </a:solidFill>
              </a:rPr>
              <a:t>PERMUTED CHOICE 2</a:t>
            </a:r>
            <a:endParaRPr lang="en-IN" sz="1000" b="1" dirty="0">
              <a:solidFill>
                <a:schemeClr val="tx1">
                  <a:lumMod val="50000"/>
                </a:schemeClr>
              </a:solidFill>
            </a:endParaRPr>
          </a:p>
        </p:txBody>
      </p:sp>
      <p:cxnSp>
        <p:nvCxnSpPr>
          <p:cNvPr id="3146588" name="Elbow Connector 111"/>
          <p:cNvCxnSpPr>
            <a:cxnSpLocks/>
            <a:stCxn id="1051127" idx="1"/>
            <a:endCxn id="1051082" idx="3"/>
          </p:cNvCxnSpPr>
          <p:nvPr/>
        </p:nvCxnSpPr>
        <p:spPr>
          <a:xfrm rot="10800000">
            <a:off x="2129246" y="4871655"/>
            <a:ext cx="1276367" cy="9351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28"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29"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130"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31"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132"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33"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134"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35"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136"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37"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138"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39"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140"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41"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142"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43"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144"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45"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146"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47"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148"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49"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150"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51"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152"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53"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154"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55"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156"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57"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158"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59"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160"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61"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162"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63"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164"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65"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589" name="Straight Connector 8"/>
          <p:cNvCxnSpPr>
            <a:cxnSpLocks/>
            <a:stCxn id="1051122" idx="2"/>
            <a:endCxn id="1051122"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90" name="Straight Connector 10"/>
          <p:cNvCxnSpPr>
            <a:cxnSpLocks/>
            <a:endCxn id="1051124"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591" name="Straight Connector 26"/>
          <p:cNvCxnSpPr>
            <a:cxnSpLocks/>
            <a:endCxn id="1051122"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1166"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67"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68"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169"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170"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1171"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592"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72"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73"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593"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74"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75"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594"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76"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77"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595"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78"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1179"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80"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1181"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82"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596"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597"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83"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84"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1185"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598"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86"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1187"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88"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599"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00"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01"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02"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89"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90"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1191"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92"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603"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93"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94"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04"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195"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96"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05"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06"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07"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197"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198"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1199"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00"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1201"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02"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608"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09"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10" name="Elbow Connector 73"/>
          <p:cNvCxnSpPr>
            <a:cxnSpLocks/>
            <a:stCxn id="1051198" idx="1"/>
            <a:endCxn id="1051175"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03"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04"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205"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06"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11"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12"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07"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08"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1209"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10"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613"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14"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15"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211"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12"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616"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13"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a:t>
            </a:r>
            <a:r>
              <a:rPr lang="en-US" b="1">
                <a:solidFill>
                  <a:schemeClr val="bg1"/>
                </a:solidFill>
              </a:rPr>
              <a:t>. .</a:t>
            </a:r>
            <a:endParaRPr lang="en-US" b="1" dirty="0">
              <a:solidFill>
                <a:schemeClr val="bg1"/>
              </a:solidFill>
            </a:endParaRPr>
          </a:p>
        </p:txBody>
      </p:sp>
      <p:sp>
        <p:nvSpPr>
          <p:cNvPr id="1051214"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1215"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16"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217"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18"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17"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18"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19"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20"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1221"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22"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619"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223"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24"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620" name="Elbow Connector 111"/>
          <p:cNvCxnSpPr>
            <a:cxnSpLocks/>
            <a:stCxn id="1051224" idx="1"/>
            <a:endCxn id="1051179"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25"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26"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227"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28"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229"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30"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231"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32"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233"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34"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235"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36"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237"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38"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239" name="Oval 131"/>
          <p:cNvSpPr/>
          <p:nvPr/>
        </p:nvSpPr>
        <p:spPr>
          <a:xfrm>
            <a:off x="2797631" y="5265458"/>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40" name="TextBox 132"/>
          <p:cNvSpPr txBox="1"/>
          <p:nvPr/>
        </p:nvSpPr>
        <p:spPr>
          <a:xfrm>
            <a:off x="2386151" y="5240332"/>
            <a:ext cx="1680755" cy="215444"/>
          </a:xfrm>
          <a:prstGeom prst="rect">
            <a:avLst/>
          </a:prstGeom>
          <a:noFill/>
        </p:spPr>
        <p:txBody>
          <a:bodyPr wrap="square" rtlCol="0">
            <a:spAutoFit/>
          </a:bodyPr>
          <a:lstStyle/>
          <a:p>
            <a:pPr algn="ctr"/>
            <a:r>
              <a:rPr lang="en-US" sz="800" b="1" dirty="0">
                <a:solidFill>
                  <a:schemeClr val="tx1">
                    <a:lumMod val="50000"/>
                  </a:schemeClr>
                </a:solidFill>
              </a:rPr>
              <a:t>48  bits</a:t>
            </a:r>
            <a:endParaRPr lang="en-IN" sz="800" b="1" dirty="0">
              <a:solidFill>
                <a:schemeClr val="tx1">
                  <a:lumMod val="50000"/>
                </a:schemeClr>
              </a:solidFill>
            </a:endParaRPr>
          </a:p>
        </p:txBody>
      </p:sp>
      <p:sp>
        <p:nvSpPr>
          <p:cNvPr id="1051241"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42"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243"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44"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245"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46"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247"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48"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249"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50"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251"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52"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253"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54"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255"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56"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257"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58"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259"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60"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261"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62"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621" name="Straight Connector 8"/>
          <p:cNvCxnSpPr>
            <a:cxnSpLocks/>
            <a:stCxn id="1051219" idx="2"/>
            <a:endCxn id="1051219"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22" name="Straight Connector 10"/>
          <p:cNvCxnSpPr>
            <a:cxnSpLocks/>
            <a:endCxn id="1051221"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23" name="Straight Connector 26"/>
          <p:cNvCxnSpPr>
            <a:cxnSpLocks/>
            <a:endCxn id="1051219"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1263"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64"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65"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266"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267"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1268"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624"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69"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70"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625"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71"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72"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626"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73"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74"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627"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75"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1276" name="Rounded Rectangle 18"/>
          <p:cNvSpPr/>
          <p:nvPr/>
        </p:nvSpPr>
        <p:spPr>
          <a:xfrm>
            <a:off x="526868" y="4558146"/>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77"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tx1">
                    <a:lumMod val="50000"/>
                  </a:schemeClr>
                </a:solidFill>
              </a:rPr>
              <a:t>ROUND 16</a:t>
            </a:r>
          </a:p>
        </p:txBody>
      </p:sp>
      <p:sp>
        <p:nvSpPr>
          <p:cNvPr id="1051278"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79"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628"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29"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80"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81"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1282"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630"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83"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1284"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85"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631"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32"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33"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34"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86"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87"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1288"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89"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635"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90"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91"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36"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292"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93"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37"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38"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39"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294"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95"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1296"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97"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1298"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299"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640"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41"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42" name="Elbow Connector 73"/>
          <p:cNvCxnSpPr>
            <a:cxnSpLocks/>
            <a:stCxn id="1051295" idx="1"/>
            <a:endCxn id="1051272"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00"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01"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302"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03"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43"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44"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04"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05"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1306"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07"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645"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46"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47"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308"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09"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648"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10"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1311"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1312"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13"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314"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15"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49"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50"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16"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17"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1318"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19"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651"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320"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21"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652" name="Elbow Connector 111"/>
          <p:cNvCxnSpPr>
            <a:cxnSpLocks/>
            <a:stCxn id="1051321" idx="1"/>
            <a:endCxn id="1051276"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22"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23"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324"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25"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326"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27"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328"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29"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330"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31"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332"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33"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334"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35"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336"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37"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338"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39"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340"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41"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342"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43"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344"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45"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346"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47"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348"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49"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350"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51"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352"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53"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354"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55"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356"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57"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358"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59"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653" name="Straight Connector 8"/>
          <p:cNvCxnSpPr>
            <a:cxnSpLocks/>
            <a:stCxn id="1051316" idx="2"/>
            <a:endCxn id="1051316"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54" name="Straight Connector 10"/>
          <p:cNvCxnSpPr>
            <a:cxnSpLocks/>
            <a:endCxn id="1051318"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55" name="Straight Connector 26"/>
          <p:cNvCxnSpPr>
            <a:cxnSpLocks/>
            <a:endCxn id="1051316"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1360"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61"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62"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363"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364"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1365"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656"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66"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67"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657"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68"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69"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658"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70"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71"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659"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72"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1373"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74"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1375"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76"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660"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61"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77"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78"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1379"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662"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80"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1381"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82"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663"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64"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65"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66"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83"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84"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1385"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86"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667"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87"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88"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68"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89"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90"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69"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70"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71"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391"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92"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1393"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94"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1395"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96"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672"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73"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74" name="Elbow Connector 73"/>
          <p:cNvCxnSpPr>
            <a:cxnSpLocks/>
            <a:stCxn id="1051392" idx="1"/>
            <a:endCxn id="1051369"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397"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398"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399"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00"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75"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76"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01"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02"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1403"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04"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677"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78"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79"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405"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06"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680"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07"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1408"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1409"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10"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411"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12"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681"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82"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13"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14"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1415"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16"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683"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417"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18"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684" name="Elbow Connector 111"/>
          <p:cNvCxnSpPr>
            <a:cxnSpLocks/>
            <a:stCxn id="1051418" idx="1"/>
            <a:endCxn id="1051373"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19"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20"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421"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22"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423"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24"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425"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26"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427" name="Oval 125"/>
          <p:cNvSpPr/>
          <p:nvPr/>
        </p:nvSpPr>
        <p:spPr>
          <a:xfrm>
            <a:off x="1404285" y="5239248"/>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28" name="TextBox 126"/>
          <p:cNvSpPr txBox="1"/>
          <p:nvPr/>
        </p:nvSpPr>
        <p:spPr>
          <a:xfrm>
            <a:off x="929636" y="5222519"/>
            <a:ext cx="1680755" cy="215444"/>
          </a:xfrm>
          <a:prstGeom prst="rect">
            <a:avLst/>
          </a:prstGeom>
          <a:noFill/>
        </p:spPr>
        <p:txBody>
          <a:bodyPr wrap="square" rtlCol="0">
            <a:spAutoFit/>
          </a:bodyPr>
          <a:lstStyle/>
          <a:p>
            <a:pPr algn="ctr"/>
            <a:r>
              <a:rPr lang="en-US" sz="800" b="1" dirty="0">
                <a:solidFill>
                  <a:schemeClr val="tx1">
                    <a:lumMod val="50000"/>
                  </a:schemeClr>
                </a:solidFill>
              </a:rPr>
              <a:t>64 bits</a:t>
            </a:r>
            <a:endParaRPr lang="en-IN" sz="800" b="1" dirty="0">
              <a:solidFill>
                <a:schemeClr val="tx1">
                  <a:lumMod val="50000"/>
                </a:schemeClr>
              </a:solidFill>
            </a:endParaRPr>
          </a:p>
        </p:txBody>
      </p:sp>
      <p:sp>
        <p:nvSpPr>
          <p:cNvPr id="1051429"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30"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431"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32"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433"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34"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435"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36"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437"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38"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439"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40"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441"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42"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443"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44"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445"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46"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447"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48"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449"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50"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451"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52"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453"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54"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455"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56"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685" name="Straight Connector 8"/>
          <p:cNvCxnSpPr>
            <a:cxnSpLocks/>
            <a:stCxn id="1051413" idx="2"/>
            <a:endCxn id="1051413"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86" name="Straight Connector 10"/>
          <p:cNvCxnSpPr>
            <a:cxnSpLocks/>
            <a:endCxn id="1051415"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87" name="Straight Connector 26"/>
          <p:cNvCxnSpPr>
            <a:cxnSpLocks/>
            <a:endCxn id="1051413"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1457"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58"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59"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460"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599" name="TextBox 1"/>
          <p:cNvSpPr txBox="1"/>
          <p:nvPr/>
        </p:nvSpPr>
        <p:spPr>
          <a:xfrm>
            <a:off x="1" y="68889"/>
            <a:ext cx="12191999" cy="707886"/>
          </a:xfrm>
          <a:prstGeom prst="rect">
            <a:avLst/>
          </a:prstGeom>
          <a:noFill/>
        </p:spPr>
        <p:txBody>
          <a:bodyPr wrap="square" rtlCol="0">
            <a:spAutoFit/>
          </a:bodyPr>
          <a:lstStyle/>
          <a:p>
            <a:pPr algn="ctr"/>
            <a:r>
              <a:rPr lang="en-IN" sz="4000" dirty="0">
                <a:solidFill>
                  <a:srgbClr val="FFC000"/>
                </a:solidFill>
                <a:latin typeface="Arial Rounded MT Bold" panose="020F0704030504030204" pitchFamily="34" charset="0"/>
              </a:rPr>
              <a:t>AES(Advanced Encryption Standard) Algorithm</a:t>
            </a:r>
          </a:p>
        </p:txBody>
      </p:sp>
      <p:sp>
        <p:nvSpPr>
          <p:cNvPr id="1048600" name="TextBox 2"/>
          <p:cNvSpPr txBox="1"/>
          <p:nvPr/>
        </p:nvSpPr>
        <p:spPr>
          <a:xfrm>
            <a:off x="-2455" y="913591"/>
            <a:ext cx="1219199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omic Sans MS" panose="030F0702030302020204" pitchFamily="66" charset="0"/>
              </a:rPr>
              <a:t>AES is a symmetric encryption algorithm that operates on blocks of data. It uses a substitution permutation network (SPN) structure to achieve secure encryption and decryption. The algorithm consists of several rounds, with the number of rounds depending on the key size.</a:t>
            </a:r>
            <a:endParaRPr lang="en-IN" dirty="0">
              <a:solidFill>
                <a:schemeClr val="bg1"/>
              </a:solidFill>
              <a:latin typeface="Comic Sans MS" panose="030F0702030302020204" pitchFamily="66" charset="0"/>
            </a:endParaRPr>
          </a:p>
        </p:txBody>
      </p:sp>
      <p:sp>
        <p:nvSpPr>
          <p:cNvPr id="1048601" name="TextBox 3"/>
          <p:cNvSpPr txBox="1"/>
          <p:nvPr/>
        </p:nvSpPr>
        <p:spPr>
          <a:xfrm>
            <a:off x="2768453" y="1879323"/>
            <a:ext cx="6650182" cy="707886"/>
          </a:xfrm>
          <a:prstGeom prst="rect">
            <a:avLst/>
          </a:prstGeom>
          <a:noFill/>
        </p:spPr>
        <p:txBody>
          <a:bodyPr wrap="square" rtlCol="0">
            <a:spAutoFit/>
          </a:bodyPr>
          <a:lstStyle/>
          <a:p>
            <a:pPr algn="ctr"/>
            <a:r>
              <a:rPr lang="en-IN" sz="4000" dirty="0">
                <a:solidFill>
                  <a:srgbClr val="FFC000"/>
                </a:solidFill>
                <a:latin typeface="Arial Rounded MT Bold" panose="020F0704030504030204" pitchFamily="34" charset="0"/>
              </a:rPr>
              <a:t>How Does It Works?</a:t>
            </a:r>
          </a:p>
        </p:txBody>
      </p:sp>
      <p:sp>
        <p:nvSpPr>
          <p:cNvPr id="1048602" name="TextBox 4"/>
          <p:cNvSpPr txBox="1"/>
          <p:nvPr/>
        </p:nvSpPr>
        <p:spPr>
          <a:xfrm>
            <a:off x="-1" y="2629612"/>
            <a:ext cx="12189545" cy="2308324"/>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To encrypt data, AES fundamentally repeats four major processes. It takes a 128-bit block of data and a key [the layman’s term for password] and outputs </a:t>
            </a:r>
            <a:r>
              <a:rPr lang="en-US" dirty="0" err="1">
                <a:solidFill>
                  <a:schemeClr val="bg1"/>
                </a:solidFill>
                <a:latin typeface="Comic Sans MS" panose="030F0702030302020204" pitchFamily="66" charset="0"/>
              </a:rPr>
              <a:t>ciphertext</a:t>
            </a:r>
            <a:r>
              <a:rPr lang="en-US" dirty="0">
                <a:solidFill>
                  <a:schemeClr val="bg1"/>
                </a:solidFill>
                <a:latin typeface="Comic Sans MS" panose="030F0702030302020204" pitchFamily="66" charset="0"/>
              </a:rPr>
              <a:t>. The functions are </a:t>
            </a:r>
            <a:r>
              <a:rPr lang="en-IN" dirty="0">
                <a:solidFill>
                  <a:schemeClr val="bg1"/>
                </a:solidFill>
                <a:latin typeface="Comic Sans MS" panose="030F0702030302020204" pitchFamily="66" charset="0"/>
              </a:rPr>
              <a:t>as follows:</a:t>
            </a:r>
            <a:endParaRPr lang="en-US" dirty="0">
              <a:solidFill>
                <a:schemeClr val="bg1"/>
              </a:solidFill>
              <a:latin typeface="Comic Sans MS" panose="030F0702030302020204" pitchFamily="66" charset="0"/>
            </a:endParaRPr>
          </a:p>
          <a:p>
            <a:pPr marL="342900" indent="-342900">
              <a:buFont typeface="+mj-lt"/>
              <a:buAutoNum type="arabicPeriod"/>
            </a:pPr>
            <a:r>
              <a:rPr lang="en-IN" dirty="0">
                <a:solidFill>
                  <a:schemeClr val="bg1"/>
                </a:solidFill>
                <a:latin typeface="Comic Sans MS" panose="030F0702030302020204" pitchFamily="66" charset="0"/>
              </a:rPr>
              <a:t>Sub Bytes</a:t>
            </a:r>
          </a:p>
          <a:p>
            <a:pPr marL="342900" indent="-342900">
              <a:buFont typeface="+mj-lt"/>
              <a:buAutoNum type="arabicPeriod"/>
            </a:pPr>
            <a:r>
              <a:rPr lang="en-IN" dirty="0">
                <a:solidFill>
                  <a:schemeClr val="bg1"/>
                </a:solidFill>
                <a:latin typeface="Comic Sans MS" panose="030F0702030302020204" pitchFamily="66" charset="0"/>
              </a:rPr>
              <a:t>Shift Rows</a:t>
            </a:r>
          </a:p>
          <a:p>
            <a:pPr marL="342900" indent="-342900">
              <a:buFont typeface="+mj-lt"/>
              <a:buAutoNum type="arabicPeriod"/>
            </a:pPr>
            <a:r>
              <a:rPr lang="en-IN" dirty="0">
                <a:solidFill>
                  <a:schemeClr val="bg1"/>
                </a:solidFill>
                <a:latin typeface="Comic Sans MS" panose="030F0702030302020204" pitchFamily="66" charset="0"/>
              </a:rPr>
              <a:t>Mix Columns</a:t>
            </a:r>
          </a:p>
          <a:p>
            <a:pPr marL="342900" indent="-342900">
              <a:buFont typeface="+mj-lt"/>
              <a:buAutoNum type="arabicPeriod"/>
            </a:pPr>
            <a:r>
              <a:rPr lang="en-IN" dirty="0">
                <a:solidFill>
                  <a:schemeClr val="bg1"/>
                </a:solidFill>
                <a:latin typeface="Comic Sans MS" panose="030F0702030302020204" pitchFamily="66" charset="0"/>
              </a:rPr>
              <a:t>Insert  Key</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number of rounds performed by the algorithm is tightly determined by the size of the </a:t>
            </a:r>
            <a:r>
              <a:rPr lang="en-IN" dirty="0">
                <a:solidFill>
                  <a:schemeClr val="bg1"/>
                </a:solidFill>
                <a:latin typeface="Comic Sans MS" panose="030F0702030302020204" pitchFamily="66" charset="0"/>
              </a:rPr>
              <a:t>key.</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following table gives overview of number of rounds performed with the input of varying</a:t>
            </a:r>
            <a:r>
              <a:rPr lang="en-IN" dirty="0">
                <a:solidFill>
                  <a:schemeClr val="bg1"/>
                </a:solidFill>
                <a:latin typeface="Comic Sans MS" panose="030F0702030302020204" pitchFamily="66" charset="0"/>
              </a:rPr>
              <a:t> key lengths:</a:t>
            </a:r>
          </a:p>
        </p:txBody>
      </p:sp>
      <p:pic>
        <p:nvPicPr>
          <p:cNvPr id="2097153" name="Picture 5"/>
          <p:cNvPicPr>
            <a:picLocks noChangeAspect="1"/>
          </p:cNvPicPr>
          <p:nvPr/>
        </p:nvPicPr>
        <p:blipFill>
          <a:blip r:embed="rId3"/>
          <a:stretch>
            <a:fillRect/>
          </a:stretch>
        </p:blipFill>
        <p:spPr>
          <a:xfrm>
            <a:off x="4532944" y="5121353"/>
            <a:ext cx="2715491" cy="1077498"/>
          </a:xfrm>
          <a:prstGeom prst="rect">
            <a:avLst/>
          </a:prstGeom>
        </p:spPr>
      </p:pic>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461"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1462"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688"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63"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64"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689"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65"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66"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690"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67"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68"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691"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69"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1470"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71"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1472" name="Rounded Rectangle 20"/>
          <p:cNvSpPr/>
          <p:nvPr/>
        </p:nvSpPr>
        <p:spPr>
          <a:xfrm>
            <a:off x="526868" y="5532987"/>
            <a:ext cx="1602377" cy="62701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73"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tx1">
                    <a:lumMod val="50000"/>
                  </a:schemeClr>
                </a:solidFill>
              </a:rPr>
              <a:t>FINAL PERMUTATION</a:t>
            </a:r>
            <a:endParaRPr lang="en-IN" sz="1400" b="1" dirty="0">
              <a:solidFill>
                <a:schemeClr val="tx1">
                  <a:lumMod val="50000"/>
                </a:schemeClr>
              </a:solidFill>
            </a:endParaRPr>
          </a:p>
        </p:txBody>
      </p:sp>
      <p:cxnSp>
        <p:nvCxnSpPr>
          <p:cNvPr id="3146692"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93"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74" name="Rounded Rectangle 25"/>
          <p:cNvSpPr/>
          <p:nvPr/>
        </p:nvSpPr>
        <p:spPr>
          <a:xfrm>
            <a:off x="526867" y="6418477"/>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75"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1476"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694"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77"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1478"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79"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695"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96"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697"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698"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80"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81"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1482"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83"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699"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84"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85"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00"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86"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87"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01"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02"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03"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488"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89"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1490"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91"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1492"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93"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704"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05"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06" name="Elbow Connector 73"/>
          <p:cNvCxnSpPr>
            <a:cxnSpLocks/>
            <a:stCxn id="1051489" idx="1"/>
            <a:endCxn id="1051466"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94"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95"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496"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97"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07"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08"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498"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499"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1500"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01"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709"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10"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11"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502"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03"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712"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04"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1505"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1506"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07"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508"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09"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13"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14"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10"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11"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1512"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13"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715"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514"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15"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716" name="Elbow Connector 111"/>
          <p:cNvCxnSpPr>
            <a:cxnSpLocks/>
            <a:stCxn id="1051515" idx="1"/>
            <a:endCxn id="1051470"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16"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17"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518"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19"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520"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21"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522"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23"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524"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25"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526"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27"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528"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29"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530"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31"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532"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33"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534"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35"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536"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37"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538"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39"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540"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41"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542"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43"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544"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45"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546"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47"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548"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49"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550"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51"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552"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53"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717" name="Straight Connector 8"/>
          <p:cNvCxnSpPr>
            <a:cxnSpLocks/>
            <a:stCxn id="1051510" idx="2"/>
            <a:endCxn id="1051510"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718" name="Straight Connector 10"/>
          <p:cNvCxnSpPr>
            <a:cxnSpLocks/>
            <a:endCxn id="1051512"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719" name="Straight Connector 26"/>
          <p:cNvCxnSpPr>
            <a:cxnSpLocks/>
            <a:endCxn id="1051510"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1554"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55"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56"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557"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558"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1559"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720"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60"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61"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721"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62"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63"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722"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64"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65"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723"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66"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1567"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68"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1569"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70"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724"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25"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71" name="Rounded Rectangle 25"/>
          <p:cNvSpPr/>
          <p:nvPr/>
        </p:nvSpPr>
        <p:spPr>
          <a:xfrm>
            <a:off x="526867" y="6427186"/>
            <a:ext cx="1602377" cy="436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72"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bg1"/>
                </a:solidFill>
              </a:rPr>
              <a:t>CIPHER TEXT</a:t>
            </a:r>
            <a:endParaRPr lang="en-IN" sz="1400" b="1" dirty="0">
              <a:solidFill>
                <a:schemeClr val="bg1"/>
              </a:solidFill>
            </a:endParaRPr>
          </a:p>
        </p:txBody>
      </p:sp>
      <p:sp>
        <p:nvSpPr>
          <p:cNvPr id="1051573"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726"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74"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1575"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76"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727"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28"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729"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30"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77"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78"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1579"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80"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731"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81"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82"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32"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83"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84"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33"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34"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35"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585"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86"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1587"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88"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1589"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90"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736"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37"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38" name="Elbow Connector 73"/>
          <p:cNvCxnSpPr>
            <a:cxnSpLocks/>
            <a:stCxn id="1051586" idx="1"/>
            <a:endCxn id="1051563"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91"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92"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593"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94"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39"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40"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595"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96"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1597"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598"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741"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42"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43"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599"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00"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744"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01"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1602"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1603"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04"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605"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06"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45"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46"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07"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08"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1609"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10"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747"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611"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12"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748" name="Elbow Connector 111"/>
          <p:cNvCxnSpPr>
            <a:cxnSpLocks/>
            <a:stCxn id="1051612" idx="1"/>
            <a:endCxn id="1051567"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13"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14"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615"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16"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617"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18"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619"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20"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621"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22"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623" name="Oval 127"/>
          <p:cNvSpPr/>
          <p:nvPr/>
        </p:nvSpPr>
        <p:spPr>
          <a:xfrm>
            <a:off x="1395581" y="6187799"/>
            <a:ext cx="788071" cy="1495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24" name="TextBox 128"/>
          <p:cNvSpPr txBox="1"/>
          <p:nvPr/>
        </p:nvSpPr>
        <p:spPr>
          <a:xfrm>
            <a:off x="929636" y="6183138"/>
            <a:ext cx="1680755" cy="215444"/>
          </a:xfrm>
          <a:prstGeom prst="rect">
            <a:avLst/>
          </a:prstGeom>
          <a:noFill/>
        </p:spPr>
        <p:txBody>
          <a:bodyPr wrap="square" rtlCol="0">
            <a:spAutoFit/>
          </a:bodyPr>
          <a:lstStyle/>
          <a:p>
            <a:pPr algn="ctr"/>
            <a:r>
              <a:rPr lang="en-US" sz="800" b="1" dirty="0">
                <a:solidFill>
                  <a:schemeClr val="tx1">
                    <a:lumMod val="50000"/>
                  </a:schemeClr>
                </a:solidFill>
              </a:rPr>
              <a:t>64 bits</a:t>
            </a:r>
            <a:endParaRPr lang="en-IN" sz="800" b="1" dirty="0">
              <a:solidFill>
                <a:schemeClr val="tx1">
                  <a:lumMod val="50000"/>
                </a:schemeClr>
              </a:solidFill>
            </a:endParaRPr>
          </a:p>
        </p:txBody>
      </p:sp>
      <p:sp>
        <p:nvSpPr>
          <p:cNvPr id="1051625"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26"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627"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28"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629"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30"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631"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32"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633"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34"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635"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36"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637"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38"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639"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40"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641"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42"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643"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44"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645"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46"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647"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48"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649"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50" name="TextBox 167"/>
          <p:cNvSpPr txBox="1"/>
          <p:nvPr/>
        </p:nvSpPr>
        <p:spPr>
          <a:xfrm>
            <a:off x="9200612" y="4375477"/>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749" name="Straight Connector 8"/>
          <p:cNvCxnSpPr>
            <a:cxnSpLocks/>
            <a:stCxn id="1051607" idx="2"/>
            <a:endCxn id="1051607"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750" name="Straight Connector 10"/>
          <p:cNvCxnSpPr>
            <a:cxnSpLocks/>
            <a:endCxn id="1051609"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751" name="Straight Connector 26"/>
          <p:cNvCxnSpPr>
            <a:cxnSpLocks/>
            <a:endCxn id="1051607"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1651"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52"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53"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654"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655" name="Rounded Rectangle 1"/>
          <p:cNvSpPr/>
          <p:nvPr/>
        </p:nvSpPr>
        <p:spPr>
          <a:xfrm>
            <a:off x="452846" y="-1741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1656" name="TextBox 2"/>
          <p:cNvSpPr txBox="1"/>
          <p:nvPr/>
        </p:nvSpPr>
        <p:spPr>
          <a:xfrm>
            <a:off x="452846" y="111425"/>
            <a:ext cx="1602378" cy="497840"/>
          </a:xfrm>
          <a:prstGeom prst="rect">
            <a:avLst/>
          </a:prstGeom>
          <a:noFill/>
        </p:spPr>
        <p:txBody>
          <a:bodyPr wrap="square" rtlCol="0">
            <a:spAutoFit/>
          </a:bodyPr>
          <a:lstStyle/>
          <a:p>
            <a:pPr algn="ctr"/>
            <a:r>
              <a:rPr lang="en-US" b="1" dirty="0">
                <a:solidFill>
                  <a:schemeClr val="bg1"/>
                </a:solidFill>
              </a:rPr>
              <a:t>PLAIN TEXT</a:t>
            </a:r>
          </a:p>
          <a:p>
            <a:pPr algn="ctr"/>
            <a:r>
              <a:rPr lang="en-US" sz="1050" b="1" dirty="0">
                <a:solidFill>
                  <a:schemeClr val="bg1"/>
                </a:solidFill>
              </a:rPr>
              <a:t>(64 bits)</a:t>
            </a:r>
            <a:endParaRPr lang="en-IN" sz="1050" b="1" dirty="0">
              <a:solidFill>
                <a:schemeClr val="bg1"/>
              </a:solidFill>
            </a:endParaRPr>
          </a:p>
        </p:txBody>
      </p:sp>
      <p:cxnSp>
        <p:nvCxnSpPr>
          <p:cNvPr id="3146752" name="Straight Arrow Connector 4"/>
          <p:cNvCxnSpPr>
            <a:cxnSpLocks/>
          </p:cNvCxnSpPr>
          <p:nvPr/>
        </p:nvCxnSpPr>
        <p:spPr>
          <a:xfrm flipH="1">
            <a:off x="1254034" y="60960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57" name="Rounded Rectangle 5"/>
          <p:cNvSpPr/>
          <p:nvPr/>
        </p:nvSpPr>
        <p:spPr>
          <a:xfrm>
            <a:off x="452846" y="978933"/>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58" name="TextBox 6"/>
          <p:cNvSpPr txBox="1"/>
          <p:nvPr/>
        </p:nvSpPr>
        <p:spPr>
          <a:xfrm>
            <a:off x="447036" y="999110"/>
            <a:ext cx="1602378" cy="523220"/>
          </a:xfrm>
          <a:prstGeom prst="rect">
            <a:avLst/>
          </a:prstGeom>
          <a:noFill/>
        </p:spPr>
        <p:txBody>
          <a:bodyPr wrap="square" rtlCol="0">
            <a:spAutoFit/>
          </a:bodyPr>
          <a:lstStyle/>
          <a:p>
            <a:pPr algn="ctr"/>
            <a:r>
              <a:rPr lang="en-US" sz="1400" b="1" dirty="0">
                <a:solidFill>
                  <a:schemeClr val="bg1"/>
                </a:solidFill>
              </a:rPr>
              <a:t>INITIAL PERMUTATION</a:t>
            </a:r>
            <a:endParaRPr lang="en-IN" sz="1400" b="1" dirty="0">
              <a:solidFill>
                <a:schemeClr val="bg1"/>
              </a:solidFill>
            </a:endParaRPr>
          </a:p>
        </p:txBody>
      </p:sp>
      <p:cxnSp>
        <p:nvCxnSpPr>
          <p:cNvPr id="3146753" name="Straight Arrow Connector 7"/>
          <p:cNvCxnSpPr>
            <a:cxnSpLocks/>
          </p:cNvCxnSpPr>
          <p:nvPr/>
        </p:nvCxnSpPr>
        <p:spPr>
          <a:xfrm flipH="1">
            <a:off x="1254034" y="1605950"/>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59" name="Rounded Rectangle 11"/>
          <p:cNvSpPr/>
          <p:nvPr/>
        </p:nvSpPr>
        <p:spPr>
          <a:xfrm>
            <a:off x="526869" y="196509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60" name="TextBox 12"/>
          <p:cNvSpPr txBox="1"/>
          <p:nvPr/>
        </p:nvSpPr>
        <p:spPr>
          <a:xfrm>
            <a:off x="526869" y="2093938"/>
            <a:ext cx="1602378" cy="369332"/>
          </a:xfrm>
          <a:prstGeom prst="rect">
            <a:avLst/>
          </a:prstGeom>
          <a:noFill/>
        </p:spPr>
        <p:txBody>
          <a:bodyPr wrap="square" rtlCol="0">
            <a:spAutoFit/>
          </a:bodyPr>
          <a:lstStyle/>
          <a:p>
            <a:pPr algn="ctr"/>
            <a:r>
              <a:rPr lang="en-US" b="1" dirty="0">
                <a:solidFill>
                  <a:schemeClr val="bg1"/>
                </a:solidFill>
              </a:rPr>
              <a:t>ROUND 1</a:t>
            </a:r>
          </a:p>
        </p:txBody>
      </p:sp>
      <p:cxnSp>
        <p:nvCxnSpPr>
          <p:cNvPr id="3146754" name="Straight Arrow Connector 13"/>
          <p:cNvCxnSpPr>
            <a:cxnSpLocks/>
          </p:cNvCxnSpPr>
          <p:nvPr/>
        </p:nvCxnSpPr>
        <p:spPr>
          <a:xfrm flipH="1">
            <a:off x="1254034" y="2624854"/>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61" name="Rounded Rectangle 14"/>
          <p:cNvSpPr/>
          <p:nvPr/>
        </p:nvSpPr>
        <p:spPr>
          <a:xfrm>
            <a:off x="548639" y="3020610"/>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62" name="TextBox 15"/>
          <p:cNvSpPr txBox="1"/>
          <p:nvPr/>
        </p:nvSpPr>
        <p:spPr>
          <a:xfrm>
            <a:off x="526868" y="3112842"/>
            <a:ext cx="1602378" cy="369332"/>
          </a:xfrm>
          <a:prstGeom prst="rect">
            <a:avLst/>
          </a:prstGeom>
          <a:noFill/>
        </p:spPr>
        <p:txBody>
          <a:bodyPr wrap="square" rtlCol="0">
            <a:spAutoFit/>
          </a:bodyPr>
          <a:lstStyle/>
          <a:p>
            <a:pPr algn="ctr"/>
            <a:r>
              <a:rPr lang="en-US" b="1" dirty="0">
                <a:solidFill>
                  <a:schemeClr val="bg1"/>
                </a:solidFill>
              </a:rPr>
              <a:t>ROUND 2</a:t>
            </a:r>
          </a:p>
        </p:txBody>
      </p:sp>
      <p:cxnSp>
        <p:nvCxnSpPr>
          <p:cNvPr id="3146755" name="Straight Arrow Connector 16"/>
          <p:cNvCxnSpPr>
            <a:cxnSpLocks/>
          </p:cNvCxnSpPr>
          <p:nvPr/>
        </p:nvCxnSpPr>
        <p:spPr>
          <a:xfrm flipH="1">
            <a:off x="1254033" y="3643758"/>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63" name="TextBox 17"/>
          <p:cNvSpPr txBox="1"/>
          <p:nvPr/>
        </p:nvSpPr>
        <p:spPr>
          <a:xfrm>
            <a:off x="1097223" y="4089894"/>
            <a:ext cx="461665" cy="499204"/>
          </a:xfrm>
          <a:prstGeom prst="rect">
            <a:avLst/>
          </a:prstGeom>
          <a:noFill/>
        </p:spPr>
        <p:txBody>
          <a:bodyPr vert="vert" wrap="square" rtlCol="0">
            <a:spAutoFit/>
          </a:bodyPr>
          <a:lstStyle/>
          <a:p>
            <a:r>
              <a:rPr lang="en-US" b="1" dirty="0">
                <a:solidFill>
                  <a:schemeClr val="bg1"/>
                </a:solidFill>
              </a:rPr>
              <a:t>. . .</a:t>
            </a:r>
          </a:p>
        </p:txBody>
      </p:sp>
      <p:sp>
        <p:nvSpPr>
          <p:cNvPr id="1051664" name="Rounded Rectangle 18"/>
          <p:cNvSpPr/>
          <p:nvPr/>
        </p:nvSpPr>
        <p:spPr>
          <a:xfrm>
            <a:off x="526868" y="4558146"/>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65" name="TextBox 19"/>
          <p:cNvSpPr txBox="1"/>
          <p:nvPr/>
        </p:nvSpPr>
        <p:spPr>
          <a:xfrm>
            <a:off x="526868" y="4686988"/>
            <a:ext cx="1602378" cy="369332"/>
          </a:xfrm>
          <a:prstGeom prst="rect">
            <a:avLst/>
          </a:prstGeom>
          <a:noFill/>
        </p:spPr>
        <p:txBody>
          <a:bodyPr wrap="square" rtlCol="0">
            <a:spAutoFit/>
          </a:bodyPr>
          <a:lstStyle/>
          <a:p>
            <a:pPr algn="ctr"/>
            <a:r>
              <a:rPr lang="en-US" b="1" dirty="0">
                <a:solidFill>
                  <a:schemeClr val="bg1"/>
                </a:solidFill>
              </a:rPr>
              <a:t>ROUND 16</a:t>
            </a:r>
          </a:p>
        </p:txBody>
      </p:sp>
      <p:sp>
        <p:nvSpPr>
          <p:cNvPr id="1051666" name="Rounded Rectangle 20"/>
          <p:cNvSpPr/>
          <p:nvPr/>
        </p:nvSpPr>
        <p:spPr>
          <a:xfrm>
            <a:off x="526868" y="5532987"/>
            <a:ext cx="1602377" cy="627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67" name="TextBox 21"/>
          <p:cNvSpPr txBox="1"/>
          <p:nvPr/>
        </p:nvSpPr>
        <p:spPr>
          <a:xfrm>
            <a:off x="526868" y="5536227"/>
            <a:ext cx="1602378" cy="523220"/>
          </a:xfrm>
          <a:prstGeom prst="rect">
            <a:avLst/>
          </a:prstGeom>
          <a:noFill/>
        </p:spPr>
        <p:txBody>
          <a:bodyPr wrap="square" rtlCol="0">
            <a:spAutoFit/>
          </a:bodyPr>
          <a:lstStyle/>
          <a:p>
            <a:pPr algn="ctr"/>
            <a:r>
              <a:rPr lang="en-US" sz="1400" b="1" dirty="0">
                <a:solidFill>
                  <a:schemeClr val="bg1"/>
                </a:solidFill>
              </a:rPr>
              <a:t>FINAL PERMUTATION</a:t>
            </a:r>
            <a:endParaRPr lang="en-IN" sz="1400" b="1" dirty="0">
              <a:solidFill>
                <a:schemeClr val="bg1"/>
              </a:solidFill>
            </a:endParaRPr>
          </a:p>
        </p:txBody>
      </p:sp>
      <p:cxnSp>
        <p:nvCxnSpPr>
          <p:cNvPr id="3146756" name="Straight Arrow Connector 22"/>
          <p:cNvCxnSpPr>
            <a:cxnSpLocks/>
          </p:cNvCxnSpPr>
          <p:nvPr/>
        </p:nvCxnSpPr>
        <p:spPr>
          <a:xfrm flipH="1">
            <a:off x="1254033" y="5177081"/>
            <a:ext cx="1" cy="3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57" name="Straight Arrow Connector 23"/>
          <p:cNvCxnSpPr>
            <a:cxnSpLocks/>
          </p:cNvCxnSpPr>
          <p:nvPr/>
        </p:nvCxnSpPr>
        <p:spPr>
          <a:xfrm flipH="1">
            <a:off x="1254033" y="6150315"/>
            <a:ext cx="1" cy="2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68" name="Rounded Rectangle 25"/>
          <p:cNvSpPr/>
          <p:nvPr/>
        </p:nvSpPr>
        <p:spPr>
          <a:xfrm>
            <a:off x="526867" y="6427186"/>
            <a:ext cx="1602377" cy="43685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69" name="TextBox 27"/>
          <p:cNvSpPr txBox="1"/>
          <p:nvPr/>
        </p:nvSpPr>
        <p:spPr>
          <a:xfrm flipH="1">
            <a:off x="526867" y="6431405"/>
            <a:ext cx="1602376" cy="307777"/>
          </a:xfrm>
          <a:prstGeom prst="rect">
            <a:avLst/>
          </a:prstGeom>
          <a:noFill/>
        </p:spPr>
        <p:txBody>
          <a:bodyPr wrap="square" rtlCol="0">
            <a:spAutoFit/>
          </a:bodyPr>
          <a:lstStyle/>
          <a:p>
            <a:pPr algn="ctr"/>
            <a:r>
              <a:rPr lang="en-US" sz="1400" b="1" dirty="0">
                <a:solidFill>
                  <a:schemeClr val="tx1">
                    <a:lumMod val="50000"/>
                  </a:schemeClr>
                </a:solidFill>
              </a:rPr>
              <a:t>CIPHER TEXT</a:t>
            </a:r>
            <a:endParaRPr lang="en-IN" sz="1400" b="1" dirty="0">
              <a:solidFill>
                <a:schemeClr val="tx1">
                  <a:lumMod val="50000"/>
                </a:schemeClr>
              </a:solidFill>
            </a:endParaRPr>
          </a:p>
        </p:txBody>
      </p:sp>
      <p:sp>
        <p:nvSpPr>
          <p:cNvPr id="1051670" name="TextBox 29"/>
          <p:cNvSpPr txBox="1"/>
          <p:nvPr/>
        </p:nvSpPr>
        <p:spPr>
          <a:xfrm>
            <a:off x="7306490" y="0"/>
            <a:ext cx="1663338" cy="446276"/>
          </a:xfrm>
          <a:prstGeom prst="rect">
            <a:avLst/>
          </a:prstGeom>
          <a:noFill/>
        </p:spPr>
        <p:txBody>
          <a:bodyPr wrap="square" rtlCol="0">
            <a:spAutoFit/>
          </a:bodyPr>
          <a:lstStyle/>
          <a:p>
            <a:pPr algn="ctr"/>
            <a:r>
              <a:rPr lang="en-US" sz="1400" b="1" dirty="0">
                <a:solidFill>
                  <a:schemeClr val="bg1"/>
                </a:solidFill>
              </a:rPr>
              <a:t>INTIAL KEY</a:t>
            </a:r>
          </a:p>
          <a:p>
            <a:pPr algn="ctr"/>
            <a:r>
              <a:rPr lang="en-US" sz="900" b="1" dirty="0">
                <a:solidFill>
                  <a:schemeClr val="bg1"/>
                </a:solidFill>
              </a:rPr>
              <a:t>(64 bits)</a:t>
            </a:r>
            <a:endParaRPr lang="en-IN" sz="900" b="1" dirty="0">
              <a:solidFill>
                <a:schemeClr val="bg1"/>
              </a:solidFill>
            </a:endParaRPr>
          </a:p>
        </p:txBody>
      </p:sp>
      <p:cxnSp>
        <p:nvCxnSpPr>
          <p:cNvPr id="3146758" name="Straight Arrow Connector 31"/>
          <p:cNvCxnSpPr>
            <a:cxnSpLocks/>
          </p:cNvCxnSpPr>
          <p:nvPr/>
        </p:nvCxnSpPr>
        <p:spPr>
          <a:xfrm>
            <a:off x="8120742" y="400594"/>
            <a:ext cx="0"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71" name="Rounded Rectangle 33"/>
          <p:cNvSpPr/>
          <p:nvPr/>
        </p:nvSpPr>
        <p:spPr>
          <a:xfrm>
            <a:off x="7537268" y="33675"/>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1672" name="Rounded Rectangle 34"/>
          <p:cNvSpPr/>
          <p:nvPr/>
        </p:nvSpPr>
        <p:spPr>
          <a:xfrm>
            <a:off x="7554685" y="64345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73" name="TextBox 35"/>
          <p:cNvSpPr txBox="1"/>
          <p:nvPr/>
        </p:nvSpPr>
        <p:spPr>
          <a:xfrm>
            <a:off x="7554685" y="642340"/>
            <a:ext cx="1166948" cy="370840"/>
          </a:xfrm>
          <a:prstGeom prst="rect">
            <a:avLst/>
          </a:prstGeom>
          <a:noFill/>
        </p:spPr>
        <p:txBody>
          <a:bodyPr wrap="square" rtlCol="0">
            <a:spAutoFit/>
          </a:bodyPr>
          <a:lstStyle/>
          <a:p>
            <a:pPr algn="ctr"/>
            <a:r>
              <a:rPr lang="en-US" sz="1000" b="1" dirty="0">
                <a:solidFill>
                  <a:schemeClr val="bg1"/>
                </a:solidFill>
              </a:rPr>
              <a:t>PERMUTED CHOICE 1</a:t>
            </a:r>
            <a:endParaRPr lang="en-IN" sz="1000" b="1" dirty="0">
              <a:solidFill>
                <a:schemeClr val="bg1"/>
              </a:solidFill>
            </a:endParaRPr>
          </a:p>
        </p:txBody>
      </p:sp>
      <p:cxnSp>
        <p:nvCxnSpPr>
          <p:cNvPr id="3146759" name="Straight Arrow Connector 37"/>
          <p:cNvCxnSpPr>
            <a:cxnSpLocks/>
          </p:cNvCxnSpPr>
          <p:nvPr/>
        </p:nvCxnSpPr>
        <p:spPr>
          <a:xfrm>
            <a:off x="8138159" y="1010373"/>
            <a:ext cx="0" cy="18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60" name="Straight Connector 39"/>
          <p:cNvCxnSpPr>
            <a:cxnSpLocks/>
          </p:cNvCxnSpPr>
          <p:nvPr/>
        </p:nvCxnSpPr>
        <p:spPr>
          <a:xfrm flipH="1">
            <a:off x="6992983" y="1195832"/>
            <a:ext cx="2412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761" name="Straight Arrow Connector 41"/>
          <p:cNvCxnSpPr>
            <a:cxnSpLocks/>
          </p:cNvCxnSpPr>
          <p:nvPr/>
        </p:nvCxnSpPr>
        <p:spPr>
          <a:xfrm>
            <a:off x="6992983" y="119583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62" name="Straight Arrow Connector 42"/>
          <p:cNvCxnSpPr>
            <a:cxnSpLocks/>
          </p:cNvCxnSpPr>
          <p:nvPr/>
        </p:nvCxnSpPr>
        <p:spPr>
          <a:xfrm>
            <a:off x="9405257" y="118044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74" name="Rounded Rectangle 44"/>
          <p:cNvSpPr/>
          <p:nvPr/>
        </p:nvSpPr>
        <p:spPr>
          <a:xfrm>
            <a:off x="6439986" y="1445623"/>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75" name="TextBox 45"/>
          <p:cNvSpPr txBox="1"/>
          <p:nvPr/>
        </p:nvSpPr>
        <p:spPr>
          <a:xfrm>
            <a:off x="6424764" y="1431982"/>
            <a:ext cx="1158241" cy="370840"/>
          </a:xfrm>
          <a:prstGeom prst="rect">
            <a:avLst/>
          </a:prstGeom>
          <a:noFill/>
        </p:spPr>
        <p:txBody>
          <a:bodyPr wrap="square" rtlCol="0">
            <a:spAutoFit/>
          </a:bodyPr>
          <a:lstStyle/>
          <a:p>
            <a:pPr algn="ctr"/>
            <a:r>
              <a:rPr lang="en-US" sz="1000" b="1" dirty="0">
                <a:solidFill>
                  <a:schemeClr val="bg1"/>
                </a:solidFill>
              </a:rPr>
              <a:t>LEFT PLANE TEXT</a:t>
            </a:r>
            <a:endParaRPr lang="en-IN" sz="1000" b="1" dirty="0">
              <a:solidFill>
                <a:schemeClr val="bg1"/>
              </a:solidFill>
            </a:endParaRPr>
          </a:p>
        </p:txBody>
      </p:sp>
      <p:sp>
        <p:nvSpPr>
          <p:cNvPr id="1051676" name="Rounded Rectangle 46"/>
          <p:cNvSpPr/>
          <p:nvPr/>
        </p:nvSpPr>
        <p:spPr>
          <a:xfrm>
            <a:off x="8891449" y="1430233"/>
            <a:ext cx="1158240" cy="361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77" name="TextBox 47"/>
          <p:cNvSpPr txBox="1"/>
          <p:nvPr/>
        </p:nvSpPr>
        <p:spPr>
          <a:xfrm>
            <a:off x="8774596" y="1428799"/>
            <a:ext cx="1400675" cy="231141"/>
          </a:xfrm>
          <a:prstGeom prst="rect">
            <a:avLst/>
          </a:prstGeom>
          <a:noFill/>
        </p:spPr>
        <p:txBody>
          <a:bodyPr wrap="square" rtlCol="0">
            <a:spAutoFit/>
          </a:bodyPr>
          <a:lstStyle/>
          <a:p>
            <a:pPr algn="ctr"/>
            <a:r>
              <a:rPr lang="en-US" sz="1000" b="1" dirty="0">
                <a:solidFill>
                  <a:schemeClr val="bg1"/>
                </a:solidFill>
              </a:rPr>
              <a:t>RIGHT PLANE TEXT</a:t>
            </a:r>
            <a:endParaRPr lang="en-IN" sz="1000" b="1" dirty="0">
              <a:solidFill>
                <a:schemeClr val="bg1"/>
              </a:solidFill>
            </a:endParaRPr>
          </a:p>
        </p:txBody>
      </p:sp>
      <p:cxnSp>
        <p:nvCxnSpPr>
          <p:cNvPr id="3146763" name="Straight Arrow Connector 48"/>
          <p:cNvCxnSpPr>
            <a:cxnSpLocks/>
          </p:cNvCxnSpPr>
          <p:nvPr/>
        </p:nvCxnSpPr>
        <p:spPr>
          <a:xfrm>
            <a:off x="7001692"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78" name="Rounded Rectangle 49"/>
          <p:cNvSpPr/>
          <p:nvPr/>
        </p:nvSpPr>
        <p:spPr>
          <a:xfrm>
            <a:off x="6439986" y="204179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79" name="TextBox 50"/>
          <p:cNvSpPr txBox="1"/>
          <p:nvPr/>
        </p:nvSpPr>
        <p:spPr>
          <a:xfrm>
            <a:off x="6439985" y="2106920"/>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64" name="Straight Arrow Connector 51"/>
          <p:cNvCxnSpPr>
            <a:cxnSpLocks/>
          </p:cNvCxnSpPr>
          <p:nvPr/>
        </p:nvCxnSpPr>
        <p:spPr>
          <a:xfrm>
            <a:off x="9505407" y="179200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80" name="Rounded Rectangle 52"/>
          <p:cNvSpPr/>
          <p:nvPr/>
        </p:nvSpPr>
        <p:spPr>
          <a:xfrm>
            <a:off x="8969828" y="204179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81" name="TextBox 53"/>
          <p:cNvSpPr txBox="1"/>
          <p:nvPr/>
        </p:nvSpPr>
        <p:spPr>
          <a:xfrm>
            <a:off x="8926286" y="2092763"/>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65" name="Straight Arrow Connector 54"/>
          <p:cNvCxnSpPr>
            <a:cxnSpLocks/>
          </p:cNvCxnSpPr>
          <p:nvPr/>
        </p:nvCxnSpPr>
        <p:spPr>
          <a:xfrm>
            <a:off x="7023460" y="2353141"/>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66" name="Straight Arrow Connector 55"/>
          <p:cNvCxnSpPr>
            <a:cxnSpLocks/>
          </p:cNvCxnSpPr>
          <p:nvPr/>
        </p:nvCxnSpPr>
        <p:spPr>
          <a:xfrm>
            <a:off x="9544594" y="2388178"/>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67" name="Straight Connector 59"/>
          <p:cNvCxnSpPr>
            <a:cxnSpLocks/>
          </p:cNvCxnSpPr>
          <p:nvPr/>
        </p:nvCxnSpPr>
        <p:spPr>
          <a:xfrm flipH="1" flipV="1">
            <a:off x="4663440" y="2995819"/>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682" name="Rounded Rectangle 62"/>
          <p:cNvSpPr/>
          <p:nvPr/>
        </p:nvSpPr>
        <p:spPr>
          <a:xfrm>
            <a:off x="3496492" y="2801822"/>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83" name="TextBox 63"/>
          <p:cNvSpPr txBox="1"/>
          <p:nvPr/>
        </p:nvSpPr>
        <p:spPr>
          <a:xfrm>
            <a:off x="3496492" y="2800708"/>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sp>
        <p:nvSpPr>
          <p:cNvPr id="1051684" name="Rounded Rectangle 66"/>
          <p:cNvSpPr/>
          <p:nvPr/>
        </p:nvSpPr>
        <p:spPr>
          <a:xfrm>
            <a:off x="6413863" y="2604645"/>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85" name="TextBox 67"/>
          <p:cNvSpPr txBox="1"/>
          <p:nvPr/>
        </p:nvSpPr>
        <p:spPr>
          <a:xfrm>
            <a:off x="6413862" y="2669769"/>
            <a:ext cx="1158241" cy="246221"/>
          </a:xfrm>
          <a:prstGeom prst="rect">
            <a:avLst/>
          </a:prstGeom>
          <a:noFill/>
        </p:spPr>
        <p:txBody>
          <a:bodyPr wrap="square" rtlCol="0">
            <a:spAutoFit/>
          </a:bodyPr>
          <a:lstStyle/>
          <a:p>
            <a:pPr algn="ctr"/>
            <a:r>
              <a:rPr lang="en-US" sz="1000" b="1" dirty="0">
                <a:solidFill>
                  <a:schemeClr val="bg1"/>
                </a:solidFill>
              </a:rPr>
              <a:t>SIFTED BITS C1 </a:t>
            </a:r>
            <a:endParaRPr lang="en-IN" sz="1000" b="1" dirty="0">
              <a:solidFill>
                <a:schemeClr val="bg1"/>
              </a:solidFill>
            </a:endParaRPr>
          </a:p>
        </p:txBody>
      </p:sp>
      <p:sp>
        <p:nvSpPr>
          <p:cNvPr id="1051686" name="Rounded Rectangle 68"/>
          <p:cNvSpPr/>
          <p:nvPr/>
        </p:nvSpPr>
        <p:spPr>
          <a:xfrm>
            <a:off x="8943705" y="2604644"/>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87" name="TextBox 69"/>
          <p:cNvSpPr txBox="1"/>
          <p:nvPr/>
        </p:nvSpPr>
        <p:spPr>
          <a:xfrm>
            <a:off x="8900163" y="2655612"/>
            <a:ext cx="1158241" cy="246221"/>
          </a:xfrm>
          <a:prstGeom prst="rect">
            <a:avLst/>
          </a:prstGeom>
          <a:noFill/>
        </p:spPr>
        <p:txBody>
          <a:bodyPr wrap="square" rtlCol="0">
            <a:spAutoFit/>
          </a:bodyPr>
          <a:lstStyle/>
          <a:p>
            <a:pPr algn="ctr"/>
            <a:r>
              <a:rPr lang="en-US" sz="1000" b="1" dirty="0">
                <a:solidFill>
                  <a:schemeClr val="bg1"/>
                </a:solidFill>
              </a:rPr>
              <a:t>SIFTED BITS D1 </a:t>
            </a:r>
            <a:endParaRPr lang="en-IN" sz="1000" b="1" dirty="0">
              <a:solidFill>
                <a:schemeClr val="bg1"/>
              </a:solidFill>
            </a:endParaRPr>
          </a:p>
        </p:txBody>
      </p:sp>
      <p:cxnSp>
        <p:nvCxnSpPr>
          <p:cNvPr id="3146768" name="Straight Arrow Connector 70"/>
          <p:cNvCxnSpPr>
            <a:cxnSpLocks/>
          </p:cNvCxnSpPr>
          <p:nvPr/>
        </p:nvCxnSpPr>
        <p:spPr>
          <a:xfrm>
            <a:off x="6997337" y="291599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69" name="Straight Arrow Connector 71"/>
          <p:cNvCxnSpPr>
            <a:cxnSpLocks/>
          </p:cNvCxnSpPr>
          <p:nvPr/>
        </p:nvCxnSpPr>
        <p:spPr>
          <a:xfrm>
            <a:off x="9518471" y="2951027"/>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70" name="Elbow Connector 73"/>
          <p:cNvCxnSpPr>
            <a:cxnSpLocks/>
            <a:stCxn id="1051683" idx="1"/>
            <a:endCxn id="1051660" idx="3"/>
          </p:cNvCxnSpPr>
          <p:nvPr/>
        </p:nvCxnSpPr>
        <p:spPr>
          <a:xfrm rot="10800000">
            <a:off x="2129248" y="2278605"/>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88" name="Rounded Rectangle 74"/>
          <p:cNvSpPr/>
          <p:nvPr/>
        </p:nvSpPr>
        <p:spPr>
          <a:xfrm>
            <a:off x="6396449" y="3168741"/>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89" name="TextBox 75"/>
          <p:cNvSpPr txBox="1"/>
          <p:nvPr/>
        </p:nvSpPr>
        <p:spPr>
          <a:xfrm>
            <a:off x="6396448" y="32338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690" name="Rounded Rectangle 76"/>
          <p:cNvSpPr/>
          <p:nvPr/>
        </p:nvSpPr>
        <p:spPr>
          <a:xfrm>
            <a:off x="8926291" y="316874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91" name="TextBox 77"/>
          <p:cNvSpPr txBox="1"/>
          <p:nvPr/>
        </p:nvSpPr>
        <p:spPr>
          <a:xfrm>
            <a:off x="8882749" y="3219708"/>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71" name="Straight Arrow Connector 78"/>
          <p:cNvCxnSpPr>
            <a:cxnSpLocks/>
          </p:cNvCxnSpPr>
          <p:nvPr/>
        </p:nvCxnSpPr>
        <p:spPr>
          <a:xfrm>
            <a:off x="6979923" y="3480086"/>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72" name="Straight Arrow Connector 79"/>
          <p:cNvCxnSpPr>
            <a:cxnSpLocks/>
          </p:cNvCxnSpPr>
          <p:nvPr/>
        </p:nvCxnSpPr>
        <p:spPr>
          <a:xfrm>
            <a:off x="9501057" y="351512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92" name="Rounded Rectangle 80"/>
          <p:cNvSpPr/>
          <p:nvPr/>
        </p:nvSpPr>
        <p:spPr>
          <a:xfrm>
            <a:off x="6370326" y="3731590"/>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93" name="TextBox 81"/>
          <p:cNvSpPr txBox="1"/>
          <p:nvPr/>
        </p:nvSpPr>
        <p:spPr>
          <a:xfrm>
            <a:off x="6370325" y="3796714"/>
            <a:ext cx="1158241" cy="246221"/>
          </a:xfrm>
          <a:prstGeom prst="rect">
            <a:avLst/>
          </a:prstGeom>
          <a:noFill/>
        </p:spPr>
        <p:txBody>
          <a:bodyPr wrap="square" rtlCol="0">
            <a:spAutoFit/>
          </a:bodyPr>
          <a:lstStyle/>
          <a:p>
            <a:pPr algn="ctr"/>
            <a:r>
              <a:rPr lang="en-US" sz="1000" b="1" dirty="0">
                <a:solidFill>
                  <a:schemeClr val="bg1"/>
                </a:solidFill>
              </a:rPr>
              <a:t>SIFTED BITS C2 </a:t>
            </a:r>
            <a:endParaRPr lang="en-IN" sz="1000" b="1" dirty="0">
              <a:solidFill>
                <a:schemeClr val="bg1"/>
              </a:solidFill>
            </a:endParaRPr>
          </a:p>
        </p:txBody>
      </p:sp>
      <p:sp>
        <p:nvSpPr>
          <p:cNvPr id="1051694" name="Rounded Rectangle 82"/>
          <p:cNvSpPr/>
          <p:nvPr/>
        </p:nvSpPr>
        <p:spPr>
          <a:xfrm>
            <a:off x="8900168" y="3731589"/>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95" name="TextBox 83"/>
          <p:cNvSpPr txBox="1"/>
          <p:nvPr/>
        </p:nvSpPr>
        <p:spPr>
          <a:xfrm>
            <a:off x="8856626" y="3782557"/>
            <a:ext cx="1158241" cy="246221"/>
          </a:xfrm>
          <a:prstGeom prst="rect">
            <a:avLst/>
          </a:prstGeom>
          <a:noFill/>
        </p:spPr>
        <p:txBody>
          <a:bodyPr wrap="square" rtlCol="0">
            <a:spAutoFit/>
          </a:bodyPr>
          <a:lstStyle/>
          <a:p>
            <a:pPr algn="ctr"/>
            <a:r>
              <a:rPr lang="en-US" sz="1000" b="1" dirty="0">
                <a:solidFill>
                  <a:schemeClr val="bg1"/>
                </a:solidFill>
              </a:rPr>
              <a:t>SIFTED BITS D2 </a:t>
            </a:r>
            <a:endParaRPr lang="en-IN" sz="1000" b="1" dirty="0">
              <a:solidFill>
                <a:schemeClr val="bg1"/>
              </a:solidFill>
            </a:endParaRPr>
          </a:p>
        </p:txBody>
      </p:sp>
      <p:cxnSp>
        <p:nvCxnSpPr>
          <p:cNvPr id="3146773" name="Straight Arrow Connector 84"/>
          <p:cNvCxnSpPr>
            <a:cxnSpLocks/>
          </p:cNvCxnSpPr>
          <p:nvPr/>
        </p:nvCxnSpPr>
        <p:spPr>
          <a:xfrm>
            <a:off x="6953800" y="4042935"/>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74" name="Straight Arrow Connector 85"/>
          <p:cNvCxnSpPr>
            <a:cxnSpLocks/>
          </p:cNvCxnSpPr>
          <p:nvPr/>
        </p:nvCxnSpPr>
        <p:spPr>
          <a:xfrm>
            <a:off x="9474934" y="4077972"/>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75" name="Straight Connector 86"/>
          <p:cNvCxnSpPr>
            <a:cxnSpLocks/>
          </p:cNvCxnSpPr>
          <p:nvPr/>
        </p:nvCxnSpPr>
        <p:spPr>
          <a:xfrm flipH="1" flipV="1">
            <a:off x="4659091" y="4105646"/>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696" name="Rounded Rectangle 87"/>
          <p:cNvSpPr/>
          <p:nvPr/>
        </p:nvSpPr>
        <p:spPr>
          <a:xfrm>
            <a:off x="3483432" y="3947369"/>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697" name="TextBox 88"/>
          <p:cNvSpPr txBox="1"/>
          <p:nvPr/>
        </p:nvSpPr>
        <p:spPr>
          <a:xfrm>
            <a:off x="3483432" y="3946255"/>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776" name="Elbow Connector 89"/>
          <p:cNvCxnSpPr>
            <a:cxnSpLocks/>
          </p:cNvCxnSpPr>
          <p:nvPr/>
        </p:nvCxnSpPr>
        <p:spPr>
          <a:xfrm rot="10800000">
            <a:off x="2135780" y="3380727"/>
            <a:ext cx="1367245" cy="722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698" name="TextBox 90"/>
          <p:cNvSpPr txBox="1"/>
          <p:nvPr/>
        </p:nvSpPr>
        <p:spPr>
          <a:xfrm>
            <a:off x="6788272" y="4372450"/>
            <a:ext cx="461665" cy="499204"/>
          </a:xfrm>
          <a:prstGeom prst="rect">
            <a:avLst/>
          </a:prstGeom>
          <a:noFill/>
        </p:spPr>
        <p:txBody>
          <a:bodyPr vert="vert" wrap="square" rtlCol="0">
            <a:spAutoFit/>
          </a:bodyPr>
          <a:lstStyle/>
          <a:p>
            <a:r>
              <a:rPr lang="en-US" b="1" dirty="0">
                <a:solidFill>
                  <a:schemeClr val="bg1"/>
                </a:solidFill>
              </a:rPr>
              <a:t>. . .</a:t>
            </a:r>
          </a:p>
        </p:txBody>
      </p:sp>
      <p:sp>
        <p:nvSpPr>
          <p:cNvPr id="1051699" name="TextBox 91"/>
          <p:cNvSpPr txBox="1"/>
          <p:nvPr/>
        </p:nvSpPr>
        <p:spPr>
          <a:xfrm>
            <a:off x="9313761" y="4400583"/>
            <a:ext cx="461665" cy="499204"/>
          </a:xfrm>
          <a:prstGeom prst="rect">
            <a:avLst/>
          </a:prstGeom>
          <a:noFill/>
        </p:spPr>
        <p:txBody>
          <a:bodyPr vert="vert" wrap="square" rtlCol="0">
            <a:spAutoFit/>
          </a:bodyPr>
          <a:lstStyle/>
          <a:p>
            <a:r>
              <a:rPr lang="en-US" b="1" dirty="0">
                <a:solidFill>
                  <a:schemeClr val="bg1"/>
                </a:solidFill>
              </a:rPr>
              <a:t>. . .</a:t>
            </a:r>
          </a:p>
        </p:txBody>
      </p:sp>
      <p:sp>
        <p:nvSpPr>
          <p:cNvPr id="1051700" name="Rounded Rectangle 92"/>
          <p:cNvSpPr/>
          <p:nvPr/>
        </p:nvSpPr>
        <p:spPr>
          <a:xfrm>
            <a:off x="6363803" y="4812298"/>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01" name="TextBox 93"/>
          <p:cNvSpPr txBox="1"/>
          <p:nvPr/>
        </p:nvSpPr>
        <p:spPr>
          <a:xfrm>
            <a:off x="6363802" y="4877422"/>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sp>
        <p:nvSpPr>
          <p:cNvPr id="1051702" name="Rounded Rectangle 94"/>
          <p:cNvSpPr/>
          <p:nvPr/>
        </p:nvSpPr>
        <p:spPr>
          <a:xfrm>
            <a:off x="8893645" y="481229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03" name="TextBox 95"/>
          <p:cNvSpPr txBox="1"/>
          <p:nvPr/>
        </p:nvSpPr>
        <p:spPr>
          <a:xfrm>
            <a:off x="8850103" y="4863265"/>
            <a:ext cx="1158241" cy="246221"/>
          </a:xfrm>
          <a:prstGeom prst="rect">
            <a:avLst/>
          </a:prstGeom>
          <a:noFill/>
        </p:spPr>
        <p:txBody>
          <a:bodyPr wrap="square" rtlCol="0">
            <a:spAutoFit/>
          </a:bodyPr>
          <a:lstStyle/>
          <a:p>
            <a:pPr algn="ctr"/>
            <a:r>
              <a:rPr lang="en-US" sz="1000" b="1" dirty="0">
                <a:solidFill>
                  <a:schemeClr val="bg1"/>
                </a:solidFill>
              </a:rPr>
              <a:t>LEFT BITS SIFT </a:t>
            </a:r>
            <a:endParaRPr lang="en-IN" sz="1000" b="1" dirty="0">
              <a:solidFill>
                <a:schemeClr val="bg1"/>
              </a:solidFill>
            </a:endParaRPr>
          </a:p>
        </p:txBody>
      </p:sp>
      <p:cxnSp>
        <p:nvCxnSpPr>
          <p:cNvPr id="3146777" name="Straight Arrow Connector 96"/>
          <p:cNvCxnSpPr>
            <a:cxnSpLocks/>
          </p:cNvCxnSpPr>
          <p:nvPr/>
        </p:nvCxnSpPr>
        <p:spPr>
          <a:xfrm>
            <a:off x="6947277" y="5123643"/>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6778" name="Straight Arrow Connector 97"/>
          <p:cNvCxnSpPr>
            <a:cxnSpLocks/>
          </p:cNvCxnSpPr>
          <p:nvPr/>
        </p:nvCxnSpPr>
        <p:spPr>
          <a:xfrm>
            <a:off x="9468411" y="5158680"/>
            <a:ext cx="0" cy="2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704" name="Rounded Rectangle 98"/>
          <p:cNvSpPr/>
          <p:nvPr/>
        </p:nvSpPr>
        <p:spPr>
          <a:xfrm>
            <a:off x="6337680" y="5375147"/>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05" name="TextBox 99"/>
          <p:cNvSpPr txBox="1"/>
          <p:nvPr/>
        </p:nvSpPr>
        <p:spPr>
          <a:xfrm>
            <a:off x="6333304" y="5353582"/>
            <a:ext cx="1158241" cy="370841"/>
          </a:xfrm>
          <a:prstGeom prst="rect">
            <a:avLst/>
          </a:prstGeom>
          <a:noFill/>
        </p:spPr>
        <p:txBody>
          <a:bodyPr wrap="square" rtlCol="0">
            <a:spAutoFit/>
          </a:bodyPr>
          <a:lstStyle/>
          <a:p>
            <a:pPr algn="ctr"/>
            <a:r>
              <a:rPr lang="en-US" sz="1000" b="1" dirty="0">
                <a:solidFill>
                  <a:schemeClr val="bg1"/>
                </a:solidFill>
              </a:rPr>
              <a:t>SIFTED BITS C16 </a:t>
            </a:r>
            <a:endParaRPr lang="en-IN" sz="1000" b="1" dirty="0">
              <a:solidFill>
                <a:schemeClr val="bg1"/>
              </a:solidFill>
            </a:endParaRPr>
          </a:p>
        </p:txBody>
      </p:sp>
      <p:sp>
        <p:nvSpPr>
          <p:cNvPr id="1051706" name="Rounded Rectangle 100"/>
          <p:cNvSpPr/>
          <p:nvPr/>
        </p:nvSpPr>
        <p:spPr>
          <a:xfrm>
            <a:off x="8867522" y="5375146"/>
            <a:ext cx="1158240" cy="3463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07" name="TextBox 101"/>
          <p:cNvSpPr txBox="1"/>
          <p:nvPr/>
        </p:nvSpPr>
        <p:spPr>
          <a:xfrm>
            <a:off x="8860453" y="5356654"/>
            <a:ext cx="1158241" cy="370840"/>
          </a:xfrm>
          <a:prstGeom prst="rect">
            <a:avLst/>
          </a:prstGeom>
          <a:noFill/>
        </p:spPr>
        <p:txBody>
          <a:bodyPr wrap="square" rtlCol="0">
            <a:spAutoFit/>
          </a:bodyPr>
          <a:lstStyle/>
          <a:p>
            <a:pPr algn="ctr"/>
            <a:r>
              <a:rPr lang="en-US" sz="1000" b="1" dirty="0">
                <a:solidFill>
                  <a:schemeClr val="bg1"/>
                </a:solidFill>
              </a:rPr>
              <a:t>SIFTED BITS D16 </a:t>
            </a:r>
            <a:endParaRPr lang="en-IN" sz="1000" b="1" dirty="0">
              <a:solidFill>
                <a:schemeClr val="bg1"/>
              </a:solidFill>
            </a:endParaRPr>
          </a:p>
        </p:txBody>
      </p:sp>
      <p:cxnSp>
        <p:nvCxnSpPr>
          <p:cNvPr id="3146779" name="Straight Connector 104"/>
          <p:cNvCxnSpPr>
            <a:cxnSpLocks/>
          </p:cNvCxnSpPr>
          <p:nvPr/>
        </p:nvCxnSpPr>
        <p:spPr>
          <a:xfrm flipH="1" flipV="1">
            <a:off x="4561134" y="5812205"/>
            <a:ext cx="4841966" cy="40664"/>
          </a:xfrm>
          <a:prstGeom prst="line">
            <a:avLst/>
          </a:prstGeom>
        </p:spPr>
        <p:style>
          <a:lnRef idx="1">
            <a:schemeClr val="accent1"/>
          </a:lnRef>
          <a:fillRef idx="0">
            <a:schemeClr val="accent1"/>
          </a:fillRef>
          <a:effectRef idx="0">
            <a:schemeClr val="accent1"/>
          </a:effectRef>
          <a:fontRef idx="minor">
            <a:schemeClr val="tx1"/>
          </a:fontRef>
        </p:style>
      </p:cxnSp>
      <p:sp>
        <p:nvSpPr>
          <p:cNvPr id="1051708" name="Rounded Rectangle 105"/>
          <p:cNvSpPr/>
          <p:nvPr/>
        </p:nvSpPr>
        <p:spPr>
          <a:xfrm>
            <a:off x="3412680" y="5608044"/>
            <a:ext cx="1166948" cy="366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09" name="TextBox 106"/>
          <p:cNvSpPr txBox="1"/>
          <p:nvPr/>
        </p:nvSpPr>
        <p:spPr>
          <a:xfrm>
            <a:off x="3412680" y="5606930"/>
            <a:ext cx="1166948" cy="370840"/>
          </a:xfrm>
          <a:prstGeom prst="rect">
            <a:avLst/>
          </a:prstGeom>
          <a:noFill/>
        </p:spPr>
        <p:txBody>
          <a:bodyPr wrap="square" rtlCol="0">
            <a:spAutoFit/>
          </a:bodyPr>
          <a:lstStyle/>
          <a:p>
            <a:pPr algn="ctr"/>
            <a:r>
              <a:rPr lang="en-US" sz="1000" b="1" dirty="0">
                <a:solidFill>
                  <a:schemeClr val="bg1"/>
                </a:solidFill>
              </a:rPr>
              <a:t>PERMUTED CHOICE 2</a:t>
            </a:r>
            <a:endParaRPr lang="en-IN" sz="1000" b="1" dirty="0">
              <a:solidFill>
                <a:schemeClr val="bg1"/>
              </a:solidFill>
            </a:endParaRPr>
          </a:p>
        </p:txBody>
      </p:sp>
      <p:cxnSp>
        <p:nvCxnSpPr>
          <p:cNvPr id="3146780" name="Elbow Connector 111"/>
          <p:cNvCxnSpPr>
            <a:cxnSpLocks/>
            <a:stCxn id="1051709" idx="1"/>
            <a:endCxn id="1051664" idx="3"/>
          </p:cNvCxnSpPr>
          <p:nvPr/>
        </p:nvCxnSpPr>
        <p:spPr>
          <a:xfrm rot="10800000">
            <a:off x="2129246" y="4871655"/>
            <a:ext cx="1283435" cy="93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710" name="Oval 113"/>
          <p:cNvSpPr/>
          <p:nvPr/>
        </p:nvSpPr>
        <p:spPr>
          <a:xfrm>
            <a:off x="1375980" y="7120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11" name="TextBox 115"/>
          <p:cNvSpPr txBox="1"/>
          <p:nvPr/>
        </p:nvSpPr>
        <p:spPr>
          <a:xfrm>
            <a:off x="929637" y="68907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712" name="Oval 119"/>
          <p:cNvSpPr/>
          <p:nvPr/>
        </p:nvSpPr>
        <p:spPr>
          <a:xfrm>
            <a:off x="1369446" y="2727490"/>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13" name="TextBox 120"/>
          <p:cNvSpPr txBox="1"/>
          <p:nvPr/>
        </p:nvSpPr>
        <p:spPr>
          <a:xfrm>
            <a:off x="923105" y="2694525"/>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714" name="Oval 121"/>
          <p:cNvSpPr/>
          <p:nvPr/>
        </p:nvSpPr>
        <p:spPr>
          <a:xfrm>
            <a:off x="2841168" y="25579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15" name="TextBox 122"/>
          <p:cNvSpPr txBox="1"/>
          <p:nvPr/>
        </p:nvSpPr>
        <p:spPr>
          <a:xfrm>
            <a:off x="2394827" y="2525008"/>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716" name="Oval 123"/>
          <p:cNvSpPr/>
          <p:nvPr/>
        </p:nvSpPr>
        <p:spPr>
          <a:xfrm>
            <a:off x="1296518" y="377712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17" name="TextBox 124"/>
          <p:cNvSpPr txBox="1"/>
          <p:nvPr/>
        </p:nvSpPr>
        <p:spPr>
          <a:xfrm>
            <a:off x="850177" y="3744160"/>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718" name="Oval 125"/>
          <p:cNvSpPr/>
          <p:nvPr/>
        </p:nvSpPr>
        <p:spPr>
          <a:xfrm>
            <a:off x="1404285" y="523924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19" name="TextBox 126"/>
          <p:cNvSpPr txBox="1"/>
          <p:nvPr/>
        </p:nvSpPr>
        <p:spPr>
          <a:xfrm>
            <a:off x="957944" y="5206283"/>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720" name="Oval 127"/>
          <p:cNvSpPr/>
          <p:nvPr/>
        </p:nvSpPr>
        <p:spPr>
          <a:xfrm>
            <a:off x="1395581" y="619650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21" name="TextBox 128"/>
          <p:cNvSpPr txBox="1"/>
          <p:nvPr/>
        </p:nvSpPr>
        <p:spPr>
          <a:xfrm>
            <a:off x="949240" y="616354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722" name="Oval 129"/>
          <p:cNvSpPr/>
          <p:nvPr/>
        </p:nvSpPr>
        <p:spPr>
          <a:xfrm>
            <a:off x="2841168" y="3688795"/>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23" name="TextBox 130"/>
          <p:cNvSpPr txBox="1"/>
          <p:nvPr/>
        </p:nvSpPr>
        <p:spPr>
          <a:xfrm>
            <a:off x="2394827" y="3655830"/>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724" name="Oval 131"/>
          <p:cNvSpPr/>
          <p:nvPr/>
        </p:nvSpPr>
        <p:spPr>
          <a:xfrm>
            <a:off x="2797631" y="52654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25" name="TextBox 132"/>
          <p:cNvSpPr txBox="1"/>
          <p:nvPr/>
        </p:nvSpPr>
        <p:spPr>
          <a:xfrm>
            <a:off x="2351290" y="5232493"/>
            <a:ext cx="1680755" cy="215444"/>
          </a:xfrm>
          <a:prstGeom prst="rect">
            <a:avLst/>
          </a:prstGeom>
          <a:noFill/>
        </p:spPr>
        <p:txBody>
          <a:bodyPr wrap="square" rtlCol="0">
            <a:spAutoFit/>
          </a:bodyPr>
          <a:lstStyle/>
          <a:p>
            <a:pPr algn="ctr"/>
            <a:r>
              <a:rPr lang="en-US" sz="800" b="1" dirty="0">
                <a:solidFill>
                  <a:schemeClr val="bg1"/>
                </a:solidFill>
              </a:rPr>
              <a:t>48  bits</a:t>
            </a:r>
            <a:endParaRPr lang="en-IN" sz="800" b="1" dirty="0">
              <a:solidFill>
                <a:schemeClr val="bg1"/>
              </a:solidFill>
            </a:endParaRPr>
          </a:p>
        </p:txBody>
      </p:sp>
      <p:sp>
        <p:nvSpPr>
          <p:cNvPr id="1051726" name="Oval 133"/>
          <p:cNvSpPr/>
          <p:nvPr/>
        </p:nvSpPr>
        <p:spPr>
          <a:xfrm>
            <a:off x="8310179" y="43218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27" name="TextBox 134"/>
          <p:cNvSpPr txBox="1"/>
          <p:nvPr/>
        </p:nvSpPr>
        <p:spPr>
          <a:xfrm>
            <a:off x="7863838" y="399222"/>
            <a:ext cx="1680755" cy="215444"/>
          </a:xfrm>
          <a:prstGeom prst="rect">
            <a:avLst/>
          </a:prstGeom>
          <a:noFill/>
        </p:spPr>
        <p:txBody>
          <a:bodyPr wrap="square" rtlCol="0">
            <a:spAutoFit/>
          </a:bodyPr>
          <a:lstStyle/>
          <a:p>
            <a:pPr algn="ctr"/>
            <a:r>
              <a:rPr lang="en-US" sz="800" b="1" dirty="0">
                <a:solidFill>
                  <a:schemeClr val="bg1"/>
                </a:solidFill>
              </a:rPr>
              <a:t>64 bits</a:t>
            </a:r>
            <a:endParaRPr lang="en-IN" sz="800" b="1" dirty="0">
              <a:solidFill>
                <a:schemeClr val="bg1"/>
              </a:solidFill>
            </a:endParaRPr>
          </a:p>
        </p:txBody>
      </p:sp>
      <p:sp>
        <p:nvSpPr>
          <p:cNvPr id="1051728" name="Oval 135"/>
          <p:cNvSpPr/>
          <p:nvPr/>
        </p:nvSpPr>
        <p:spPr>
          <a:xfrm>
            <a:off x="8567083" y="1015291"/>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29" name="TextBox 136"/>
          <p:cNvSpPr txBox="1"/>
          <p:nvPr/>
        </p:nvSpPr>
        <p:spPr>
          <a:xfrm>
            <a:off x="8120742" y="982326"/>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730" name="Oval 137"/>
          <p:cNvSpPr/>
          <p:nvPr/>
        </p:nvSpPr>
        <p:spPr>
          <a:xfrm>
            <a:off x="6063368" y="122215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31" name="TextBox 138"/>
          <p:cNvSpPr txBox="1"/>
          <p:nvPr/>
        </p:nvSpPr>
        <p:spPr>
          <a:xfrm>
            <a:off x="5617027" y="118919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732" name="Oval 139"/>
          <p:cNvSpPr/>
          <p:nvPr/>
        </p:nvSpPr>
        <p:spPr>
          <a:xfrm>
            <a:off x="9564217" y="116462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33" name="TextBox 140"/>
          <p:cNvSpPr txBox="1"/>
          <p:nvPr/>
        </p:nvSpPr>
        <p:spPr>
          <a:xfrm>
            <a:off x="9117876" y="113166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734" name="Oval 141"/>
          <p:cNvSpPr/>
          <p:nvPr/>
        </p:nvSpPr>
        <p:spPr>
          <a:xfrm>
            <a:off x="5025969" y="277522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35" name="TextBox 142"/>
          <p:cNvSpPr txBox="1"/>
          <p:nvPr/>
        </p:nvSpPr>
        <p:spPr>
          <a:xfrm>
            <a:off x="4579628" y="2742259"/>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736" name="Oval 147"/>
          <p:cNvSpPr/>
          <p:nvPr/>
        </p:nvSpPr>
        <p:spPr>
          <a:xfrm>
            <a:off x="5129388" y="3920408"/>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37" name="TextBox 148"/>
          <p:cNvSpPr txBox="1"/>
          <p:nvPr/>
        </p:nvSpPr>
        <p:spPr>
          <a:xfrm>
            <a:off x="4683047" y="3887443"/>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738" name="Oval 151"/>
          <p:cNvSpPr/>
          <p:nvPr/>
        </p:nvSpPr>
        <p:spPr>
          <a:xfrm>
            <a:off x="5064617" y="556595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39" name="TextBox 152"/>
          <p:cNvSpPr txBox="1"/>
          <p:nvPr/>
        </p:nvSpPr>
        <p:spPr>
          <a:xfrm>
            <a:off x="4618276" y="5532987"/>
            <a:ext cx="1680755" cy="215444"/>
          </a:xfrm>
          <a:prstGeom prst="rect">
            <a:avLst/>
          </a:prstGeom>
          <a:noFill/>
        </p:spPr>
        <p:txBody>
          <a:bodyPr wrap="square" rtlCol="0">
            <a:spAutoFit/>
          </a:bodyPr>
          <a:lstStyle/>
          <a:p>
            <a:pPr algn="ctr"/>
            <a:r>
              <a:rPr lang="en-US" sz="800" b="1" dirty="0">
                <a:solidFill>
                  <a:schemeClr val="bg1"/>
                </a:solidFill>
              </a:rPr>
              <a:t>56 bits</a:t>
            </a:r>
            <a:endParaRPr lang="en-IN" sz="800" b="1" dirty="0">
              <a:solidFill>
                <a:schemeClr val="bg1"/>
              </a:solidFill>
            </a:endParaRPr>
          </a:p>
        </p:txBody>
      </p:sp>
      <p:sp>
        <p:nvSpPr>
          <p:cNvPr id="1051740" name="Oval 160"/>
          <p:cNvSpPr/>
          <p:nvPr/>
        </p:nvSpPr>
        <p:spPr>
          <a:xfrm>
            <a:off x="6143928" y="3023164"/>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41" name="TextBox 161"/>
          <p:cNvSpPr txBox="1"/>
          <p:nvPr/>
        </p:nvSpPr>
        <p:spPr>
          <a:xfrm>
            <a:off x="5697587" y="2990199"/>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742" name="Oval 162"/>
          <p:cNvSpPr/>
          <p:nvPr/>
        </p:nvSpPr>
        <p:spPr>
          <a:xfrm>
            <a:off x="9683966" y="2997509"/>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43" name="TextBox 163"/>
          <p:cNvSpPr txBox="1"/>
          <p:nvPr/>
        </p:nvSpPr>
        <p:spPr>
          <a:xfrm>
            <a:off x="9237625" y="29645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744" name="Oval 164"/>
          <p:cNvSpPr/>
          <p:nvPr/>
        </p:nvSpPr>
        <p:spPr>
          <a:xfrm>
            <a:off x="5969766" y="5894177"/>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45" name="TextBox 165"/>
          <p:cNvSpPr txBox="1"/>
          <p:nvPr/>
        </p:nvSpPr>
        <p:spPr>
          <a:xfrm>
            <a:off x="5342703" y="434250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746" name="Oval 166"/>
          <p:cNvSpPr/>
          <p:nvPr/>
        </p:nvSpPr>
        <p:spPr>
          <a:xfrm>
            <a:off x="9646953" y="4408442"/>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47" name="TextBox 167"/>
          <p:cNvSpPr txBox="1"/>
          <p:nvPr/>
        </p:nvSpPr>
        <p:spPr>
          <a:xfrm>
            <a:off x="9200612" y="4383944"/>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cxnSp>
        <p:nvCxnSpPr>
          <p:cNvPr id="3146781" name="Straight Connector 8"/>
          <p:cNvCxnSpPr>
            <a:cxnSpLocks/>
            <a:stCxn id="1051704" idx="2"/>
            <a:endCxn id="1051704" idx="2"/>
          </p:cNvCxnSpPr>
          <p:nvPr/>
        </p:nvCxnSpPr>
        <p:spPr>
          <a:xfrm>
            <a:off x="6916800" y="57215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782" name="Straight Connector 10"/>
          <p:cNvCxnSpPr>
            <a:cxnSpLocks/>
            <a:endCxn id="1051706" idx="2"/>
          </p:cNvCxnSpPr>
          <p:nvPr/>
        </p:nvCxnSpPr>
        <p:spPr>
          <a:xfrm flipV="1">
            <a:off x="9403100" y="5721529"/>
            <a:ext cx="43542" cy="14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783" name="Straight Connector 26"/>
          <p:cNvCxnSpPr>
            <a:cxnSpLocks/>
            <a:endCxn id="1051704" idx="2"/>
          </p:cNvCxnSpPr>
          <p:nvPr/>
        </p:nvCxnSpPr>
        <p:spPr>
          <a:xfrm flipV="1">
            <a:off x="6851439" y="5721530"/>
            <a:ext cx="65361" cy="111007"/>
          </a:xfrm>
          <a:prstGeom prst="line">
            <a:avLst/>
          </a:prstGeom>
        </p:spPr>
        <p:style>
          <a:lnRef idx="1">
            <a:schemeClr val="accent1"/>
          </a:lnRef>
          <a:fillRef idx="0">
            <a:schemeClr val="accent1"/>
          </a:fillRef>
          <a:effectRef idx="0">
            <a:schemeClr val="accent1"/>
          </a:effectRef>
          <a:fontRef idx="minor">
            <a:schemeClr val="tx1"/>
          </a:fontRef>
        </p:style>
      </p:cxnSp>
      <p:sp>
        <p:nvSpPr>
          <p:cNvPr id="1051748" name="Oval 143"/>
          <p:cNvSpPr/>
          <p:nvPr/>
        </p:nvSpPr>
        <p:spPr>
          <a:xfrm>
            <a:off x="9274719" y="5857543"/>
            <a:ext cx="788071" cy="197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49" name="Oval 144"/>
          <p:cNvSpPr/>
          <p:nvPr/>
        </p:nvSpPr>
        <p:spPr>
          <a:xfrm>
            <a:off x="5789046" y="4373573"/>
            <a:ext cx="788071" cy="149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1051750" name="TextBox 145"/>
          <p:cNvSpPr txBox="1"/>
          <p:nvPr/>
        </p:nvSpPr>
        <p:spPr>
          <a:xfrm>
            <a:off x="8859347" y="5850843"/>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
        <p:nvSpPr>
          <p:cNvPr id="1051751" name="TextBox 146"/>
          <p:cNvSpPr txBox="1"/>
          <p:nvPr/>
        </p:nvSpPr>
        <p:spPr>
          <a:xfrm>
            <a:off x="5529947" y="5879370"/>
            <a:ext cx="1680755" cy="215444"/>
          </a:xfrm>
          <a:prstGeom prst="rect">
            <a:avLst/>
          </a:prstGeom>
          <a:noFill/>
        </p:spPr>
        <p:txBody>
          <a:bodyPr wrap="square" rtlCol="0">
            <a:spAutoFit/>
          </a:bodyPr>
          <a:lstStyle/>
          <a:p>
            <a:pPr algn="ctr"/>
            <a:r>
              <a:rPr lang="en-US" sz="800" b="1" dirty="0">
                <a:solidFill>
                  <a:schemeClr val="bg1"/>
                </a:solidFill>
              </a:rPr>
              <a:t>28 bits</a:t>
            </a:r>
            <a:endParaRPr lang="en-IN" sz="800" b="1" dirty="0">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775" name="TextBox 2"/>
          <p:cNvSpPr txBox="1"/>
          <p:nvPr/>
        </p:nvSpPr>
        <p:spPr>
          <a:xfrm>
            <a:off x="0" y="551873"/>
            <a:ext cx="12127345" cy="584775"/>
          </a:xfrm>
          <a:prstGeom prst="rect">
            <a:avLst/>
          </a:prstGeom>
          <a:noFill/>
        </p:spPr>
        <p:txBody>
          <a:bodyPr wrap="square" rtlCol="0">
            <a:spAutoFit/>
          </a:bodyPr>
          <a:lstStyle/>
          <a:p>
            <a:pPr algn="ctr"/>
            <a:r>
              <a:rPr lang="en-IN" sz="3200" b="1" dirty="0">
                <a:solidFill>
                  <a:srgbClr val="FFC000"/>
                </a:solidFill>
                <a:latin typeface="Berlin Sans FB" panose="020E0602020502020306" pitchFamily="34" charset="0"/>
              </a:rPr>
              <a:t>CONCLUSION</a:t>
            </a:r>
          </a:p>
        </p:txBody>
      </p:sp>
      <p:sp>
        <p:nvSpPr>
          <p:cNvPr id="1051776" name="TextBox 3"/>
          <p:cNvSpPr txBox="1"/>
          <p:nvPr/>
        </p:nvSpPr>
        <p:spPr>
          <a:xfrm>
            <a:off x="0" y="1223049"/>
            <a:ext cx="12192000" cy="923330"/>
          </a:xfrm>
          <a:prstGeom prst="rect">
            <a:avLst/>
          </a:prstGeom>
          <a:noFill/>
        </p:spPr>
        <p:txBody>
          <a:bodyPr wrap="square" rtlCol="0">
            <a:spAutoFit/>
          </a:bodyPr>
          <a:lstStyle/>
          <a:p>
            <a:pPr marL="342900" indent="-342900">
              <a:buFont typeface="Wingdings" panose="05000000000000000000" pitchFamily="2" charset="2"/>
              <a:buChar char="q"/>
            </a:pPr>
            <a:r>
              <a:rPr lang="en-US" dirty="0">
                <a:solidFill>
                  <a:schemeClr val="bg1"/>
                </a:solidFill>
                <a:latin typeface="Comic Sans MS" panose="030F0702030302020204" pitchFamily="66" charset="0"/>
              </a:rPr>
              <a:t>In conclusion, cryptography is an essential tool for ensuring the confidentiality, integrity, and authenticity of sensitive information. It plays a critical role in protecting data in an increasingly digital world and continues to evolve to address new challenges and threats.</a:t>
            </a:r>
            <a:endParaRPr lang="en-IN" dirty="0">
              <a:solidFill>
                <a:schemeClr val="bg1"/>
              </a:solidFill>
              <a:latin typeface="Comic Sans MS" panose="030F0702030302020204" pitchFamily="66" charset="0"/>
            </a:endParaRPr>
          </a:p>
        </p:txBody>
      </p:sp>
      <p:sp>
        <p:nvSpPr>
          <p:cNvPr id="2" name="TextBox 1">
            <a:extLst>
              <a:ext uri="{FF2B5EF4-FFF2-40B4-BE49-F238E27FC236}">
                <a16:creationId xmlns:a16="http://schemas.microsoft.com/office/drawing/2014/main" id="{F4F2A69E-50C2-F2FE-3B20-725184C4B124}"/>
              </a:ext>
            </a:extLst>
          </p:cNvPr>
          <p:cNvSpPr txBox="1"/>
          <p:nvPr/>
        </p:nvSpPr>
        <p:spPr>
          <a:xfrm>
            <a:off x="1" y="2390254"/>
            <a:ext cx="12191999" cy="646331"/>
          </a:xfrm>
          <a:prstGeom prst="rect">
            <a:avLst/>
          </a:prstGeom>
          <a:noFill/>
        </p:spPr>
        <p:txBody>
          <a:bodyPr wrap="square" rtlCol="0">
            <a:spAutoFit/>
          </a:bodyPr>
          <a:lstStyle/>
          <a:p>
            <a:pPr algn="ctr"/>
            <a:r>
              <a:rPr lang="en-IN" sz="3600" b="1" dirty="0">
                <a:solidFill>
                  <a:srgbClr val="FFC000"/>
                </a:solidFill>
                <a:latin typeface="Berlin Sans FB" panose="020E0602020502020306" pitchFamily="34" charset="0"/>
              </a:rPr>
              <a:t>Reference</a:t>
            </a:r>
          </a:p>
        </p:txBody>
      </p:sp>
      <p:sp>
        <p:nvSpPr>
          <p:cNvPr id="3" name="TextBox 2">
            <a:extLst>
              <a:ext uri="{FF2B5EF4-FFF2-40B4-BE49-F238E27FC236}">
                <a16:creationId xmlns:a16="http://schemas.microsoft.com/office/drawing/2014/main" id="{0BD71419-16E5-4450-3505-39E3D2C5FED2}"/>
              </a:ext>
            </a:extLst>
          </p:cNvPr>
          <p:cNvSpPr txBox="1"/>
          <p:nvPr/>
        </p:nvSpPr>
        <p:spPr>
          <a:xfrm>
            <a:off x="0" y="3188128"/>
            <a:ext cx="12192000" cy="2031325"/>
          </a:xfrm>
          <a:prstGeom prst="rect">
            <a:avLst/>
          </a:prstGeom>
          <a:noFill/>
        </p:spPr>
        <p:txBody>
          <a:bodyPr wrap="square" rtlCol="0">
            <a:spAutoFit/>
          </a:bodyPr>
          <a:lstStyle/>
          <a:p>
            <a:r>
              <a:rPr lang="en-IN" dirty="0">
                <a:solidFill>
                  <a:schemeClr val="accent2"/>
                </a:solidFill>
                <a:latin typeface="Comic Sans MS" panose="030F0702030302020204" pitchFamily="66" charset="0"/>
              </a:rPr>
              <a:t>1.Website :</a:t>
            </a:r>
          </a:p>
          <a:p>
            <a:pPr marL="285750" indent="-285750">
              <a:buFont typeface="Wingdings" panose="05000000000000000000" pitchFamily="2" charset="2"/>
              <a:buChar char="Ø"/>
            </a:pPr>
            <a:r>
              <a:rPr lang="en-IN" dirty="0">
                <a:solidFill>
                  <a:schemeClr val="bg1"/>
                </a:solidFill>
                <a:latin typeface="Comic Sans MS" panose="030F0702030302020204" pitchFamily="66" charset="0"/>
              </a:rPr>
              <a:t>https://www.geeksforgeeks.org/data-encryption-standard-des-set-1/</a:t>
            </a:r>
          </a:p>
          <a:p>
            <a:pPr marL="285750" indent="-285750">
              <a:buFont typeface="Wingdings" panose="05000000000000000000" pitchFamily="2" charset="2"/>
              <a:buChar char="Ø"/>
            </a:pPr>
            <a:r>
              <a:rPr lang="en-IN" dirty="0">
                <a:solidFill>
                  <a:schemeClr val="bg1"/>
                </a:solidFill>
                <a:latin typeface="Comic Sans MS" panose="030F0702030302020204" pitchFamily="66" charset="0"/>
              </a:rPr>
              <a:t>https://www.slideshare.net/talhasaleem09/cryptography-discrete-mathematics</a:t>
            </a:r>
            <a:endParaRPr lang="en-IN" dirty="0">
              <a:solidFill>
                <a:srgbClr val="CCFF99"/>
              </a:solidFill>
              <a:latin typeface="Comic Sans MS" panose="030F0702030302020204" pitchFamily="66" charset="0"/>
            </a:endParaRPr>
          </a:p>
          <a:p>
            <a:r>
              <a:rPr lang="en-US" dirty="0">
                <a:solidFill>
                  <a:schemeClr val="accent2"/>
                </a:solidFill>
                <a:latin typeface="Comic Sans MS" panose="030F0702030302020204" pitchFamily="66" charset="0"/>
              </a:rPr>
              <a:t>2.</a:t>
            </a:r>
            <a:r>
              <a:rPr lang="en-IN" dirty="0">
                <a:solidFill>
                  <a:schemeClr val="accent2"/>
                </a:solidFill>
                <a:latin typeface="Comic Sans MS" panose="030F0702030302020204" pitchFamily="66" charset="0"/>
              </a:rPr>
              <a:t>Books :</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Design of Rijndael: AES - The Advanced Encryption Standard” by Joan Daemen and </a:t>
            </a:r>
            <a:r>
              <a:rPr lang="en-IN" dirty="0">
                <a:solidFill>
                  <a:schemeClr val="bg1"/>
                </a:solidFill>
                <a:latin typeface="Comic Sans MS" panose="030F0702030302020204" pitchFamily="66" charset="0"/>
              </a:rPr>
              <a:t>Vincent </a:t>
            </a:r>
            <a:r>
              <a:rPr lang="en-IN" dirty="0" err="1">
                <a:solidFill>
                  <a:schemeClr val="bg1"/>
                </a:solidFill>
                <a:latin typeface="Comic Sans MS" panose="030F0702030302020204" pitchFamily="66" charset="0"/>
              </a:rPr>
              <a:t>Rijmen</a:t>
            </a:r>
            <a:r>
              <a:rPr lang="en-IN" dirty="0">
                <a:solidFill>
                  <a:schemeClr val="bg1"/>
                </a:solidFill>
                <a:latin typeface="Comic Sans MS" panose="030F0702030302020204" pitchFamily="66" charset="0"/>
              </a:rPr>
              <a:t>.</a:t>
            </a:r>
            <a:endParaRPr lang="en-US" dirty="0">
              <a:solidFill>
                <a:schemeClr val="bg1"/>
              </a:solidFill>
              <a:latin typeface="Comic Sans MS" panose="030F0702030302020204" pitchFamily="66" charset="0"/>
            </a:endParaRP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”AES: The Secret Algorithm” by Ronald Rivest.</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”Understanding Cryptography: A Textbook for Students and Practitioners” by Christof </a:t>
            </a:r>
            <a:r>
              <a:rPr lang="en-US" dirty="0" err="1">
                <a:solidFill>
                  <a:schemeClr val="bg1"/>
                </a:solidFill>
                <a:latin typeface="Comic Sans MS" panose="030F0702030302020204" pitchFamily="66" charset="0"/>
              </a:rPr>
              <a:t>Paar</a:t>
            </a:r>
            <a:r>
              <a:rPr lang="en-US" dirty="0">
                <a:solidFill>
                  <a:schemeClr val="bg1"/>
                </a:solidFill>
                <a:latin typeface="Comic Sans MS" panose="030F0702030302020204" pitchFamily="66" charset="0"/>
              </a:rPr>
              <a:t> and Jan </a:t>
            </a:r>
            <a:r>
              <a:rPr lang="en-US" dirty="0" err="1">
                <a:solidFill>
                  <a:schemeClr val="bg1"/>
                </a:solidFill>
                <a:latin typeface="Comic Sans MS" panose="030F0702030302020204" pitchFamily="66" charset="0"/>
              </a:rPr>
              <a:t>Pelzl</a:t>
            </a:r>
            <a:r>
              <a:rPr lang="en-US" dirty="0">
                <a:solidFill>
                  <a:schemeClr val="bg1"/>
                </a:solidFill>
                <a:latin typeface="Comic Sans MS" panose="030F0702030302020204" pitchFamily="66" charset="0"/>
              </a:rPr>
              <a:t>.</a:t>
            </a: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51779" name="TextBox 1"/>
          <p:cNvSpPr txBox="1"/>
          <p:nvPr/>
        </p:nvSpPr>
        <p:spPr>
          <a:xfrm>
            <a:off x="0" y="2424987"/>
            <a:ext cx="12192000" cy="1569660"/>
          </a:xfrm>
          <a:prstGeom prst="rect">
            <a:avLst/>
          </a:prstGeom>
          <a:noFill/>
        </p:spPr>
        <p:txBody>
          <a:bodyPr wrap="square" rtlCol="0">
            <a:spAutoFit/>
          </a:bodyPr>
          <a:lstStyle/>
          <a:p>
            <a:pPr algn="ctr"/>
            <a:r>
              <a:rPr lang="en-US" sz="9600" b="1" dirty="0">
                <a:solidFill>
                  <a:schemeClr val="accent2">
                    <a:lumMod val="40000"/>
                    <a:lumOff val="60000"/>
                  </a:schemeClr>
                </a:solidFill>
                <a:latin typeface="Edwardian Script ITC" panose="030303020407070D0804" pitchFamily="66" charset="0"/>
              </a:rPr>
              <a:t>Thank You!</a:t>
            </a:r>
            <a:endParaRPr lang="en-IN" sz="9600" b="1" dirty="0">
              <a:solidFill>
                <a:schemeClr val="accent2">
                  <a:lumMod val="40000"/>
                  <a:lumOff val="60000"/>
                </a:schemeClr>
              </a:solidFill>
              <a:latin typeface="Edwardian Script ITC" panose="030303020407070D0804" pitchFamily="66"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03" name="TextBox 1"/>
          <p:cNvSpPr txBox="1"/>
          <p:nvPr/>
        </p:nvSpPr>
        <p:spPr>
          <a:xfrm>
            <a:off x="101600" y="101220"/>
            <a:ext cx="12192000" cy="646331"/>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greater the number of keys, the more secure the data. </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The time it takes s/w to encrypt will rise as the number of rounds increases.</a:t>
            </a:r>
          </a:p>
        </p:txBody>
      </p:sp>
      <p:pic>
        <p:nvPicPr>
          <p:cNvPr id="2097154" name="Picture 4"/>
          <p:cNvPicPr>
            <a:picLocks noChangeAspect="1"/>
          </p:cNvPicPr>
          <p:nvPr/>
        </p:nvPicPr>
        <p:blipFill>
          <a:blip r:embed="rId3"/>
          <a:stretch>
            <a:fillRect/>
          </a:stretch>
        </p:blipFill>
        <p:spPr>
          <a:xfrm>
            <a:off x="2437004" y="1129578"/>
            <a:ext cx="5563082" cy="1775614"/>
          </a:xfrm>
          <a:prstGeom prst="rect">
            <a:avLst/>
          </a:prstGeom>
        </p:spPr>
      </p:pic>
      <p:sp>
        <p:nvSpPr>
          <p:cNvPr id="1048604" name="TextBox 5"/>
          <p:cNvSpPr txBox="1"/>
          <p:nvPr/>
        </p:nvSpPr>
        <p:spPr>
          <a:xfrm>
            <a:off x="101600" y="2905192"/>
            <a:ext cx="12192000" cy="1754326"/>
          </a:xfrm>
          <a:prstGeom prst="rect">
            <a:avLst/>
          </a:prstGeom>
          <a:noFill/>
        </p:spPr>
        <p:txBody>
          <a:bodyPr wrap="square" rtlCol="0">
            <a:spAutoFit/>
          </a:bodyPr>
          <a:lstStyle/>
          <a:p>
            <a:r>
              <a:rPr lang="en-IN" dirty="0">
                <a:solidFill>
                  <a:schemeClr val="bg1"/>
                </a:solidFill>
                <a:latin typeface="Comic Sans MS" panose="030F0702030302020204" pitchFamily="66" charset="0"/>
              </a:rPr>
              <a:t>Here,</a:t>
            </a:r>
          </a:p>
          <a:p>
            <a:r>
              <a:rPr lang="en-US" dirty="0">
                <a:solidFill>
                  <a:schemeClr val="bg1"/>
                </a:solidFill>
                <a:latin typeface="Comic Sans MS" panose="030F0702030302020204" pitchFamily="66" charset="0"/>
              </a:rPr>
              <a:t>E  = encryption function for a symmetric block cipher</a:t>
            </a:r>
          </a:p>
          <a:p>
            <a:r>
              <a:rPr lang="en-US" dirty="0">
                <a:solidFill>
                  <a:schemeClr val="bg1"/>
                </a:solidFill>
                <a:latin typeface="Comic Sans MS" panose="030F0702030302020204" pitchFamily="66" charset="0"/>
              </a:rPr>
              <a:t>M = plain text message of size 128 bits</a:t>
            </a:r>
          </a:p>
          <a:p>
            <a:r>
              <a:rPr lang="en-IN" dirty="0">
                <a:solidFill>
                  <a:schemeClr val="bg1"/>
                </a:solidFill>
                <a:latin typeface="Comic Sans MS" panose="030F0702030302020204" pitchFamily="66" charset="0"/>
              </a:rPr>
              <a:t>N  = cipher text</a:t>
            </a:r>
          </a:p>
          <a:p>
            <a:r>
              <a:rPr lang="en-US" dirty="0">
                <a:solidFill>
                  <a:schemeClr val="bg1"/>
                </a:solidFill>
                <a:latin typeface="Comic Sans MS" panose="030F0702030302020204" pitchFamily="66" charset="0"/>
              </a:rPr>
              <a:t>K  = key of size 128 bits which is same for both encryption and decryption</a:t>
            </a:r>
          </a:p>
          <a:p>
            <a:r>
              <a:rPr lang="en-US" dirty="0">
                <a:solidFill>
                  <a:schemeClr val="bg1"/>
                </a:solidFill>
                <a:latin typeface="Comic Sans MS" panose="030F0702030302020204" pitchFamily="66" charset="0"/>
              </a:rPr>
              <a:t>D  = Decryption function for symmetric block cipher</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2097155" name="Picture 2"/>
          <p:cNvPicPr>
            <a:picLocks noChangeAspect="1"/>
          </p:cNvPicPr>
          <p:nvPr/>
        </p:nvPicPr>
        <p:blipFill>
          <a:blip r:embed="rId3"/>
          <a:stretch>
            <a:fillRect/>
          </a:stretch>
        </p:blipFill>
        <p:spPr>
          <a:xfrm>
            <a:off x="8044873" y="997527"/>
            <a:ext cx="4147127" cy="5532581"/>
          </a:xfrm>
          <a:prstGeom prst="rect">
            <a:avLst/>
          </a:prstGeom>
        </p:spPr>
      </p:pic>
      <p:sp>
        <p:nvSpPr>
          <p:cNvPr id="1048605" name="TextBox 3"/>
          <p:cNvSpPr txBox="1"/>
          <p:nvPr/>
        </p:nvSpPr>
        <p:spPr>
          <a:xfrm>
            <a:off x="-753534" y="67061"/>
            <a:ext cx="12192000" cy="707886"/>
          </a:xfrm>
          <a:prstGeom prst="rect">
            <a:avLst/>
          </a:prstGeom>
          <a:noFill/>
        </p:spPr>
        <p:txBody>
          <a:bodyPr wrap="square" rtlCol="0">
            <a:spAutoFit/>
          </a:bodyPr>
          <a:lstStyle/>
          <a:p>
            <a:pPr algn="ctr"/>
            <a:r>
              <a:rPr lang="en-IN" sz="4000" dirty="0">
                <a:solidFill>
                  <a:srgbClr val="FFC000"/>
                </a:solidFill>
                <a:latin typeface="Arial Rounded MT Bold" panose="020F0704030504030204" pitchFamily="34" charset="0"/>
              </a:rPr>
              <a:t>Analysis of Steps</a:t>
            </a:r>
          </a:p>
        </p:txBody>
      </p:sp>
      <p:sp>
        <p:nvSpPr>
          <p:cNvPr id="1048606" name="TextBox 4"/>
          <p:cNvSpPr txBox="1"/>
          <p:nvPr/>
        </p:nvSpPr>
        <p:spPr>
          <a:xfrm>
            <a:off x="0" y="1222319"/>
            <a:ext cx="8044873" cy="1477328"/>
          </a:xfrm>
          <a:prstGeom prst="rect">
            <a:avLst/>
          </a:prstGeom>
          <a:noFill/>
        </p:spPr>
        <p:txBody>
          <a:bodyPr wrap="square" rtlCol="0">
            <a:spAutoFit/>
          </a:bodyPr>
          <a:lstStyle/>
          <a:p>
            <a:pPr marL="342900" indent="-342900">
              <a:buFont typeface="Wingdings" panose="05000000000000000000" pitchFamily="2" charset="2"/>
              <a:buChar char="q"/>
            </a:pPr>
            <a:r>
              <a:rPr lang="en-US" b="1" dirty="0">
                <a:solidFill>
                  <a:srgbClr val="00FFFF"/>
                </a:solidFill>
                <a:latin typeface="Comic Sans MS" panose="030F0702030302020204" pitchFamily="66" charset="0"/>
              </a:rPr>
              <a:t>Key Expansion</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During the expansion process, the given 128-bit cypher key is stored in a matrix of [4] X [4] bytes (16*8 = 128 bits), and the four column word of the key matrix is extended into a schedule of 44 words (44*4 = 176), resulting in 11 round keys (176/11 = 16</a:t>
            </a:r>
            <a:r>
              <a:rPr lang="en-IN" dirty="0">
                <a:solidFill>
                  <a:schemeClr val="bg1"/>
                </a:solidFill>
                <a:latin typeface="Comic Sans MS" panose="030F0702030302020204" pitchFamily="66" charset="0"/>
              </a:rPr>
              <a:t>bytes or 128 bits).</a:t>
            </a:r>
          </a:p>
        </p:txBody>
      </p:sp>
      <p:pic>
        <p:nvPicPr>
          <p:cNvPr id="2097156" name="Picture 5"/>
          <p:cNvPicPr>
            <a:picLocks noChangeAspect="1"/>
          </p:cNvPicPr>
          <p:nvPr/>
        </p:nvPicPr>
        <p:blipFill>
          <a:blip r:embed="rId4"/>
          <a:stretch>
            <a:fillRect/>
          </a:stretch>
        </p:blipFill>
        <p:spPr>
          <a:xfrm>
            <a:off x="618338" y="3121401"/>
            <a:ext cx="5760839" cy="3334817"/>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48607" name="TextBox 1"/>
          <p:cNvSpPr txBox="1"/>
          <p:nvPr/>
        </p:nvSpPr>
        <p:spPr>
          <a:xfrm>
            <a:off x="0" y="140855"/>
            <a:ext cx="12192000" cy="923330"/>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bg1"/>
                </a:solidFill>
                <a:latin typeface="Comic Sans MS" panose="030F0702030302020204" pitchFamily="66" charset="0"/>
              </a:rPr>
              <a:t>Nr + 1 = the number of round keys. Where Nr is the number of rounds (which is 10 in the case of a 128-bit key size), the round keys are 11. </a:t>
            </a:r>
            <a:r>
              <a:rPr lang="en-US" dirty="0" err="1">
                <a:solidFill>
                  <a:schemeClr val="bg1"/>
                </a:solidFill>
                <a:latin typeface="Comic Sans MS" panose="030F0702030302020204" pitchFamily="66" charset="0"/>
              </a:rPr>
              <a:t>subBytes</a:t>
            </a:r>
            <a:r>
              <a:rPr lang="en-US" dirty="0">
                <a:solidFill>
                  <a:schemeClr val="bg1"/>
                </a:solidFill>
                <a:latin typeface="Comic Sans MS" panose="030F0702030302020204" pitchFamily="66" charset="0"/>
              </a:rPr>
              <a:t>- Each element of the matrix is replaced by the an element of s-box matrix.</a:t>
            </a:r>
            <a:endParaRPr lang="en-IN" dirty="0">
              <a:solidFill>
                <a:schemeClr val="bg1"/>
              </a:solidFill>
              <a:latin typeface="Comic Sans MS" panose="030F0702030302020204" pitchFamily="66" charset="0"/>
            </a:endParaRPr>
          </a:p>
        </p:txBody>
      </p:sp>
      <p:pic>
        <p:nvPicPr>
          <p:cNvPr id="2097157" name="Picture 2"/>
          <p:cNvPicPr>
            <a:picLocks noChangeAspect="1"/>
          </p:cNvPicPr>
          <p:nvPr/>
        </p:nvPicPr>
        <p:blipFill>
          <a:blip r:embed="rId3"/>
          <a:stretch>
            <a:fillRect/>
          </a:stretch>
        </p:blipFill>
        <p:spPr>
          <a:xfrm>
            <a:off x="3664456" y="1344349"/>
            <a:ext cx="4584748" cy="2091089"/>
          </a:xfrm>
          <a:prstGeom prst="rect">
            <a:avLst/>
          </a:prstGeom>
        </p:spPr>
      </p:pic>
      <p:sp>
        <p:nvSpPr>
          <p:cNvPr id="1048608" name="TextBox 3"/>
          <p:cNvSpPr txBox="1"/>
          <p:nvPr/>
        </p:nvSpPr>
        <p:spPr>
          <a:xfrm flipH="1">
            <a:off x="0" y="3699933"/>
            <a:ext cx="1219199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S-box is a special look up table which is constructed by Galois fields.</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generating function used in this algorithm is GF(256).</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For shift row, In this step rows of the block are cylindrically shifted in left direction.</a:t>
            </a:r>
          </a:p>
          <a:p>
            <a:pPr marL="285750" indent="-285750">
              <a:buFont typeface="Wingdings" panose="05000000000000000000" pitchFamily="2" charset="2"/>
              <a:buChar char="Ø"/>
            </a:pPr>
            <a:r>
              <a:rPr lang="en-US" dirty="0">
                <a:solidFill>
                  <a:schemeClr val="bg1"/>
                </a:solidFill>
                <a:latin typeface="Comic Sans MS" panose="030F0702030302020204" pitchFamily="66" charset="0"/>
              </a:rPr>
              <a:t>The first row is untouched, the second by one shift, third by two and fourth by 3.</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2097158" name="Picture 1"/>
          <p:cNvPicPr>
            <a:picLocks noChangeAspect="1"/>
          </p:cNvPicPr>
          <p:nvPr/>
        </p:nvPicPr>
        <p:blipFill>
          <a:blip r:embed="rId3"/>
          <a:stretch>
            <a:fillRect/>
          </a:stretch>
        </p:blipFill>
        <p:spPr>
          <a:xfrm>
            <a:off x="304086" y="378493"/>
            <a:ext cx="5791914" cy="2720310"/>
          </a:xfrm>
          <a:prstGeom prst="rect">
            <a:avLst/>
          </a:prstGeom>
        </p:spPr>
      </p:pic>
      <p:sp>
        <p:nvSpPr>
          <p:cNvPr id="1048609" name="TextBox 2"/>
          <p:cNvSpPr txBox="1"/>
          <p:nvPr/>
        </p:nvSpPr>
        <p:spPr>
          <a:xfrm>
            <a:off x="0" y="3776501"/>
            <a:ext cx="12192000" cy="1754326"/>
          </a:xfrm>
          <a:prstGeom prst="rect">
            <a:avLst/>
          </a:prstGeom>
          <a:noFill/>
        </p:spPr>
        <p:txBody>
          <a:bodyPr wrap="square" rtlCol="0">
            <a:spAutoFit/>
          </a:bodyPr>
          <a:lstStyle/>
          <a:p>
            <a:pPr marL="342900" indent="-342900">
              <a:buFont typeface="Wingdings" panose="05000000000000000000" pitchFamily="2" charset="2"/>
              <a:buChar char="q"/>
            </a:pPr>
            <a:r>
              <a:rPr lang="en-IN" b="1" dirty="0">
                <a:solidFill>
                  <a:srgbClr val="00FFFF"/>
                </a:solidFill>
                <a:latin typeface="Comic Sans MS" panose="030F0702030302020204" pitchFamily="66" charset="0"/>
              </a:rPr>
              <a:t>Mix columns</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This is the most critical portion of the algorithm since it causes the bit flipping to spread throughout </a:t>
            </a:r>
            <a:r>
              <a:rPr lang="en-IN" dirty="0">
                <a:solidFill>
                  <a:schemeClr val="bg1"/>
                </a:solidFill>
                <a:latin typeface="Comic Sans MS" panose="030F0702030302020204" pitchFamily="66" charset="0"/>
              </a:rPr>
              <a:t>the block.</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In this phase, the block is multiplied using a fixed matrix.</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In the Galois field, the multiplication is field multiplication.</a:t>
            </a:r>
          </a:p>
          <a:p>
            <a:pPr marL="342900" indent="-342900">
              <a:buFont typeface="Wingdings" panose="05000000000000000000" pitchFamily="2" charset="2"/>
              <a:buChar char="Ø"/>
            </a:pPr>
            <a:r>
              <a:rPr lang="en-US" dirty="0">
                <a:solidFill>
                  <a:schemeClr val="bg1"/>
                </a:solidFill>
                <a:latin typeface="Comic Sans MS" panose="030F0702030302020204" pitchFamily="66" charset="0"/>
              </a:rPr>
              <a:t>For each row there are 16 multiplication, 12 XORs and a 4 byte output for each row.</a:t>
            </a:r>
          </a:p>
        </p:txBody>
      </p:sp>
      <p:pic>
        <p:nvPicPr>
          <p:cNvPr id="2097159" name="Picture 3"/>
          <p:cNvPicPr>
            <a:picLocks noChangeAspect="1"/>
          </p:cNvPicPr>
          <p:nvPr/>
        </p:nvPicPr>
        <p:blipFill>
          <a:blip r:embed="rId4"/>
          <a:stretch>
            <a:fillRect/>
          </a:stretch>
        </p:blipFill>
        <p:spPr>
          <a:xfrm>
            <a:off x="6942661" y="378307"/>
            <a:ext cx="4541224" cy="276345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6|0.9"/>
</p:tagLst>
</file>

<file path=ppt/tags/tag10.xml><?xml version="1.0" encoding="utf-8"?>
<p:tagLst xmlns:a="http://schemas.openxmlformats.org/drawingml/2006/main" xmlns:r="http://schemas.openxmlformats.org/officeDocument/2006/relationships" xmlns:p="http://schemas.openxmlformats.org/presentationml/2006/main">
  <p:tag name="TIMING" val="|0.9|0.8|1.6|0.8|0.6"/>
</p:tagLst>
</file>

<file path=ppt/tags/tag11.xml><?xml version="1.0" encoding="utf-8"?>
<p:tagLst xmlns:a="http://schemas.openxmlformats.org/drawingml/2006/main" xmlns:r="http://schemas.openxmlformats.org/officeDocument/2006/relationships" xmlns:p="http://schemas.openxmlformats.org/presentationml/2006/main">
  <p:tag name="TIMING" val="|0.6|0.9|1.2|2|1.4"/>
</p:tagLst>
</file>

<file path=ppt/tags/tag12.xml><?xml version="1.0" encoding="utf-8"?>
<p:tagLst xmlns:a="http://schemas.openxmlformats.org/drawingml/2006/main" xmlns:r="http://schemas.openxmlformats.org/officeDocument/2006/relationships" xmlns:p="http://schemas.openxmlformats.org/presentationml/2006/main">
  <p:tag name="TIMING" val="|1|0.9|1.2|1.2|1.4|1.2|1.3|1.9"/>
</p:tagLst>
</file>

<file path=ppt/tags/tag13.xml><?xml version="1.0" encoding="utf-8"?>
<p:tagLst xmlns:a="http://schemas.openxmlformats.org/drawingml/2006/main" xmlns:r="http://schemas.openxmlformats.org/officeDocument/2006/relationships" xmlns:p="http://schemas.openxmlformats.org/presentationml/2006/main">
  <p:tag name="TIMING" val="|1.5|2.4"/>
</p:tagLst>
</file>

<file path=ppt/tags/tag14.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0.5|1.5|0.9|1.1|0.9|0.8|0.9|1|1"/>
</p:tagLst>
</file>

<file path=ppt/tags/tag3.xml><?xml version="1.0" encoding="utf-8"?>
<p:tagLst xmlns:a="http://schemas.openxmlformats.org/drawingml/2006/main" xmlns:r="http://schemas.openxmlformats.org/officeDocument/2006/relationships" xmlns:p="http://schemas.openxmlformats.org/presentationml/2006/main">
  <p:tag name="TIMING" val="|0.4|0.8|1.9|0.8|0.7|0.8"/>
</p:tagLst>
</file>

<file path=ppt/tags/tag4.xml><?xml version="1.0" encoding="utf-8"?>
<p:tagLst xmlns:a="http://schemas.openxmlformats.org/drawingml/2006/main" xmlns:r="http://schemas.openxmlformats.org/officeDocument/2006/relationships" xmlns:p="http://schemas.openxmlformats.org/presentationml/2006/main">
  <p:tag name="TIMING" val="|1.4|0.7"/>
</p:tagLst>
</file>

<file path=ppt/tags/tag5.xml><?xml version="1.0" encoding="utf-8"?>
<p:tagLst xmlns:a="http://schemas.openxmlformats.org/drawingml/2006/main" xmlns:r="http://schemas.openxmlformats.org/officeDocument/2006/relationships" xmlns:p="http://schemas.openxmlformats.org/presentationml/2006/main">
  <p:tag name="TIMING" val="|0.7|1.9|0.8|0.6|0.6|0.7|0.6|0.6"/>
</p:tagLst>
</file>

<file path=ppt/tags/tag6.xml><?xml version="1.0" encoding="utf-8"?>
<p:tagLst xmlns:a="http://schemas.openxmlformats.org/drawingml/2006/main" xmlns:r="http://schemas.openxmlformats.org/officeDocument/2006/relationships" xmlns:p="http://schemas.openxmlformats.org/presentationml/2006/main">
  <p:tag name="TIMING" val="|1.9|0.8|0.9|1.2"/>
</p:tagLst>
</file>

<file path=ppt/tags/tag7.xml><?xml version="1.0" encoding="utf-8"?>
<p:tagLst xmlns:a="http://schemas.openxmlformats.org/drawingml/2006/main" xmlns:r="http://schemas.openxmlformats.org/officeDocument/2006/relationships" xmlns:p="http://schemas.openxmlformats.org/presentationml/2006/main">
  <p:tag name="TIMING" val="|2.4|2.3|2.6|0.9|2|2|1.9"/>
</p:tagLst>
</file>

<file path=ppt/tags/tag8.xml><?xml version="1.0" encoding="utf-8"?>
<p:tagLst xmlns:a="http://schemas.openxmlformats.org/drawingml/2006/main" xmlns:r="http://schemas.openxmlformats.org/officeDocument/2006/relationships" xmlns:p="http://schemas.openxmlformats.org/presentationml/2006/main">
  <p:tag name="TIMING" val="|2.2|1|1.1|1.9|1.4|2.4|3"/>
</p:tagLst>
</file>

<file path=ppt/tags/tag9.xml><?xml version="1.0" encoding="utf-8"?>
<p:tagLst xmlns:a="http://schemas.openxmlformats.org/drawingml/2006/main" xmlns:r="http://schemas.openxmlformats.org/officeDocument/2006/relationships" xmlns:p="http://schemas.openxmlformats.org/presentationml/2006/main">
  <p:tag name="TIMING" val="|0.6|1.9|0.8|1.2|1.5|1.6|2"/>
</p:tagLst>
</file>

<file path=ppt/theme/theme1.xml><?xml version="1.0" encoding="utf-8"?>
<a:theme xmlns:a="http://schemas.openxmlformats.org/drawingml/2006/main" name="template">
  <a:themeElements>
    <a:clrScheme name="template 12">
      <a:dk1>
        <a:srgbClr val="4D4D4D"/>
      </a:dk1>
      <a:lt1>
        <a:srgbClr val="FFFFFF"/>
      </a:lt1>
      <a:dk2>
        <a:srgbClr val="4D4D4D"/>
      </a:dk2>
      <a:lt2>
        <a:srgbClr val="0F3F68"/>
      </a:lt2>
      <a:accent1>
        <a:srgbClr val="30A6DF"/>
      </a:accent1>
      <a:accent2>
        <a:srgbClr val="76D0F8"/>
      </a:accent2>
      <a:accent3>
        <a:srgbClr val="FFFFFF"/>
      </a:accent3>
      <a:accent4>
        <a:srgbClr val="404040"/>
      </a:accent4>
      <a:accent5>
        <a:srgbClr val="ADD0EC"/>
      </a:accent5>
      <a:accent6>
        <a:srgbClr val="6ABCE1"/>
      </a:accent6>
      <a:hlink>
        <a:srgbClr val="1F7BBC"/>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519E"/>
        </a:lt2>
        <a:accent1>
          <a:srgbClr val="037AB9"/>
        </a:accent1>
        <a:accent2>
          <a:srgbClr val="019ACD"/>
        </a:accent2>
        <a:accent3>
          <a:srgbClr val="FFFFFF"/>
        </a:accent3>
        <a:accent4>
          <a:srgbClr val="404040"/>
        </a:accent4>
        <a:accent5>
          <a:srgbClr val="AABED9"/>
        </a:accent5>
        <a:accent6>
          <a:srgbClr val="018BBA"/>
        </a:accent6>
        <a:hlink>
          <a:srgbClr val="B0A6C9"/>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A3384"/>
        </a:lt2>
        <a:accent1>
          <a:srgbClr val="3075D1"/>
        </a:accent1>
        <a:accent2>
          <a:srgbClr val="63B1FF"/>
        </a:accent2>
        <a:accent3>
          <a:srgbClr val="FFFFFF"/>
        </a:accent3>
        <a:accent4>
          <a:srgbClr val="404040"/>
        </a:accent4>
        <a:accent5>
          <a:srgbClr val="ADBDE5"/>
        </a:accent5>
        <a:accent6>
          <a:srgbClr val="59A0E7"/>
        </a:accent6>
        <a:hlink>
          <a:srgbClr val="4390E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2B7A"/>
        </a:lt2>
        <a:accent1>
          <a:srgbClr val="50AAFF"/>
        </a:accent1>
        <a:accent2>
          <a:srgbClr val="5182BA"/>
        </a:accent2>
        <a:accent3>
          <a:srgbClr val="FFFFFF"/>
        </a:accent3>
        <a:accent4>
          <a:srgbClr val="404040"/>
        </a:accent4>
        <a:accent5>
          <a:srgbClr val="B3D2FF"/>
        </a:accent5>
        <a:accent6>
          <a:srgbClr val="4975A8"/>
        </a:accent6>
        <a:hlink>
          <a:srgbClr val="87C5FF"/>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246D"/>
        </a:lt2>
        <a:accent1>
          <a:srgbClr val="225FB3"/>
        </a:accent1>
        <a:accent2>
          <a:srgbClr val="4EA8FF"/>
        </a:accent2>
        <a:accent3>
          <a:srgbClr val="FFFFFF"/>
        </a:accent3>
        <a:accent4>
          <a:srgbClr val="404040"/>
        </a:accent4>
        <a:accent5>
          <a:srgbClr val="ABB6D6"/>
        </a:accent5>
        <a:accent6>
          <a:srgbClr val="4698E7"/>
        </a:accent6>
        <a:hlink>
          <a:srgbClr val="61BFFF"/>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236E"/>
        </a:lt2>
        <a:accent1>
          <a:srgbClr val="7399BE"/>
        </a:accent1>
        <a:accent2>
          <a:srgbClr val="4FA7FF"/>
        </a:accent2>
        <a:accent3>
          <a:srgbClr val="FFFFFF"/>
        </a:accent3>
        <a:accent4>
          <a:srgbClr val="404040"/>
        </a:accent4>
        <a:accent5>
          <a:srgbClr val="BCCADB"/>
        </a:accent5>
        <a:accent6>
          <a:srgbClr val="4797E7"/>
        </a:accent6>
        <a:hlink>
          <a:srgbClr val="D5E5F4"/>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246C"/>
        </a:lt2>
        <a:accent1>
          <a:srgbClr val="1C79DA"/>
        </a:accent1>
        <a:accent2>
          <a:srgbClr val="5DB9FF"/>
        </a:accent2>
        <a:accent3>
          <a:srgbClr val="FFFFFF"/>
        </a:accent3>
        <a:accent4>
          <a:srgbClr val="404040"/>
        </a:accent4>
        <a:accent5>
          <a:srgbClr val="ABBEEA"/>
        </a:accent5>
        <a:accent6>
          <a:srgbClr val="53A7E7"/>
        </a:accent6>
        <a:hlink>
          <a:srgbClr val="0766BD"/>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2D6A"/>
        </a:lt2>
        <a:accent1>
          <a:srgbClr val="969696"/>
        </a:accent1>
        <a:accent2>
          <a:srgbClr val="46BBF5"/>
        </a:accent2>
        <a:accent3>
          <a:srgbClr val="FFFFFF"/>
        </a:accent3>
        <a:accent4>
          <a:srgbClr val="404040"/>
        </a:accent4>
        <a:accent5>
          <a:srgbClr val="C9C9C9"/>
        </a:accent5>
        <a:accent6>
          <a:srgbClr val="3FA9DE"/>
        </a:accent6>
        <a:hlink>
          <a:srgbClr val="104674"/>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3436C"/>
        </a:lt2>
        <a:accent1>
          <a:srgbClr val="1F8FD0"/>
        </a:accent1>
        <a:accent2>
          <a:srgbClr val="2E3CA1"/>
        </a:accent2>
        <a:accent3>
          <a:srgbClr val="FFFFFF"/>
        </a:accent3>
        <a:accent4>
          <a:srgbClr val="404040"/>
        </a:accent4>
        <a:accent5>
          <a:srgbClr val="ABC6E4"/>
        </a:accent5>
        <a:accent6>
          <a:srgbClr val="293591"/>
        </a:accent6>
        <a:hlink>
          <a:srgbClr val="9B999A"/>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104573"/>
        </a:lt2>
        <a:accent1>
          <a:srgbClr val="46BBF6"/>
        </a:accent1>
        <a:accent2>
          <a:srgbClr val="63C8F6"/>
        </a:accent2>
        <a:accent3>
          <a:srgbClr val="FFFFFF"/>
        </a:accent3>
        <a:accent4>
          <a:srgbClr val="404040"/>
        </a:accent4>
        <a:accent5>
          <a:srgbClr val="B0DAFA"/>
        </a:accent5>
        <a:accent6>
          <a:srgbClr val="59B5DF"/>
        </a:accent6>
        <a:hlink>
          <a:srgbClr val="CBA47A"/>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0F3F68"/>
        </a:lt2>
        <a:accent1>
          <a:srgbClr val="30A6DF"/>
        </a:accent1>
        <a:accent2>
          <a:srgbClr val="76D0F8"/>
        </a:accent2>
        <a:accent3>
          <a:srgbClr val="FFFFFF"/>
        </a:accent3>
        <a:accent4>
          <a:srgbClr val="404040"/>
        </a:accent4>
        <a:accent5>
          <a:srgbClr val="ADD0EC"/>
        </a:accent5>
        <a:accent6>
          <a:srgbClr val="6ABCE1"/>
        </a:accent6>
        <a:hlink>
          <a:srgbClr val="1F7BBC"/>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7026</Words>
  <Application>Microsoft Office PowerPoint</Application>
  <PresentationFormat>Widescreen</PresentationFormat>
  <Paragraphs>1843</Paragraphs>
  <Slides>54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Algerian</vt:lpstr>
      <vt:lpstr>Arial</vt:lpstr>
      <vt:lpstr>Arial Rounded MT Bold</vt:lpstr>
      <vt:lpstr>Berlin Sans FB</vt:lpstr>
      <vt:lpstr>Calibri</vt:lpstr>
      <vt:lpstr>Century Gothic</vt:lpstr>
      <vt:lpstr>Comic Sans MS</vt:lpstr>
      <vt:lpstr>Copperplate Gothic Bold</vt:lpstr>
      <vt:lpstr>Edwardian Script ITC</vt:lpstr>
      <vt:lpstr>Forte</vt:lpstr>
      <vt:lpstr>Wingdings</vt:lpstr>
      <vt:lpstr>template</vt:lpstr>
      <vt:lpstr>CYPTOGRAPHY AND It’s APPLICATION</vt:lpstr>
      <vt:lpstr>• Definition : Cryptography is the practice of securing communication in the presence of adversaries, according to the definition. it entails strategies and procedures for converting information into an incomprehensible form for unauthorized individuals, known as ciphertext, and then decrypting it back into its original form, known as plaintext.   1. Cryptography protects and conceals information. unauthorized individuals gained access.  2. Cryptography also ensures that data has not been altered or interfered with during transmission or storage.   3. It aids in the identification of communication parties and guarantees messages originate from reliable sources. they conveyed a message.   4. Different types of cryptography exist, such as using the same key for both encryption and decryption (symmetric encryption) or using separate keys for each (asymmetric encryption).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our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manoj dhundhalva</cp:lastModifiedBy>
  <cp:revision>32</cp:revision>
  <dcterms:created xsi:type="dcterms:W3CDTF">2023-05-19T17:56:45Z</dcterms:created>
  <dcterms:modified xsi:type="dcterms:W3CDTF">2023-06-02T10:32:52Z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e39836c2d45342a3887c9c4c7c3465fe</vt:lpwstr>
  </property>
</Properties>
</file>