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handoutMasterIdLst>
    <p:handoutMasterId r:id="rId17"/>
  </p:handoutMasterIdLst>
  <p:sldIdLst>
    <p:sldId id="256" r:id="rId2"/>
    <p:sldId id="265" r:id="rId3"/>
    <p:sldId id="258" r:id="rId4"/>
    <p:sldId id="259" r:id="rId5"/>
    <p:sldId id="262" r:id="rId6"/>
    <p:sldId id="260" r:id="rId7"/>
    <p:sldId id="263" r:id="rId8"/>
    <p:sldId id="261" r:id="rId9"/>
    <p:sldId id="266" r:id="rId10"/>
    <p:sldId id="271"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FFFF99"/>
    <a:srgbClr val="3399FF"/>
    <a:srgbClr val="99FFCC"/>
    <a:srgbClr val="CCCCFF"/>
    <a:srgbClr val="CCECFF"/>
    <a:srgbClr val="FFCC99"/>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67" autoAdjust="0"/>
  </p:normalViewPr>
  <p:slideViewPr>
    <p:cSldViewPr>
      <p:cViewPr>
        <p:scale>
          <a:sx n="50" d="100"/>
          <a:sy n="50" d="100"/>
        </p:scale>
        <p:origin x="-2386" y="-58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396EBF-17A6-4D58-A4B4-343E0359A279}" type="datetimeFigureOut">
              <a:rPr lang="en-US" smtClean="0"/>
              <a:pPr/>
              <a:t>1/29/2024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C51AAB-A211-4BBA-9E54-234B90D4154B}" type="slidenum">
              <a:rPr lang="en-US" smtClean="0"/>
              <a:pPr/>
              <a:t>‹#›</a:t>
            </a:fld>
            <a:endParaRPr lang="en-US"/>
          </a:p>
        </p:txBody>
      </p:sp>
    </p:spTree>
    <p:extLst>
      <p:ext uri="{BB962C8B-B14F-4D97-AF65-F5344CB8AC3E}">
        <p14:creationId xmlns:p14="http://schemas.microsoft.com/office/powerpoint/2010/main" val="389001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9AFD6-72A1-422B-A3B3-0FE24177B9E4}" type="datetimeFigureOut">
              <a:rPr lang="en-US" smtClean="0"/>
              <a:pPr/>
              <a:t>1/29/2024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536855-8272-4918-9FCB-EC00589F3F81}" type="slidenum">
              <a:rPr lang="en-US" smtClean="0"/>
              <a:pPr/>
              <a:t>‹#›</a:t>
            </a:fld>
            <a:endParaRPr lang="en-US"/>
          </a:p>
        </p:txBody>
      </p:sp>
    </p:spTree>
    <p:extLst>
      <p:ext uri="{BB962C8B-B14F-4D97-AF65-F5344CB8AC3E}">
        <p14:creationId xmlns:p14="http://schemas.microsoft.com/office/powerpoint/2010/main" val="315741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536855-8272-4918-9FCB-EC00589F3F8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536855-8272-4918-9FCB-EC00589F3F81}" type="slidenum">
              <a:rPr lang="en-US" smtClean="0"/>
              <a:pPr/>
              <a:t>10</a:t>
            </a:fld>
            <a:endParaRPr lang="en-US"/>
          </a:p>
        </p:txBody>
      </p:sp>
    </p:spTree>
    <p:extLst>
      <p:ext uri="{BB962C8B-B14F-4D97-AF65-F5344CB8AC3E}">
        <p14:creationId xmlns:p14="http://schemas.microsoft.com/office/powerpoint/2010/main" val="182608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E637BB6B-EE1B-48FB-8575-0D55C373DE88}" type="datetimeFigureOut">
              <a:rPr lang="en-US" smtClean="0"/>
              <a:pPr/>
              <a:t>1/29/2024</a:t>
            </a:fld>
            <a:endParaRPr lang="en-US"/>
          </a:p>
        </p:txBody>
      </p:sp>
      <p:sp>
        <p:nvSpPr>
          <p:cNvPr id="16" name="Slide Number Placeholder 15"/>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37BB6B-EE1B-48FB-8575-0D55C373DE88}"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7BB6B-EE1B-48FB-8575-0D55C373DE88}"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E637BB6B-EE1B-48FB-8575-0D55C373DE88}" type="datetimeFigureOut">
              <a:rPr lang="en-US" smtClean="0"/>
              <a:pPr/>
              <a:t>1/29/2024</a:t>
            </a:fld>
            <a:endParaRPr lang="en-US"/>
          </a:p>
        </p:txBody>
      </p:sp>
      <p:sp>
        <p:nvSpPr>
          <p:cNvPr id="15" name="Slide Number Placeholder 14"/>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E637BB6B-EE1B-48FB-8575-0D55C373DE88}" type="datetimeFigureOut">
              <a:rPr lang="en-US" smtClean="0"/>
              <a:pPr/>
              <a:t>1/29/2024</a:t>
            </a:fld>
            <a:endParaRPr lang="en-US"/>
          </a:p>
        </p:txBody>
      </p:sp>
      <p:sp>
        <p:nvSpPr>
          <p:cNvPr id="13" name="Slide Number Placeholder 12"/>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14" name="Footer Placeholder 13"/>
          <p:cNvSpPr>
            <a:spLocks noGrp="1"/>
          </p:cNvSpPr>
          <p:nvPr>
            <p:ph type="ftr" sz="quarter" idx="12"/>
          </p:nvPr>
        </p:nvSpPr>
        <p:spPr/>
        <p:txBody>
          <a:bodyPr/>
          <a:lstStyle/>
          <a:p>
            <a:endParaRPr kumimoji="0"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637BB6B-EE1B-48FB-8575-0D55C373DE88}" type="datetimeFigureOut">
              <a:rPr lang="en-US" smtClean="0"/>
              <a:pPr/>
              <a:t>1/29/2024</a:t>
            </a:fld>
            <a:endParaRPr lang="en-US"/>
          </a:p>
        </p:txBody>
      </p:sp>
      <p:sp>
        <p:nvSpPr>
          <p:cNvPr id="9" name="Slide Number Placeholder 8"/>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10" name="Footer Placeholder 9"/>
          <p:cNvSpPr>
            <a:spLocks noGrp="1"/>
          </p:cNvSpPr>
          <p:nvPr>
            <p:ph type="ftr" sz="quarter" idx="12"/>
          </p:nvPr>
        </p:nvSpPr>
        <p:spPr/>
        <p:txBody>
          <a:bodyPr/>
          <a:lstStyle/>
          <a:p>
            <a:endParaRPr kumimoji="0"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E637BB6B-EE1B-48FB-8575-0D55C373DE88}" type="datetimeFigureOut">
              <a:rPr lang="en-US" smtClean="0"/>
              <a:pPr/>
              <a:t>1/29/2024</a:t>
            </a:fld>
            <a:endParaRPr lang="en-US"/>
          </a:p>
        </p:txBody>
      </p:sp>
      <p:sp>
        <p:nvSpPr>
          <p:cNvPr id="15" name="Slide Number Placeholder 14"/>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16" name="Footer Placeholder 15"/>
          <p:cNvSpPr>
            <a:spLocks noGrp="1"/>
          </p:cNvSpPr>
          <p:nvPr>
            <p:ph type="ftr" sz="quarter" idx="12"/>
          </p:nvPr>
        </p:nvSpPr>
        <p:spPr/>
        <p:txBody>
          <a:bodyPr/>
          <a:lstStyle/>
          <a:p>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E637BB6B-EE1B-48FB-8575-0D55C373DE88}" type="datetimeFigureOut">
              <a:rPr lang="en-US" smtClean="0"/>
              <a:pPr/>
              <a:t>1/29/2024</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637BB6B-EE1B-48FB-8575-0D55C373DE88}" type="datetimeFigureOut">
              <a:rPr lang="en-US" smtClean="0"/>
              <a:pPr/>
              <a:t>1/29/2024</a:t>
            </a:fld>
            <a:endParaRPr lang="en-US"/>
          </a:p>
        </p:txBody>
      </p:sp>
      <p:sp>
        <p:nvSpPr>
          <p:cNvPr id="6" name="Slide Number Placeholder 5"/>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7" name="Footer Placeholder 6"/>
          <p:cNvSpPr>
            <a:spLocks noGrp="1"/>
          </p:cNvSpPr>
          <p:nvPr>
            <p:ph type="ftr" sz="quarter" idx="12"/>
          </p:nvPr>
        </p:nvSpPr>
        <p:spPr/>
        <p:txBody>
          <a:bodyPr/>
          <a:lstStyle/>
          <a:p>
            <a:endParaRPr kumimoji="0" lang="en-US"/>
          </a:p>
        </p:txBody>
      </p:sp>
    </p:spTree>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E637BB6B-EE1B-48FB-8575-0D55C373DE88}" type="datetimeFigureOut">
              <a:rPr lang="en-US" smtClean="0"/>
              <a:pPr/>
              <a:t>1/29/2024</a:t>
            </a:fld>
            <a:endParaRPr lang="en-US"/>
          </a:p>
        </p:txBody>
      </p:sp>
      <p:sp>
        <p:nvSpPr>
          <p:cNvPr id="16" name="Slide Number Placeholder 15"/>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E637BB6B-EE1B-48FB-8575-0D55C373DE88}" type="datetimeFigureOut">
              <a:rPr lang="en-US" smtClean="0"/>
              <a:pPr/>
              <a:t>1/29/2024</a:t>
            </a:fld>
            <a:endParaRPr lang="en-US"/>
          </a:p>
        </p:txBody>
      </p:sp>
      <p:sp>
        <p:nvSpPr>
          <p:cNvPr id="14" name="Slide Number Placeholder 13"/>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15" name="Footer Placeholder 14"/>
          <p:cNvSpPr>
            <a:spLocks noGrp="1"/>
          </p:cNvSpPr>
          <p:nvPr>
            <p:ph type="ftr" sz="quarter" idx="12"/>
          </p:nvPr>
        </p:nvSpPr>
        <p:spPr/>
        <p:txBody>
          <a:bodyPr/>
          <a:lstStyle/>
          <a:p>
            <a:endParaRPr kumimoji="0" lang="en-US"/>
          </a:p>
        </p:txBody>
      </p:sp>
    </p:spTree>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E637BB6B-EE1B-48FB-8575-0D55C373DE88}" type="datetimeFigureOut">
              <a:rPr lang="en-US" smtClean="0"/>
              <a:pPr/>
              <a:t>1/29/2024</a:t>
            </a:fld>
            <a:endParaRPr lang="en-US" sz="1000">
              <a:solidFill>
                <a:schemeClr val="tx2">
                  <a:shade val="50000"/>
                </a:schemeClr>
              </a:solidFill>
            </a:endParaRP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pPr algn="ctr" eaLnBrk="1" latinLnBrk="0" hangingPunct="1"/>
            <a:endParaRPr kumimoji="0" lang="en-US" sz="1000" dirty="0">
              <a:solidFill>
                <a:schemeClr val="tx2">
                  <a:shade val="50000"/>
                </a:schemeClr>
              </a:solidFill>
            </a:endParaRP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push/>
  </p:transition>
  <p:timing>
    <p:tnLst>
      <p:par>
        <p:cTn id="1" dur="indefinite" restart="never" nodeType="tmRoot"/>
      </p:par>
    </p:tnLst>
  </p:timing>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04800" y="329862"/>
            <a:ext cx="8458200" cy="5232738"/>
          </a:xfrm>
          <a:prstGeom prst="rect">
            <a:avLst/>
          </a:prstGeom>
        </p:spPr>
        <p:style>
          <a:lnRef idx="2">
            <a:schemeClr val="accent1"/>
          </a:lnRef>
          <a:fillRef idx="1002">
            <a:schemeClr val="lt1"/>
          </a:fillRef>
          <a:effectRef idx="0">
            <a:schemeClr val="accent1"/>
          </a:effectRef>
          <a:fontRef idx="minor">
            <a:schemeClr val="dk1"/>
          </a:fontRef>
        </p:style>
        <p:txBody>
          <a:bodyPr rtlCol="0" anchor="ctr"/>
          <a:lstStyle/>
          <a:p>
            <a:pPr algn="ctr"/>
            <a:endParaRPr lang="en-US"/>
          </a:p>
        </p:txBody>
      </p:sp>
      <p:sp>
        <p:nvSpPr>
          <p:cNvPr id="3" name="Subtitle 2"/>
          <p:cNvSpPr>
            <a:spLocks noGrp="1"/>
          </p:cNvSpPr>
          <p:nvPr>
            <p:ph type="subTitle" idx="1"/>
          </p:nvPr>
        </p:nvSpPr>
        <p:spPr>
          <a:xfrm>
            <a:off x="155294" y="431631"/>
            <a:ext cx="8610600" cy="2514600"/>
          </a:xfrm>
        </p:spPr>
        <p:txBody>
          <a:bodyPr>
            <a:normAutofit fontScale="92500" lnSpcReduction="10000"/>
          </a:bodyPr>
          <a:lstStyle/>
          <a:p>
            <a:pPr algn="ctr"/>
            <a:r>
              <a:rPr lang="en-US" sz="6000" b="1" dirty="0" smtClean="0">
                <a:solidFill>
                  <a:schemeClr val="bg2"/>
                </a:solidFill>
              </a:rPr>
              <a:t>S</a:t>
            </a:r>
            <a:r>
              <a:rPr lang="en-US" sz="4400" b="1" dirty="0" smtClean="0">
                <a:solidFill>
                  <a:schemeClr val="bg2"/>
                </a:solidFill>
              </a:rPr>
              <a:t>tory</a:t>
            </a:r>
            <a:r>
              <a:rPr lang="en-US" sz="6000" b="1" dirty="0" smtClean="0">
                <a:solidFill>
                  <a:schemeClr val="bg2"/>
                </a:solidFill>
                <a:effectLst/>
              </a:rPr>
              <a:t> </a:t>
            </a:r>
            <a:r>
              <a:rPr lang="en-US" sz="4800" b="1" dirty="0" smtClean="0">
                <a:solidFill>
                  <a:schemeClr val="bg2"/>
                </a:solidFill>
              </a:rPr>
              <a:t>A</a:t>
            </a:r>
            <a:r>
              <a:rPr lang="en-US" sz="4400" b="1" dirty="0" smtClean="0">
                <a:solidFill>
                  <a:schemeClr val="bg2"/>
                </a:solidFill>
              </a:rPr>
              <a:t>bout</a:t>
            </a:r>
            <a:r>
              <a:rPr lang="en-US" sz="6000" b="1" dirty="0" smtClean="0">
                <a:solidFill>
                  <a:schemeClr val="bg2"/>
                </a:solidFill>
              </a:rPr>
              <a:t> </a:t>
            </a:r>
          </a:p>
          <a:p>
            <a:pPr algn="ctr"/>
            <a:r>
              <a:rPr lang="en-US" sz="4800" b="1" dirty="0" smtClean="0">
                <a:solidFill>
                  <a:schemeClr val="bg2"/>
                </a:solidFill>
              </a:rPr>
              <a:t>S</a:t>
            </a:r>
            <a:r>
              <a:rPr lang="en-US" sz="4400" b="1" dirty="0" smtClean="0">
                <a:solidFill>
                  <a:schemeClr val="bg2"/>
                </a:solidFill>
              </a:rPr>
              <a:t>uccesses</a:t>
            </a:r>
            <a:r>
              <a:rPr lang="en-US" sz="4400" b="1" dirty="0" smtClean="0">
                <a:solidFill>
                  <a:schemeClr val="bg2"/>
                </a:solidFill>
                <a:latin typeface="Broadway" pitchFamily="82" charset="0"/>
              </a:rPr>
              <a:t> </a:t>
            </a:r>
            <a:r>
              <a:rPr lang="en-US" sz="5400" b="1" dirty="0" smtClean="0">
                <a:solidFill>
                  <a:schemeClr val="bg2"/>
                </a:solidFill>
              </a:rPr>
              <a:t>a</a:t>
            </a:r>
            <a:r>
              <a:rPr lang="en-US" sz="4400" b="1" dirty="0" smtClean="0">
                <a:solidFill>
                  <a:schemeClr val="bg2"/>
                </a:solidFill>
              </a:rPr>
              <a:t>nd</a:t>
            </a:r>
            <a:r>
              <a:rPr lang="en-US" sz="4400" b="1" dirty="0" smtClean="0">
                <a:solidFill>
                  <a:schemeClr val="bg2"/>
                </a:solidFill>
                <a:latin typeface="Broadway" pitchFamily="82" charset="0"/>
              </a:rPr>
              <a:t> </a:t>
            </a:r>
            <a:r>
              <a:rPr lang="en-US" sz="4000" b="1" dirty="0">
                <a:solidFill>
                  <a:schemeClr val="bg2"/>
                </a:solidFill>
              </a:rPr>
              <a:t>failures </a:t>
            </a:r>
            <a:r>
              <a:rPr lang="en-US" sz="4400" b="1" dirty="0" smtClean="0">
                <a:solidFill>
                  <a:schemeClr val="bg2"/>
                </a:solidFill>
              </a:rPr>
              <a:t> </a:t>
            </a:r>
          </a:p>
          <a:p>
            <a:pPr algn="ctr">
              <a:lnSpc>
                <a:spcPct val="110000"/>
              </a:lnSpc>
            </a:pPr>
            <a:r>
              <a:rPr lang="en-US" sz="4400" b="1" dirty="0" smtClean="0">
                <a:solidFill>
                  <a:schemeClr val="accent4">
                    <a:lumMod val="50000"/>
                  </a:schemeClr>
                </a:solidFill>
              </a:rPr>
              <a:t>Projects</a:t>
            </a:r>
          </a:p>
        </p:txBody>
      </p:sp>
      <p:sp>
        <p:nvSpPr>
          <p:cNvPr id="5" name="TextBox 4"/>
          <p:cNvSpPr txBox="1"/>
          <p:nvPr/>
        </p:nvSpPr>
        <p:spPr>
          <a:xfrm>
            <a:off x="4648200" y="5410199"/>
            <a:ext cx="4331825" cy="1015663"/>
          </a:xfrm>
          <a:prstGeom prst="rect">
            <a:avLst/>
          </a:prstGeom>
          <a:noFill/>
        </p:spPr>
        <p:txBody>
          <a:bodyPr wrap="square" rtlCol="0">
            <a:spAutoFit/>
          </a:bodyPr>
          <a:lstStyle/>
          <a:p>
            <a:r>
              <a:rPr lang="en-US" sz="6000" b="1" cap="all" dirty="0" smtClean="0">
                <a:ln w="9000" cmpd="sng">
                  <a:solidFill>
                    <a:schemeClr val="accent4">
                      <a:shade val="50000"/>
                      <a:satMod val="120000"/>
                    </a:schemeClr>
                  </a:solidFill>
                  <a:prstDash val="solid"/>
                </a:ln>
                <a:solidFill>
                  <a:schemeClr val="accent3">
                    <a:lumMod val="40000"/>
                    <a:lumOff val="60000"/>
                  </a:schemeClr>
                </a:solidFill>
                <a:effectLst>
                  <a:reflection blurRad="12700" stA="28000" endPos="45000" dist="1000" dir="5400000" sy="-100000" algn="bl" rotWithShape="0"/>
                </a:effectLst>
              </a:rPr>
              <a:t>- C</a:t>
            </a:r>
            <a:r>
              <a:rPr lang="en-US" sz="3600" b="1" cap="all" dirty="0" smtClean="0">
                <a:ln w="9000" cmpd="sng">
                  <a:solidFill>
                    <a:schemeClr val="accent4">
                      <a:shade val="50000"/>
                      <a:satMod val="120000"/>
                    </a:schemeClr>
                  </a:solidFill>
                  <a:prstDash val="solid"/>
                </a:ln>
                <a:solidFill>
                  <a:schemeClr val="accent3">
                    <a:lumMod val="40000"/>
                    <a:lumOff val="60000"/>
                  </a:schemeClr>
                </a:solidFill>
                <a:effectLst>
                  <a:reflection blurRad="12700" stA="28000" endPos="45000" dist="1000" dir="5400000" sy="-100000" algn="bl" rotWithShape="0"/>
                </a:effectLst>
              </a:rPr>
              <a:t>ase Study</a:t>
            </a:r>
            <a:endParaRPr lang="en-US" sz="3600" b="1" cap="all" dirty="0">
              <a:ln w="9000" cmpd="sng">
                <a:solidFill>
                  <a:schemeClr val="accent4">
                    <a:shade val="50000"/>
                    <a:satMod val="120000"/>
                  </a:schemeClr>
                </a:solidFill>
                <a:prstDash val="solid"/>
              </a:ln>
              <a:solidFill>
                <a:schemeClr val="accent3">
                  <a:lumMod val="40000"/>
                  <a:lumOff val="60000"/>
                </a:schemeClr>
              </a:solidFill>
              <a:effectLst>
                <a:reflection blurRad="12700" stA="28000" endPos="45000" dist="1000" dir="5400000" sy="-100000" algn="bl" rotWithShape="0"/>
              </a:effectLst>
            </a:endParaRPr>
          </a:p>
        </p:txBody>
      </p:sp>
      <p:sp>
        <p:nvSpPr>
          <p:cNvPr id="2" name="TextBox 1"/>
          <p:cNvSpPr txBox="1"/>
          <p:nvPr/>
        </p:nvSpPr>
        <p:spPr>
          <a:xfrm>
            <a:off x="363156" y="1837860"/>
            <a:ext cx="8001000" cy="1754326"/>
          </a:xfrm>
          <a:prstGeom prst="rect">
            <a:avLst/>
          </a:prstGeom>
          <a:noFill/>
        </p:spPr>
        <p:txBody>
          <a:bodyPr wrap="square" rtlCol="0">
            <a:spAutoFit/>
          </a:bodyPr>
          <a:lstStyle/>
          <a:p>
            <a:pPr algn="ctr"/>
            <a:r>
              <a:rPr lang="en-US" sz="5400" b="1" dirty="0" smtClean="0">
                <a:solidFill>
                  <a:srgbClr val="CCFF66"/>
                </a:solidFill>
              </a:rPr>
              <a:t>         </a:t>
            </a:r>
          </a:p>
          <a:p>
            <a:pPr algn="ctr"/>
            <a:r>
              <a:rPr lang="en-US" sz="5400" b="1" dirty="0" smtClean="0">
                <a:solidFill>
                  <a:schemeClr val="bg2"/>
                </a:solidFill>
                <a:effectLst>
                  <a:outerShdw blurRad="38100" dist="38100" dir="2700000" algn="tl">
                    <a:srgbClr val="000000">
                      <a:alpha val="43137"/>
                    </a:srgbClr>
                  </a:outerShdw>
                </a:effectLst>
              </a:rPr>
              <a:t>I</a:t>
            </a:r>
            <a:r>
              <a:rPr lang="en-US" sz="4400" b="1" dirty="0" smtClean="0">
                <a:solidFill>
                  <a:schemeClr val="bg2"/>
                </a:solidFill>
                <a:effectLst>
                  <a:outerShdw blurRad="38100" dist="38100" dir="2700000" algn="tl">
                    <a:srgbClr val="000000">
                      <a:alpha val="43137"/>
                    </a:srgbClr>
                  </a:outerShdw>
                </a:effectLst>
              </a:rPr>
              <a:t>n  Software  Developments</a:t>
            </a:r>
            <a:endParaRPr lang="en-US" sz="4400" b="1" dirty="0">
              <a:solidFill>
                <a:schemeClr val="bg2"/>
              </a:solidFill>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0" y="3592186"/>
            <a:ext cx="4876800" cy="1845021"/>
          </a:xfrm>
          <a:prstGeom prst="rect">
            <a:avLst/>
          </a:prstGeom>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46" y="296488"/>
            <a:ext cx="3429000" cy="2765367"/>
          </a:xfrm>
          <a:prstGeom prst="rect">
            <a:avLst/>
          </a:prstGeom>
          <a:ln>
            <a:noFill/>
          </a:ln>
          <a:effectLst>
            <a:softEdge rad="112500"/>
          </a:effec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200" y="4064231"/>
            <a:ext cx="3352800" cy="2514600"/>
          </a:xfrm>
          <a:prstGeom prst="rect">
            <a:avLst/>
          </a:prstGeom>
          <a:ln>
            <a:noFill/>
          </a:ln>
          <a:effectLst>
            <a:softEdge rad="112500"/>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2525" y="260985"/>
            <a:ext cx="4663440" cy="3592830"/>
          </a:xfrm>
          <a:prstGeom prst="rect">
            <a:avLst/>
          </a:prstGeom>
          <a:ln>
            <a:noFill/>
          </a:ln>
          <a:effectLst>
            <a:softEdge rad="112500"/>
          </a:effectLst>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9773" y="3048000"/>
            <a:ext cx="5128086" cy="3516976"/>
          </a:xfrm>
          <a:prstGeom prst="rect">
            <a:avLst/>
          </a:prstGeom>
          <a:ln>
            <a:solidFill>
              <a:schemeClr val="accent2">
                <a:lumMod val="20000"/>
                <a:lumOff val="80000"/>
              </a:schemeClr>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700272440"/>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918" y="381000"/>
            <a:ext cx="8600998" cy="1077218"/>
          </a:xfrm>
          <a:prstGeom prst="rect">
            <a:avLst/>
          </a:prstGeom>
          <a:noFill/>
        </p:spPr>
        <p:txBody>
          <a:bodyPr wrap="square" rtlCol="0">
            <a:spAutoFit/>
          </a:bodyPr>
          <a:lstStyle/>
          <a:p>
            <a:pPr marL="514350" indent="-514350">
              <a:buFont typeface="+mj-lt"/>
              <a:buAutoNum type="arabicPeriod"/>
            </a:pPr>
            <a:r>
              <a:rPr lang="en-US" sz="2800" b="1" dirty="0">
                <a:solidFill>
                  <a:srgbClr val="FFFF99"/>
                </a:solidFill>
              </a:rPr>
              <a:t>Recalls of over 1.9 million Toyota Prius hybrid </a:t>
            </a:r>
            <a:r>
              <a:rPr lang="en-US" sz="2800" b="1" dirty="0" smtClean="0">
                <a:solidFill>
                  <a:srgbClr val="FFFF99"/>
                </a:solidFill>
              </a:rPr>
              <a:t> cars </a:t>
            </a:r>
            <a:r>
              <a:rPr lang="en-US" sz="2800" b="1" dirty="0">
                <a:solidFill>
                  <a:srgbClr val="FFFF99"/>
                </a:solidFill>
              </a:rPr>
              <a:t>in 2013 due to software glitch </a:t>
            </a:r>
            <a:r>
              <a:rPr lang="en-US" sz="2800" b="1" dirty="0" smtClean="0">
                <a:solidFill>
                  <a:srgbClr val="FFFF99"/>
                </a:solidFill>
              </a:rPr>
              <a:t> </a:t>
            </a:r>
            <a:r>
              <a:rPr lang="en-US" sz="3600" b="1" dirty="0" smtClean="0">
                <a:solidFill>
                  <a:srgbClr val="FFFF99"/>
                </a:solidFill>
              </a:rPr>
              <a:t>:</a:t>
            </a:r>
            <a:endParaRPr lang="en-US" sz="3600" b="1" dirty="0">
              <a:solidFill>
                <a:srgbClr val="FFFF99"/>
              </a:solidFill>
            </a:endParaRPr>
          </a:p>
        </p:txBody>
      </p:sp>
      <p:sp>
        <p:nvSpPr>
          <p:cNvPr id="3" name="TextBox 2"/>
          <p:cNvSpPr txBox="1"/>
          <p:nvPr/>
        </p:nvSpPr>
        <p:spPr>
          <a:xfrm>
            <a:off x="216243" y="3581400"/>
            <a:ext cx="8382000" cy="1077218"/>
          </a:xfrm>
          <a:prstGeom prst="rect">
            <a:avLst/>
          </a:prstGeom>
          <a:noFill/>
        </p:spPr>
        <p:txBody>
          <a:bodyPr wrap="square" rtlCol="0">
            <a:spAutoFit/>
          </a:bodyPr>
          <a:lstStyle/>
          <a:p>
            <a:r>
              <a:rPr lang="en-US" sz="2800" b="1" dirty="0" smtClean="0">
                <a:solidFill>
                  <a:srgbClr val="FFFF99"/>
                </a:solidFill>
              </a:rPr>
              <a:t>2</a:t>
            </a:r>
            <a:r>
              <a:rPr lang="en-US" sz="2800" b="1" dirty="0">
                <a:solidFill>
                  <a:srgbClr val="FFFF99"/>
                </a:solidFill>
              </a:rPr>
              <a:t>. Recall of around 400,000 cars in 2010 due to </a:t>
            </a:r>
            <a:endParaRPr lang="en-US" sz="2800" b="1" dirty="0" smtClean="0">
              <a:solidFill>
                <a:srgbClr val="FFFF99"/>
              </a:solidFill>
            </a:endParaRPr>
          </a:p>
          <a:p>
            <a:r>
              <a:rPr lang="en-US" sz="2800" b="1" dirty="0">
                <a:solidFill>
                  <a:srgbClr val="FFFF99"/>
                </a:solidFill>
              </a:rPr>
              <a:t> </a:t>
            </a:r>
            <a:r>
              <a:rPr lang="en-US" sz="2800" b="1" dirty="0" smtClean="0">
                <a:solidFill>
                  <a:srgbClr val="FFFF99"/>
                </a:solidFill>
              </a:rPr>
              <a:t>    software </a:t>
            </a:r>
            <a:r>
              <a:rPr lang="en-US" sz="2800" b="1" dirty="0">
                <a:solidFill>
                  <a:srgbClr val="FFFF99"/>
                </a:solidFill>
              </a:rPr>
              <a:t>bug causing engine to </a:t>
            </a:r>
            <a:r>
              <a:rPr lang="en-US" sz="2800" b="1" dirty="0" smtClean="0">
                <a:solidFill>
                  <a:srgbClr val="FFFF99"/>
                </a:solidFill>
              </a:rPr>
              <a:t>stall  </a:t>
            </a:r>
            <a:r>
              <a:rPr lang="en-US" sz="3600" b="1" dirty="0" smtClean="0">
                <a:solidFill>
                  <a:srgbClr val="FFFF99"/>
                </a:solidFill>
              </a:rPr>
              <a:t>:</a:t>
            </a:r>
            <a:endParaRPr lang="en-US" sz="3600" b="1" dirty="0">
              <a:solidFill>
                <a:srgbClr val="FFFF99"/>
              </a:solidFill>
            </a:endParaRPr>
          </a:p>
        </p:txBody>
      </p:sp>
      <p:sp>
        <p:nvSpPr>
          <p:cNvPr id="4" name="TextBox 3"/>
          <p:cNvSpPr txBox="1"/>
          <p:nvPr/>
        </p:nvSpPr>
        <p:spPr>
          <a:xfrm>
            <a:off x="251254" y="4724400"/>
            <a:ext cx="8458200" cy="1862048"/>
          </a:xfrm>
          <a:prstGeom prst="rect">
            <a:avLst/>
          </a:prstGeom>
          <a:noFill/>
        </p:spPr>
        <p:txBody>
          <a:bodyPr wrap="square" rtlCol="0">
            <a:spAutoFit/>
          </a:bodyPr>
          <a:lstStyle/>
          <a:p>
            <a:pPr marL="342900" indent="-342900" algn="just">
              <a:buFont typeface="Wingdings" pitchFamily="2" charset="2"/>
              <a:buChar char="v"/>
            </a:pPr>
            <a:r>
              <a:rPr lang="en-US" sz="2300" dirty="0" smtClean="0"/>
              <a:t>In </a:t>
            </a:r>
            <a:r>
              <a:rPr lang="en-US" sz="2300" dirty="0"/>
              <a:t>2010, Toyota issued a recall of around 400,000 cars due to a software bug that caused the engine to stall, which again could potentially lead to accidents or injuries. This recall affected some Lexus and Crown models.</a:t>
            </a:r>
          </a:p>
          <a:p>
            <a:pPr marL="342900" indent="-342900" algn="just">
              <a:buFont typeface="Wingdings" pitchFamily="2" charset="2"/>
              <a:buChar char="§"/>
            </a:pPr>
            <a:endParaRPr lang="en-US" sz="2300" dirty="0" smtClean="0"/>
          </a:p>
        </p:txBody>
      </p:sp>
      <p:sp>
        <p:nvSpPr>
          <p:cNvPr id="5" name="TextBox 4"/>
          <p:cNvSpPr txBox="1"/>
          <p:nvPr/>
        </p:nvSpPr>
        <p:spPr>
          <a:xfrm>
            <a:off x="228600" y="1524000"/>
            <a:ext cx="8077200" cy="1862048"/>
          </a:xfrm>
          <a:prstGeom prst="rect">
            <a:avLst/>
          </a:prstGeom>
          <a:noFill/>
        </p:spPr>
        <p:txBody>
          <a:bodyPr wrap="square" rtlCol="0">
            <a:spAutoFit/>
          </a:bodyPr>
          <a:lstStyle/>
          <a:p>
            <a:pPr marL="342900" indent="-342900" algn="just">
              <a:buFont typeface="Wingdings" pitchFamily="2" charset="2"/>
              <a:buChar char="v"/>
            </a:pPr>
            <a:r>
              <a:rPr lang="en-US" sz="2300" dirty="0" smtClean="0"/>
              <a:t>In </a:t>
            </a:r>
            <a:r>
              <a:rPr lang="en-US" sz="2300" dirty="0"/>
              <a:t>2013, Toyota recalled over 1.9 million Toyota Prius hybrid cars due to a software glitch that caused the car's hybrid system to shut down unexpectedly while driving, which could cause the car to stall and potentially lead to accidents or injuries.</a:t>
            </a:r>
          </a:p>
        </p:txBody>
      </p:sp>
    </p:spTree>
    <p:extLst>
      <p:ext uri="{BB962C8B-B14F-4D97-AF65-F5344CB8AC3E}">
        <p14:creationId xmlns:p14="http://schemas.microsoft.com/office/powerpoint/2010/main" val="4107518277"/>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124" y="446782"/>
            <a:ext cx="8382000" cy="1077218"/>
          </a:xfrm>
          <a:prstGeom prst="rect">
            <a:avLst/>
          </a:prstGeom>
          <a:noFill/>
        </p:spPr>
        <p:txBody>
          <a:bodyPr wrap="square" rtlCol="0">
            <a:spAutoFit/>
          </a:bodyPr>
          <a:lstStyle/>
          <a:p>
            <a:pPr marL="514350" indent="-514350">
              <a:buAutoNum type="arabicPeriod" startAt="3"/>
            </a:pPr>
            <a:r>
              <a:rPr lang="en-US" sz="2800" b="1" dirty="0" smtClean="0">
                <a:solidFill>
                  <a:srgbClr val="FFFF99"/>
                </a:solidFill>
              </a:rPr>
              <a:t>Recall </a:t>
            </a:r>
            <a:r>
              <a:rPr lang="en-US" sz="2800" b="1" dirty="0">
                <a:solidFill>
                  <a:srgbClr val="FFFF99"/>
                </a:solidFill>
              </a:rPr>
              <a:t>of around 6.5 million vehicles in </a:t>
            </a:r>
            <a:r>
              <a:rPr lang="en-US" sz="2800" b="1" dirty="0" smtClean="0">
                <a:solidFill>
                  <a:srgbClr val="FFFF99"/>
                </a:solidFill>
              </a:rPr>
              <a:t>2015</a:t>
            </a:r>
          </a:p>
          <a:p>
            <a:r>
              <a:rPr lang="en-US" sz="2800" b="1" dirty="0" smtClean="0">
                <a:solidFill>
                  <a:srgbClr val="FFFF99"/>
                </a:solidFill>
              </a:rPr>
              <a:t>      due </a:t>
            </a:r>
            <a:r>
              <a:rPr lang="en-US" sz="2800" b="1" dirty="0">
                <a:solidFill>
                  <a:srgbClr val="FFFF99"/>
                </a:solidFill>
              </a:rPr>
              <a:t>to defect in power window </a:t>
            </a:r>
            <a:r>
              <a:rPr lang="en-US" sz="2800" b="1" dirty="0" smtClean="0">
                <a:solidFill>
                  <a:srgbClr val="FFFF99"/>
                </a:solidFill>
              </a:rPr>
              <a:t>switch </a:t>
            </a:r>
            <a:r>
              <a:rPr lang="en-US" sz="3600" b="1" dirty="0" smtClean="0">
                <a:solidFill>
                  <a:srgbClr val="FFFF99"/>
                </a:solidFill>
              </a:rPr>
              <a:t>:</a:t>
            </a:r>
            <a:endParaRPr lang="en-US" sz="3600" b="1" dirty="0">
              <a:solidFill>
                <a:srgbClr val="FFFF99"/>
              </a:solidFill>
            </a:endParaRPr>
          </a:p>
        </p:txBody>
      </p:sp>
      <p:sp>
        <p:nvSpPr>
          <p:cNvPr id="3" name="TextBox 2"/>
          <p:cNvSpPr txBox="1"/>
          <p:nvPr/>
        </p:nvSpPr>
        <p:spPr>
          <a:xfrm>
            <a:off x="284018" y="3338377"/>
            <a:ext cx="8382000" cy="1077218"/>
          </a:xfrm>
          <a:prstGeom prst="rect">
            <a:avLst/>
          </a:prstGeom>
          <a:noFill/>
        </p:spPr>
        <p:txBody>
          <a:bodyPr wrap="square" rtlCol="0">
            <a:spAutoFit/>
          </a:bodyPr>
          <a:lstStyle/>
          <a:p>
            <a:r>
              <a:rPr lang="en-US" sz="2800" b="1" dirty="0">
                <a:solidFill>
                  <a:srgbClr val="FFFF99"/>
                </a:solidFill>
              </a:rPr>
              <a:t>4. </a:t>
            </a:r>
            <a:r>
              <a:rPr lang="en-US" sz="2800" b="1" dirty="0" smtClean="0">
                <a:solidFill>
                  <a:srgbClr val="FFFF99"/>
                </a:solidFill>
              </a:rPr>
              <a:t> Below </a:t>
            </a:r>
            <a:r>
              <a:rPr lang="en-US" sz="2800" b="1" dirty="0">
                <a:solidFill>
                  <a:srgbClr val="FFFF99"/>
                </a:solidFill>
              </a:rPr>
              <a:t>average ranking of Toyota's navigation </a:t>
            </a:r>
            <a:endParaRPr lang="en-US" sz="2800" b="1" dirty="0" smtClean="0">
              <a:solidFill>
                <a:srgbClr val="FFFF99"/>
              </a:solidFill>
            </a:endParaRPr>
          </a:p>
          <a:p>
            <a:r>
              <a:rPr lang="en-US" sz="2800" b="1" dirty="0">
                <a:solidFill>
                  <a:srgbClr val="FFFF99"/>
                </a:solidFill>
              </a:rPr>
              <a:t> </a:t>
            </a:r>
            <a:r>
              <a:rPr lang="en-US" sz="2800" b="1" dirty="0" smtClean="0">
                <a:solidFill>
                  <a:srgbClr val="FFFF99"/>
                </a:solidFill>
              </a:rPr>
              <a:t>     system</a:t>
            </a:r>
            <a:r>
              <a:rPr lang="en-US" sz="3600" b="1" dirty="0" smtClean="0">
                <a:solidFill>
                  <a:srgbClr val="FFFF99"/>
                </a:solidFill>
              </a:rPr>
              <a:t> :</a:t>
            </a:r>
            <a:endParaRPr lang="en-US" sz="3600" b="1" dirty="0">
              <a:solidFill>
                <a:srgbClr val="FFFF99"/>
              </a:solidFill>
            </a:endParaRPr>
          </a:p>
        </p:txBody>
      </p:sp>
      <p:sp>
        <p:nvSpPr>
          <p:cNvPr id="4" name="TextBox 3"/>
          <p:cNvSpPr txBox="1"/>
          <p:nvPr/>
        </p:nvSpPr>
        <p:spPr>
          <a:xfrm>
            <a:off x="245918" y="4419600"/>
            <a:ext cx="8458200" cy="1862048"/>
          </a:xfrm>
          <a:prstGeom prst="rect">
            <a:avLst/>
          </a:prstGeom>
          <a:noFill/>
        </p:spPr>
        <p:txBody>
          <a:bodyPr wrap="square" rtlCol="0">
            <a:spAutoFit/>
          </a:bodyPr>
          <a:lstStyle/>
          <a:p>
            <a:pPr marL="342900" indent="-342900" algn="just">
              <a:buFont typeface="Wingdings" pitchFamily="2" charset="2"/>
              <a:buChar char="v"/>
            </a:pPr>
            <a:r>
              <a:rPr lang="en-US" sz="2300" dirty="0" smtClean="0"/>
              <a:t>Toyota's </a:t>
            </a:r>
            <a:r>
              <a:rPr lang="en-US" sz="2300" dirty="0"/>
              <a:t>navigation system has been criticized for being below average in comparison to other vehicles. This has led to customer dissatisfaction, as they expect better features and functionality from the system.</a:t>
            </a:r>
          </a:p>
          <a:p>
            <a:pPr marL="342900" indent="-342900" algn="just">
              <a:buFont typeface="Wingdings" pitchFamily="2" charset="2"/>
              <a:buChar char="§"/>
            </a:pPr>
            <a:endParaRPr lang="en-US" sz="2300" dirty="0" smtClean="0"/>
          </a:p>
        </p:txBody>
      </p:sp>
      <p:sp>
        <p:nvSpPr>
          <p:cNvPr id="5" name="TextBox 4"/>
          <p:cNvSpPr txBox="1"/>
          <p:nvPr/>
        </p:nvSpPr>
        <p:spPr>
          <a:xfrm>
            <a:off x="245918" y="1600200"/>
            <a:ext cx="8077200" cy="1862048"/>
          </a:xfrm>
          <a:prstGeom prst="rect">
            <a:avLst/>
          </a:prstGeom>
          <a:noFill/>
        </p:spPr>
        <p:txBody>
          <a:bodyPr wrap="square" rtlCol="0">
            <a:spAutoFit/>
          </a:bodyPr>
          <a:lstStyle/>
          <a:p>
            <a:pPr marL="342900" indent="-342900" algn="just">
              <a:buFont typeface="Wingdings" pitchFamily="2" charset="2"/>
              <a:buChar char="v"/>
            </a:pPr>
            <a:r>
              <a:rPr lang="en-US" sz="2300" dirty="0" smtClean="0"/>
              <a:t>In </a:t>
            </a:r>
            <a:r>
              <a:rPr lang="en-US" sz="2300" dirty="0"/>
              <a:t>2015, Toyota announced a recall of around 6.5 million vehicles due to a defect in the power window switch, which could potentially cause a fire. This wasn't specifically a software bug, but rather a problem with the component itself.</a:t>
            </a:r>
          </a:p>
        </p:txBody>
      </p:sp>
    </p:spTree>
    <p:extLst>
      <p:ext uri="{BB962C8B-B14F-4D97-AF65-F5344CB8AC3E}">
        <p14:creationId xmlns:p14="http://schemas.microsoft.com/office/powerpoint/2010/main" val="3806694630"/>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839200" cy="1077218"/>
          </a:xfrm>
          <a:prstGeom prst="rect">
            <a:avLst/>
          </a:prstGeom>
          <a:noFill/>
        </p:spPr>
        <p:txBody>
          <a:bodyPr wrap="square" rtlCol="0">
            <a:spAutoFit/>
          </a:bodyPr>
          <a:lstStyle/>
          <a:p>
            <a:pPr algn="just"/>
            <a:r>
              <a:rPr lang="en-US" sz="2800" b="1" dirty="0" smtClean="0">
                <a:solidFill>
                  <a:srgbClr val="FFFF99"/>
                </a:solidFill>
              </a:rPr>
              <a:t>5</a:t>
            </a:r>
            <a:r>
              <a:rPr lang="en-US" sz="2800" b="1" dirty="0">
                <a:solidFill>
                  <a:srgbClr val="FFFF99"/>
                </a:solidFill>
              </a:rPr>
              <a:t>. These instances result in customer dissatisfaction, </a:t>
            </a:r>
            <a:endParaRPr lang="en-US" sz="2800" b="1" dirty="0" smtClean="0">
              <a:solidFill>
                <a:srgbClr val="FFFF99"/>
              </a:solidFill>
            </a:endParaRPr>
          </a:p>
          <a:p>
            <a:pPr algn="just"/>
            <a:r>
              <a:rPr lang="en-US" sz="2800" b="1" dirty="0">
                <a:solidFill>
                  <a:srgbClr val="FFFF99"/>
                </a:solidFill>
              </a:rPr>
              <a:t> </a:t>
            </a:r>
            <a:r>
              <a:rPr lang="en-US" sz="2800" b="1" dirty="0" smtClean="0">
                <a:solidFill>
                  <a:srgbClr val="FFFF99"/>
                </a:solidFill>
              </a:rPr>
              <a:t>    recalls </a:t>
            </a:r>
            <a:r>
              <a:rPr lang="en-US" sz="2800" b="1" dirty="0">
                <a:solidFill>
                  <a:srgbClr val="FFFF99"/>
                </a:solidFill>
              </a:rPr>
              <a:t>and potential safety concerns </a:t>
            </a:r>
            <a:r>
              <a:rPr lang="en-US" sz="3600" b="1" dirty="0" smtClean="0">
                <a:solidFill>
                  <a:srgbClr val="FFFF99"/>
                </a:solidFill>
              </a:rPr>
              <a:t>:</a:t>
            </a:r>
            <a:endParaRPr lang="en-US" sz="3600" b="1" dirty="0">
              <a:solidFill>
                <a:srgbClr val="FFFF99"/>
              </a:solidFill>
            </a:endParaRPr>
          </a:p>
        </p:txBody>
      </p:sp>
      <p:sp>
        <p:nvSpPr>
          <p:cNvPr id="3" name="TextBox 2"/>
          <p:cNvSpPr txBox="1"/>
          <p:nvPr/>
        </p:nvSpPr>
        <p:spPr>
          <a:xfrm>
            <a:off x="122958" y="3226576"/>
            <a:ext cx="9021041" cy="1077218"/>
          </a:xfrm>
          <a:prstGeom prst="rect">
            <a:avLst/>
          </a:prstGeom>
          <a:noFill/>
        </p:spPr>
        <p:txBody>
          <a:bodyPr wrap="square" rtlCol="0">
            <a:spAutoFit/>
          </a:bodyPr>
          <a:lstStyle/>
          <a:p>
            <a:pPr marL="514350" indent="-514350">
              <a:buAutoNum type="arabicPeriod" startAt="6"/>
            </a:pPr>
            <a:r>
              <a:rPr lang="en-US" sz="2800" b="1" dirty="0" smtClean="0">
                <a:solidFill>
                  <a:srgbClr val="FFFF99"/>
                </a:solidFill>
              </a:rPr>
              <a:t>Importance </a:t>
            </a:r>
            <a:r>
              <a:rPr lang="en-US" sz="2800" b="1" dirty="0">
                <a:solidFill>
                  <a:srgbClr val="FFFF99"/>
                </a:solidFill>
              </a:rPr>
              <a:t>of testing and validating </a:t>
            </a:r>
            <a:r>
              <a:rPr lang="en-US" sz="2800" b="1" dirty="0" smtClean="0">
                <a:solidFill>
                  <a:srgbClr val="FFFF99"/>
                </a:solidFill>
              </a:rPr>
              <a:t>software     development </a:t>
            </a:r>
            <a:r>
              <a:rPr lang="en-US" sz="2800" b="1" dirty="0">
                <a:solidFill>
                  <a:srgbClr val="FFFF99"/>
                </a:solidFill>
              </a:rPr>
              <a:t>processes to avoid </a:t>
            </a:r>
            <a:r>
              <a:rPr lang="en-US" sz="2800" b="1" dirty="0" smtClean="0">
                <a:solidFill>
                  <a:srgbClr val="FFFF99"/>
                </a:solidFill>
              </a:rPr>
              <a:t>failures</a:t>
            </a:r>
            <a:r>
              <a:rPr lang="en-US" sz="3600" b="1" dirty="0" smtClean="0">
                <a:solidFill>
                  <a:srgbClr val="FFFF99"/>
                </a:solidFill>
              </a:rPr>
              <a:t> :</a:t>
            </a:r>
            <a:endParaRPr lang="en-US" sz="3600" b="1" dirty="0">
              <a:solidFill>
                <a:srgbClr val="FFFF99"/>
              </a:solidFill>
            </a:endParaRPr>
          </a:p>
        </p:txBody>
      </p:sp>
      <p:sp>
        <p:nvSpPr>
          <p:cNvPr id="4" name="TextBox 3"/>
          <p:cNvSpPr txBox="1"/>
          <p:nvPr/>
        </p:nvSpPr>
        <p:spPr>
          <a:xfrm>
            <a:off x="259080" y="4648200"/>
            <a:ext cx="8701002" cy="1508105"/>
          </a:xfrm>
          <a:prstGeom prst="rect">
            <a:avLst/>
          </a:prstGeom>
          <a:noFill/>
        </p:spPr>
        <p:txBody>
          <a:bodyPr wrap="square" rtlCol="0">
            <a:spAutoFit/>
          </a:bodyPr>
          <a:lstStyle/>
          <a:p>
            <a:pPr marL="342900" indent="-342900" algn="just">
              <a:buFont typeface="Wingdings" pitchFamily="2" charset="2"/>
              <a:buChar char="v"/>
            </a:pPr>
            <a:r>
              <a:rPr lang="en-US" sz="2300" dirty="0" smtClean="0"/>
              <a:t>If </a:t>
            </a:r>
            <a:r>
              <a:rPr lang="en-US" sz="2300" dirty="0"/>
              <a:t>Toyota had invested more time and resources in testing and validating their software development processes, they could have potentially avoided these issues. By thoroughly testing and validating the </a:t>
            </a:r>
            <a:r>
              <a:rPr lang="en-US" sz="2300" dirty="0" smtClean="0"/>
              <a:t>software.</a:t>
            </a:r>
          </a:p>
        </p:txBody>
      </p:sp>
      <p:sp>
        <p:nvSpPr>
          <p:cNvPr id="5" name="TextBox 4"/>
          <p:cNvSpPr txBox="1"/>
          <p:nvPr/>
        </p:nvSpPr>
        <p:spPr>
          <a:xfrm>
            <a:off x="228600" y="1524000"/>
            <a:ext cx="8077200" cy="1508105"/>
          </a:xfrm>
          <a:prstGeom prst="rect">
            <a:avLst/>
          </a:prstGeom>
          <a:noFill/>
        </p:spPr>
        <p:txBody>
          <a:bodyPr wrap="square" rtlCol="0">
            <a:spAutoFit/>
          </a:bodyPr>
          <a:lstStyle/>
          <a:p>
            <a:pPr marL="342900" indent="-342900" algn="just">
              <a:buFont typeface="Wingdings" pitchFamily="2" charset="2"/>
              <a:buChar char="v"/>
            </a:pPr>
            <a:r>
              <a:rPr lang="en-US" sz="2300" dirty="0" smtClean="0"/>
              <a:t>Toyota's </a:t>
            </a:r>
            <a:r>
              <a:rPr lang="en-US" sz="2300" dirty="0"/>
              <a:t>software development failures, such as the defects and glitches in their cars' software and the problems with the navigation system, resulted in customer dissatisfaction, recalls, and potential safety concerns.</a:t>
            </a:r>
          </a:p>
        </p:txBody>
      </p:sp>
    </p:spTree>
    <p:extLst>
      <p:ext uri="{BB962C8B-B14F-4D97-AF65-F5344CB8AC3E}">
        <p14:creationId xmlns:p14="http://schemas.microsoft.com/office/powerpoint/2010/main" val="244913142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 y="1411068"/>
            <a:ext cx="8382000" cy="646331"/>
          </a:xfrm>
          <a:prstGeom prst="rect">
            <a:avLst/>
          </a:prstGeom>
          <a:noFill/>
        </p:spPr>
        <p:txBody>
          <a:bodyPr wrap="square" rtlCol="0">
            <a:spAutoFit/>
          </a:bodyPr>
          <a:lstStyle/>
          <a:p>
            <a:pPr marL="571500" indent="-571500" algn="ctr">
              <a:buFont typeface="Wingdings" pitchFamily="2" charset="2"/>
              <a:buChar char="q"/>
            </a:pPr>
            <a:r>
              <a:rPr lang="en-US" sz="3600" b="1" dirty="0">
                <a:solidFill>
                  <a:srgbClr val="00B0F0"/>
                </a:solidFill>
              </a:rPr>
              <a:t>Conclusion</a:t>
            </a:r>
          </a:p>
        </p:txBody>
      </p:sp>
      <p:sp>
        <p:nvSpPr>
          <p:cNvPr id="3" name="TextBox 2"/>
          <p:cNvSpPr txBox="1"/>
          <p:nvPr/>
        </p:nvSpPr>
        <p:spPr>
          <a:xfrm>
            <a:off x="152400" y="2514600"/>
            <a:ext cx="8511021" cy="3554819"/>
          </a:xfrm>
          <a:prstGeom prst="rect">
            <a:avLst/>
          </a:prstGeom>
          <a:noFill/>
        </p:spPr>
        <p:txBody>
          <a:bodyPr wrap="square" rtlCol="0">
            <a:spAutoFit/>
          </a:bodyPr>
          <a:lstStyle/>
          <a:p>
            <a:pPr algn="just"/>
            <a:r>
              <a:rPr lang="en-US" sz="2500" dirty="0" smtClean="0"/>
              <a:t>The </a:t>
            </a:r>
            <a:r>
              <a:rPr lang="en-US" sz="2500" dirty="0"/>
              <a:t>incidents of Toyota's software development failures serve as a reminder that companies must prioritize testing and validation to minimize the risk of costly and damaging failures. By investing in these processes, companies can improve the quality of their software, reduce the risk of safety concerns, and enhance customer satisfaction, ultimately leading to a positive impact on the company's brand reputation and bottom line.</a:t>
            </a:r>
          </a:p>
          <a:p>
            <a:pPr marL="342900" indent="-342900" algn="just">
              <a:buFont typeface="Wingdings" pitchFamily="2" charset="2"/>
              <a:buChar char="§"/>
            </a:pPr>
            <a:endParaRPr lang="en-US" sz="2500" dirty="0" smtClean="0"/>
          </a:p>
        </p:txBody>
      </p:sp>
    </p:spTree>
    <p:extLst>
      <p:ext uri="{BB962C8B-B14F-4D97-AF65-F5344CB8AC3E}">
        <p14:creationId xmlns:p14="http://schemas.microsoft.com/office/powerpoint/2010/main" val="421476893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87438" y="1848642"/>
            <a:ext cx="8153400" cy="830997"/>
          </a:xfrm>
          <a:prstGeom prst="rect">
            <a:avLst/>
          </a:prstGeom>
          <a:noFill/>
        </p:spPr>
        <p:txBody>
          <a:bodyPr wrap="square" rtlCol="0">
            <a:spAutoFit/>
          </a:bodyPr>
          <a:lstStyle/>
          <a:p>
            <a:r>
              <a:rPr lang="en-US" sz="4800" b="1" dirty="0" smtClean="0">
                <a:solidFill>
                  <a:srgbClr val="FFFF99"/>
                </a:solidFill>
              </a:rPr>
              <a:t>I</a:t>
            </a:r>
            <a:r>
              <a:rPr lang="en-US" sz="4000" b="1" dirty="0" smtClean="0">
                <a:solidFill>
                  <a:srgbClr val="FFFF99"/>
                </a:solidFill>
              </a:rPr>
              <a:t>ntroduction  </a:t>
            </a:r>
            <a:r>
              <a:rPr lang="en-US" sz="4400" dirty="0" smtClean="0">
                <a:solidFill>
                  <a:srgbClr val="FFFF99"/>
                </a:solidFill>
              </a:rPr>
              <a:t>:</a:t>
            </a:r>
            <a:endParaRPr lang="en-US" sz="4400" dirty="0">
              <a:solidFill>
                <a:srgbClr val="FFFF99"/>
              </a:solidFill>
            </a:endParaRPr>
          </a:p>
        </p:txBody>
      </p:sp>
      <p:sp>
        <p:nvSpPr>
          <p:cNvPr id="7" name="TextBox 6"/>
          <p:cNvSpPr txBox="1"/>
          <p:nvPr/>
        </p:nvSpPr>
        <p:spPr>
          <a:xfrm>
            <a:off x="192911" y="2971800"/>
            <a:ext cx="8572500" cy="2677656"/>
          </a:xfrm>
          <a:prstGeom prst="rect">
            <a:avLst/>
          </a:prstGeom>
          <a:noFill/>
        </p:spPr>
        <p:txBody>
          <a:bodyPr wrap="square" rtlCol="0">
            <a:spAutoFit/>
          </a:bodyPr>
          <a:lstStyle/>
          <a:p>
            <a:pPr algn="just"/>
            <a:r>
              <a:rPr lang="en-US" sz="2800" dirty="0">
                <a:solidFill>
                  <a:schemeClr val="tx1">
                    <a:lumMod val="95000"/>
                  </a:schemeClr>
                </a:solidFill>
              </a:rPr>
              <a:t>Netflix is a subscription-based streaming service that allows </a:t>
            </a:r>
            <a:r>
              <a:rPr lang="en-US" sz="2800" dirty="0" smtClean="0">
                <a:solidFill>
                  <a:schemeClr val="tx1">
                    <a:lumMod val="95000"/>
                  </a:schemeClr>
                </a:solidFill>
              </a:rPr>
              <a:t>people to </a:t>
            </a:r>
            <a:r>
              <a:rPr lang="en-US" sz="2800" dirty="0">
                <a:solidFill>
                  <a:schemeClr val="tx1">
                    <a:lumMod val="95000"/>
                  </a:schemeClr>
                </a:solidFill>
              </a:rPr>
              <a:t>watch TV shows and movies on an internet-connected device. Depending on </a:t>
            </a:r>
            <a:r>
              <a:rPr lang="en-US" sz="2800" dirty="0" smtClean="0">
                <a:solidFill>
                  <a:schemeClr val="tx1">
                    <a:lumMod val="95000"/>
                  </a:schemeClr>
                </a:solidFill>
              </a:rPr>
              <a:t>people’s </a:t>
            </a:r>
            <a:r>
              <a:rPr lang="en-US" sz="2800" dirty="0">
                <a:solidFill>
                  <a:schemeClr val="tx1">
                    <a:lumMod val="95000"/>
                  </a:schemeClr>
                </a:solidFill>
              </a:rPr>
              <a:t>plan, </a:t>
            </a:r>
            <a:r>
              <a:rPr lang="en-US" sz="2800" dirty="0" smtClean="0">
                <a:solidFill>
                  <a:schemeClr val="tx1">
                    <a:lumMod val="95000"/>
                  </a:schemeClr>
                </a:solidFill>
              </a:rPr>
              <a:t>They </a:t>
            </a:r>
            <a:r>
              <a:rPr lang="en-US" sz="2800" dirty="0">
                <a:solidFill>
                  <a:schemeClr val="tx1">
                    <a:lumMod val="95000"/>
                  </a:schemeClr>
                </a:solidFill>
              </a:rPr>
              <a:t>can also download TV shows and movies to </a:t>
            </a:r>
            <a:r>
              <a:rPr lang="en-US" sz="2800" dirty="0" smtClean="0">
                <a:solidFill>
                  <a:schemeClr val="tx1">
                    <a:lumMod val="95000"/>
                  </a:schemeClr>
                </a:solidFill>
              </a:rPr>
              <a:t>There </a:t>
            </a:r>
            <a:r>
              <a:rPr lang="en-US" sz="2800" dirty="0" err="1" smtClean="0">
                <a:solidFill>
                  <a:schemeClr val="tx1">
                    <a:lumMod val="95000"/>
                  </a:schemeClr>
                </a:solidFill>
              </a:rPr>
              <a:t>iOS</a:t>
            </a:r>
            <a:r>
              <a:rPr lang="en-US" sz="2800" dirty="0">
                <a:solidFill>
                  <a:schemeClr val="tx1">
                    <a:lumMod val="95000"/>
                  </a:schemeClr>
                </a:solidFill>
              </a:rPr>
              <a:t>, Android, or Windows 10 device and watch without an internet connection</a:t>
            </a:r>
          </a:p>
        </p:txBody>
      </p:sp>
      <p:sp>
        <p:nvSpPr>
          <p:cNvPr id="2" name="TextBox 1"/>
          <p:cNvSpPr txBox="1"/>
          <p:nvPr/>
        </p:nvSpPr>
        <p:spPr>
          <a:xfrm>
            <a:off x="-228600" y="685800"/>
            <a:ext cx="7848600" cy="707886"/>
          </a:xfrm>
          <a:prstGeom prst="rect">
            <a:avLst/>
          </a:prstGeom>
          <a:noFill/>
        </p:spPr>
        <p:txBody>
          <a:bodyPr wrap="square" rtlCol="0">
            <a:spAutoFit/>
          </a:bodyPr>
          <a:lstStyle/>
          <a:p>
            <a:pPr marL="571500" indent="-571500" algn="ctr">
              <a:buFont typeface="Wingdings" pitchFamily="2" charset="2"/>
              <a:buChar char="ü"/>
            </a:pPr>
            <a:r>
              <a:rPr lang="en-US" sz="4000" b="1" dirty="0" smtClean="0">
                <a:solidFill>
                  <a:schemeClr val="accent4">
                    <a:lumMod val="60000"/>
                    <a:lumOff val="40000"/>
                  </a:schemeClr>
                </a:solidFill>
                <a:effectLst>
                  <a:outerShdw blurRad="38100" dist="38100" dir="2700000" algn="tl">
                    <a:srgbClr val="000000">
                      <a:alpha val="43137"/>
                    </a:srgbClr>
                  </a:outerShdw>
                </a:effectLst>
              </a:rPr>
              <a:t>S</a:t>
            </a:r>
            <a:r>
              <a:rPr lang="en-US" sz="3600" b="1" dirty="0" smtClean="0">
                <a:solidFill>
                  <a:schemeClr val="accent4">
                    <a:lumMod val="60000"/>
                    <a:lumOff val="40000"/>
                  </a:schemeClr>
                </a:solidFill>
                <a:effectLst>
                  <a:outerShdw blurRad="38100" dist="38100" dir="2700000" algn="tl">
                    <a:srgbClr val="000000">
                      <a:alpha val="43137"/>
                    </a:srgbClr>
                  </a:outerShdw>
                </a:effectLst>
              </a:rPr>
              <a:t>uccesses story of Netflix </a:t>
            </a:r>
            <a:endParaRPr lang="en-US" sz="3600" dirty="0">
              <a:solidFill>
                <a:schemeClr val="accent4">
                  <a:lumMod val="60000"/>
                  <a:lumOff val="40000"/>
                </a:schemeClr>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138" y="1722427"/>
            <a:ext cx="3255862" cy="11963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354947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3429000"/>
            <a:ext cx="8382000" cy="369332"/>
          </a:xfrm>
          <a:prstGeom prst="rect">
            <a:avLst/>
          </a:prstGeom>
          <a:noFill/>
        </p:spPr>
        <p:txBody>
          <a:bodyPr wrap="square" rtlCol="0">
            <a:spAutoFit/>
          </a:bodyPr>
          <a:lstStyle/>
          <a:p>
            <a:endParaRPr lang="en-US" dirty="0"/>
          </a:p>
        </p:txBody>
      </p:sp>
      <p:sp>
        <p:nvSpPr>
          <p:cNvPr id="7" name="TextBox 6"/>
          <p:cNvSpPr txBox="1"/>
          <p:nvPr/>
        </p:nvSpPr>
        <p:spPr>
          <a:xfrm>
            <a:off x="-75236" y="711842"/>
            <a:ext cx="9142072" cy="1200329"/>
          </a:xfrm>
          <a:prstGeom prst="rect">
            <a:avLst/>
          </a:prstGeom>
          <a:noFill/>
        </p:spPr>
        <p:txBody>
          <a:bodyPr wrap="square" rtlCol="0">
            <a:spAutoFit/>
          </a:bodyPr>
          <a:lstStyle/>
          <a:p>
            <a:pPr algn="ctr"/>
            <a:r>
              <a:rPr lang="en-US" sz="3600" b="1" dirty="0" smtClean="0">
                <a:solidFill>
                  <a:srgbClr val="FFFF99"/>
                </a:solidFill>
                <a:effectLst>
                  <a:outerShdw blurRad="38100" dist="38100" dir="2700000" algn="tl">
                    <a:srgbClr val="000000">
                      <a:alpha val="43137"/>
                    </a:srgbClr>
                  </a:outerShdw>
                </a:effectLst>
              </a:rPr>
              <a:t>Reason of Successes in Netflix Software development</a:t>
            </a:r>
            <a:endParaRPr lang="en-US" sz="3600" b="1" dirty="0">
              <a:solidFill>
                <a:srgbClr val="FFFF99"/>
              </a:solidFill>
              <a:effectLst>
                <a:outerShdw blurRad="38100" dist="38100" dir="2700000" algn="tl">
                  <a:srgbClr val="000000">
                    <a:alpha val="43137"/>
                  </a:srgbClr>
                </a:outerShdw>
              </a:effectLst>
            </a:endParaRPr>
          </a:p>
        </p:txBody>
      </p:sp>
      <p:sp>
        <p:nvSpPr>
          <p:cNvPr id="9" name="TextBox 8"/>
          <p:cNvSpPr txBox="1"/>
          <p:nvPr/>
        </p:nvSpPr>
        <p:spPr>
          <a:xfrm>
            <a:off x="228600" y="2590800"/>
            <a:ext cx="8686800" cy="3170099"/>
          </a:xfrm>
          <a:prstGeom prst="rect">
            <a:avLst/>
          </a:prstGeom>
          <a:noFill/>
        </p:spPr>
        <p:txBody>
          <a:bodyPr wrap="square" rtlCol="0">
            <a:spAutoFit/>
          </a:bodyPr>
          <a:lstStyle/>
          <a:p>
            <a:pPr marL="342900" indent="-342900">
              <a:buFont typeface="Wingdings" pitchFamily="2" charset="2"/>
              <a:buChar char="Ø"/>
            </a:pPr>
            <a:r>
              <a:rPr lang="en-US" sz="2500" dirty="0">
                <a:solidFill>
                  <a:schemeClr val="tx1">
                    <a:lumMod val="95000"/>
                  </a:schemeClr>
                </a:solidFill>
              </a:rPr>
              <a:t> </a:t>
            </a:r>
            <a:r>
              <a:rPr lang="en-US" sz="2500" dirty="0" smtClean="0">
                <a:solidFill>
                  <a:schemeClr val="tx1">
                    <a:lumMod val="95000"/>
                  </a:schemeClr>
                </a:solidFill>
              </a:rPr>
              <a:t> </a:t>
            </a:r>
            <a:r>
              <a:rPr lang="en-US" sz="2500" dirty="0">
                <a:solidFill>
                  <a:schemeClr val="tx1">
                    <a:lumMod val="95000"/>
                  </a:schemeClr>
                </a:solidFill>
              </a:rPr>
              <a:t>Creating Disruption through Technology  </a:t>
            </a:r>
            <a:endParaRPr lang="en-US" sz="2500" dirty="0" smtClean="0">
              <a:solidFill>
                <a:schemeClr val="tx1">
                  <a:lumMod val="95000"/>
                </a:schemeClr>
              </a:solidFill>
            </a:endParaRPr>
          </a:p>
          <a:p>
            <a:pPr marL="342900" indent="-342900" algn="just">
              <a:buFont typeface="Wingdings" pitchFamily="2" charset="2"/>
              <a:buChar char="Ø"/>
            </a:pPr>
            <a:r>
              <a:rPr lang="en-US" sz="2500" dirty="0" smtClean="0">
                <a:solidFill>
                  <a:schemeClr val="tx1">
                    <a:lumMod val="95000"/>
                  </a:schemeClr>
                </a:solidFill>
              </a:rPr>
              <a:t>  Flexibility</a:t>
            </a:r>
          </a:p>
          <a:p>
            <a:pPr marL="342900" indent="-342900" algn="just">
              <a:buFont typeface="Wingdings" pitchFamily="2" charset="2"/>
              <a:buChar char="Ø"/>
            </a:pPr>
            <a:r>
              <a:rPr lang="en-US" sz="2500" dirty="0" smtClean="0">
                <a:solidFill>
                  <a:schemeClr val="tx1">
                    <a:lumMod val="95000"/>
                  </a:schemeClr>
                </a:solidFill>
              </a:rPr>
              <a:t>  Variety </a:t>
            </a:r>
            <a:r>
              <a:rPr lang="en-US" sz="2500" dirty="0">
                <a:solidFill>
                  <a:schemeClr val="tx1">
                    <a:lumMod val="95000"/>
                  </a:schemeClr>
                </a:solidFill>
              </a:rPr>
              <a:t>of </a:t>
            </a:r>
            <a:r>
              <a:rPr lang="en-US" sz="2500" dirty="0" smtClean="0">
                <a:solidFill>
                  <a:schemeClr val="tx1">
                    <a:lumMod val="95000"/>
                  </a:schemeClr>
                </a:solidFill>
              </a:rPr>
              <a:t>Options</a:t>
            </a:r>
          </a:p>
          <a:p>
            <a:pPr marL="342900" indent="-342900" algn="just">
              <a:buFont typeface="Wingdings" pitchFamily="2" charset="2"/>
              <a:buChar char="Ø"/>
            </a:pPr>
            <a:r>
              <a:rPr lang="en-US" sz="2500" dirty="0" smtClean="0">
                <a:solidFill>
                  <a:schemeClr val="tx1">
                    <a:lumMod val="95000"/>
                  </a:schemeClr>
                </a:solidFill>
              </a:rPr>
              <a:t>  Strategy </a:t>
            </a:r>
            <a:r>
              <a:rPr lang="en-US" sz="2500" dirty="0">
                <a:solidFill>
                  <a:schemeClr val="tx1">
                    <a:lumMod val="95000"/>
                  </a:schemeClr>
                </a:solidFill>
              </a:rPr>
              <a:t>of Original </a:t>
            </a:r>
            <a:r>
              <a:rPr lang="en-US" sz="2500" dirty="0" smtClean="0">
                <a:solidFill>
                  <a:schemeClr val="tx1">
                    <a:lumMod val="95000"/>
                  </a:schemeClr>
                </a:solidFill>
              </a:rPr>
              <a:t>Content</a:t>
            </a:r>
          </a:p>
          <a:p>
            <a:pPr marL="342900" indent="-342900" algn="just">
              <a:buFont typeface="Wingdings" pitchFamily="2" charset="2"/>
              <a:buChar char="Ø"/>
            </a:pPr>
            <a:r>
              <a:rPr lang="en-US" sz="2500" dirty="0" smtClean="0">
                <a:solidFill>
                  <a:schemeClr val="tx1">
                    <a:lumMod val="95000"/>
                  </a:schemeClr>
                </a:solidFill>
              </a:rPr>
              <a:t>  Ad-Free Content</a:t>
            </a:r>
          </a:p>
          <a:p>
            <a:pPr marL="342900" indent="-342900" algn="just">
              <a:buFont typeface="Wingdings" pitchFamily="2" charset="2"/>
              <a:buChar char="Ø"/>
            </a:pPr>
            <a:r>
              <a:rPr lang="en-US" sz="2500" dirty="0" smtClean="0">
                <a:solidFill>
                  <a:schemeClr val="tx1">
                    <a:lumMod val="95000"/>
                  </a:schemeClr>
                </a:solidFill>
              </a:rPr>
              <a:t>  Enhanced </a:t>
            </a:r>
            <a:r>
              <a:rPr lang="en-US" sz="2500" dirty="0">
                <a:solidFill>
                  <a:schemeClr val="tx1">
                    <a:lumMod val="95000"/>
                  </a:schemeClr>
                </a:solidFill>
              </a:rPr>
              <a:t>User </a:t>
            </a:r>
            <a:r>
              <a:rPr lang="en-US" sz="2500" dirty="0" smtClean="0">
                <a:solidFill>
                  <a:schemeClr val="tx1">
                    <a:lumMod val="95000"/>
                  </a:schemeClr>
                </a:solidFill>
              </a:rPr>
              <a:t>Experience</a:t>
            </a:r>
          </a:p>
          <a:p>
            <a:pPr marL="342900" indent="-342900" algn="just">
              <a:buFont typeface="Wingdings" pitchFamily="2" charset="2"/>
              <a:buChar char="Ø"/>
            </a:pPr>
            <a:r>
              <a:rPr lang="en-US" sz="2500" dirty="0" smtClean="0">
                <a:solidFill>
                  <a:schemeClr val="tx1">
                    <a:lumMod val="95000"/>
                  </a:schemeClr>
                </a:solidFill>
              </a:rPr>
              <a:t>  Personalized </a:t>
            </a:r>
            <a:r>
              <a:rPr lang="en-US" sz="2500" dirty="0">
                <a:solidFill>
                  <a:schemeClr val="tx1">
                    <a:lumMod val="95000"/>
                  </a:schemeClr>
                </a:solidFill>
              </a:rPr>
              <a:t>experience through Netflix recommendation </a:t>
            </a:r>
            <a:r>
              <a:rPr lang="en-US" sz="2500" dirty="0" smtClean="0">
                <a:solidFill>
                  <a:schemeClr val="tx1">
                    <a:lumMod val="95000"/>
                  </a:schemeClr>
                </a:solidFill>
              </a:rPr>
              <a:t>    </a:t>
            </a:r>
          </a:p>
          <a:p>
            <a:pPr algn="just"/>
            <a:r>
              <a:rPr lang="en-US" sz="2500" dirty="0" smtClean="0">
                <a:solidFill>
                  <a:schemeClr val="tx1">
                    <a:lumMod val="95000"/>
                  </a:schemeClr>
                </a:solidFill>
              </a:rPr>
              <a:t>       engine</a:t>
            </a:r>
            <a:endParaRPr lang="en-US" sz="2500" dirty="0">
              <a:solidFill>
                <a:schemeClr val="tx1">
                  <a:lumMod val="9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6180" y="3200400"/>
            <a:ext cx="3048000" cy="1578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402" y="593908"/>
            <a:ext cx="8382000" cy="646331"/>
          </a:xfrm>
          <a:prstGeom prst="rect">
            <a:avLst/>
          </a:prstGeom>
          <a:noFill/>
        </p:spPr>
        <p:txBody>
          <a:bodyPr wrap="square" rtlCol="0">
            <a:spAutoFit/>
          </a:bodyPr>
          <a:lstStyle/>
          <a:p>
            <a:pPr marL="514350" indent="-514350">
              <a:buFont typeface="+mj-lt"/>
              <a:buAutoNum type="arabicPeriod"/>
            </a:pPr>
            <a:r>
              <a:rPr lang="en-US" sz="2800" b="1" dirty="0" smtClean="0">
                <a:solidFill>
                  <a:srgbClr val="FFFF99"/>
                </a:solidFill>
              </a:rPr>
              <a:t>Creating </a:t>
            </a:r>
            <a:r>
              <a:rPr lang="en-US" sz="2800" b="1" dirty="0">
                <a:solidFill>
                  <a:srgbClr val="FFFF99"/>
                </a:solidFill>
              </a:rPr>
              <a:t>Disruption through </a:t>
            </a:r>
            <a:r>
              <a:rPr lang="en-US" sz="2800" b="1" dirty="0" smtClean="0">
                <a:solidFill>
                  <a:srgbClr val="FFFF99"/>
                </a:solidFill>
              </a:rPr>
              <a:t>Technology </a:t>
            </a:r>
            <a:r>
              <a:rPr lang="en-US" sz="3600" b="1" dirty="0" smtClean="0">
                <a:solidFill>
                  <a:srgbClr val="FFFF99"/>
                </a:solidFill>
              </a:rPr>
              <a:t>:</a:t>
            </a:r>
            <a:endParaRPr lang="en-US" sz="3600" b="1" dirty="0">
              <a:solidFill>
                <a:srgbClr val="FFFF99"/>
              </a:solidFill>
            </a:endParaRPr>
          </a:p>
        </p:txBody>
      </p:sp>
      <p:sp>
        <p:nvSpPr>
          <p:cNvPr id="5" name="TextBox 4"/>
          <p:cNvSpPr txBox="1"/>
          <p:nvPr/>
        </p:nvSpPr>
        <p:spPr>
          <a:xfrm>
            <a:off x="263280" y="1447800"/>
            <a:ext cx="8458200" cy="1862048"/>
          </a:xfrm>
          <a:prstGeom prst="rect">
            <a:avLst/>
          </a:prstGeom>
          <a:noFill/>
        </p:spPr>
        <p:txBody>
          <a:bodyPr wrap="square" rtlCol="0">
            <a:spAutoFit/>
          </a:bodyPr>
          <a:lstStyle/>
          <a:p>
            <a:pPr marL="342900" indent="-342900" algn="just">
              <a:buFont typeface="Wingdings" pitchFamily="2" charset="2"/>
              <a:buChar char="§"/>
            </a:pPr>
            <a:r>
              <a:rPr lang="en-US" sz="2300" dirty="0" smtClean="0"/>
              <a:t>Netflix </a:t>
            </a:r>
            <a:r>
              <a:rPr lang="en-US" sz="2300" dirty="0"/>
              <a:t>is making moves throughout the years to expand its </a:t>
            </a:r>
            <a:r>
              <a:rPr lang="en-US" sz="2300" dirty="0" smtClean="0"/>
              <a:t> </a:t>
            </a:r>
          </a:p>
          <a:p>
            <a:pPr algn="just"/>
            <a:r>
              <a:rPr lang="en-US" sz="2300" dirty="0"/>
              <a:t> </a:t>
            </a:r>
            <a:r>
              <a:rPr lang="en-US" sz="2300" dirty="0" smtClean="0"/>
              <a:t>    audience </a:t>
            </a:r>
            <a:r>
              <a:rPr lang="en-US" sz="2300" dirty="0"/>
              <a:t>base at a </a:t>
            </a:r>
            <a:r>
              <a:rPr lang="en-US" sz="2300" dirty="0" smtClean="0"/>
              <a:t>continual pace.</a:t>
            </a:r>
          </a:p>
          <a:p>
            <a:pPr marL="342900" indent="-342900" algn="just">
              <a:buFont typeface="Wingdings" pitchFamily="2" charset="2"/>
              <a:buChar char="§"/>
            </a:pPr>
            <a:r>
              <a:rPr lang="en-US" sz="2300" dirty="0" smtClean="0"/>
              <a:t>Netflix </a:t>
            </a:r>
            <a:r>
              <a:rPr lang="en-US" sz="2300" dirty="0"/>
              <a:t>was just shipping DVDs through the mail and later they eliminated late fees that greatly lead to Blockbuster’s crush.</a:t>
            </a:r>
          </a:p>
          <a:p>
            <a:pPr algn="just">
              <a:buFont typeface="Arial" pitchFamily="34" charset="0"/>
              <a:buChar char="•"/>
            </a:pPr>
            <a:endParaRPr lang="en-US" sz="2300" dirty="0" smtClean="0"/>
          </a:p>
        </p:txBody>
      </p:sp>
      <p:sp>
        <p:nvSpPr>
          <p:cNvPr id="6" name="TextBox 5"/>
          <p:cNvSpPr txBox="1"/>
          <p:nvPr/>
        </p:nvSpPr>
        <p:spPr>
          <a:xfrm>
            <a:off x="245918" y="3221109"/>
            <a:ext cx="8382000" cy="646331"/>
          </a:xfrm>
          <a:prstGeom prst="rect">
            <a:avLst/>
          </a:prstGeom>
          <a:noFill/>
        </p:spPr>
        <p:txBody>
          <a:bodyPr wrap="square" rtlCol="0">
            <a:spAutoFit/>
          </a:bodyPr>
          <a:lstStyle/>
          <a:p>
            <a:r>
              <a:rPr lang="en-US" sz="2800" b="1" dirty="0" smtClean="0">
                <a:solidFill>
                  <a:srgbClr val="FFFF99"/>
                </a:solidFill>
              </a:rPr>
              <a:t>2. Flexibility</a:t>
            </a:r>
            <a:r>
              <a:rPr lang="en-US" sz="3600" b="1" dirty="0" smtClean="0">
                <a:solidFill>
                  <a:srgbClr val="FFFF99"/>
                </a:solidFill>
              </a:rPr>
              <a:t> :</a:t>
            </a:r>
            <a:endParaRPr lang="en-US" sz="3600" b="1" dirty="0">
              <a:solidFill>
                <a:srgbClr val="FFFF99"/>
              </a:solidFill>
            </a:endParaRPr>
          </a:p>
        </p:txBody>
      </p:sp>
      <p:sp>
        <p:nvSpPr>
          <p:cNvPr id="7" name="TextBox 6"/>
          <p:cNvSpPr txBox="1"/>
          <p:nvPr/>
        </p:nvSpPr>
        <p:spPr>
          <a:xfrm>
            <a:off x="245918" y="4114800"/>
            <a:ext cx="8458200" cy="1862048"/>
          </a:xfrm>
          <a:prstGeom prst="rect">
            <a:avLst/>
          </a:prstGeom>
          <a:noFill/>
        </p:spPr>
        <p:txBody>
          <a:bodyPr wrap="square" rtlCol="0">
            <a:spAutoFit/>
          </a:bodyPr>
          <a:lstStyle/>
          <a:p>
            <a:pPr marL="342900" indent="-342900" algn="just">
              <a:buFont typeface="Wingdings" pitchFamily="2" charset="2"/>
              <a:buChar char="§"/>
            </a:pPr>
            <a:r>
              <a:rPr lang="en-US" sz="2300" dirty="0" smtClean="0"/>
              <a:t>The </a:t>
            </a:r>
            <a:r>
              <a:rPr lang="en-US" sz="2300" dirty="0"/>
              <a:t>biggest advantage Netflix is giving to its customers that they </a:t>
            </a:r>
            <a:r>
              <a:rPr lang="en-US" sz="2300" dirty="0" smtClean="0"/>
              <a:t> can </a:t>
            </a:r>
            <a:r>
              <a:rPr lang="en-US" sz="2300" dirty="0"/>
              <a:t>watch any content with </a:t>
            </a:r>
            <a:r>
              <a:rPr lang="en-US" sz="2300" dirty="0" smtClean="0"/>
              <a:t>convenience.</a:t>
            </a:r>
          </a:p>
          <a:p>
            <a:pPr marL="342900" indent="-342900" algn="just">
              <a:buFont typeface="Wingdings" pitchFamily="2" charset="2"/>
              <a:buChar char="§"/>
            </a:pPr>
            <a:r>
              <a:rPr lang="en-US" sz="2300" dirty="0" smtClean="0"/>
              <a:t>Netflix </a:t>
            </a:r>
            <a:r>
              <a:rPr lang="en-US" sz="2300" dirty="0"/>
              <a:t>is making sure to give smooth experiences with personalized tastes.</a:t>
            </a:r>
            <a:endParaRPr lang="en-US" sz="2300" dirty="0" smtClean="0"/>
          </a:p>
          <a:p>
            <a:pPr algn="just"/>
            <a:endParaRPr lang="en-US" sz="2300" dirty="0" smtClean="0"/>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27890"/>
            <a:ext cx="7848600" cy="1077218"/>
          </a:xfrm>
          <a:prstGeom prst="rect">
            <a:avLst/>
          </a:prstGeom>
          <a:noFill/>
        </p:spPr>
        <p:txBody>
          <a:bodyPr wrap="square" rtlCol="0">
            <a:spAutoFit/>
          </a:bodyPr>
          <a:lstStyle/>
          <a:p>
            <a:r>
              <a:rPr lang="en-US" sz="2800" b="1" dirty="0">
                <a:solidFill>
                  <a:srgbClr val="FFFF99"/>
                </a:solidFill>
              </a:rPr>
              <a:t>3</a:t>
            </a:r>
            <a:r>
              <a:rPr lang="en-US" sz="2800" b="1" dirty="0" smtClean="0">
                <a:solidFill>
                  <a:srgbClr val="FFFF99"/>
                </a:solidFill>
              </a:rPr>
              <a:t>. </a:t>
            </a:r>
            <a:r>
              <a:rPr lang="en-US" sz="2800" b="1" dirty="0">
                <a:solidFill>
                  <a:srgbClr val="FFFF99"/>
                </a:solidFill>
              </a:rPr>
              <a:t>Variety of </a:t>
            </a:r>
            <a:r>
              <a:rPr lang="en-US" sz="2800" b="1" dirty="0" smtClean="0">
                <a:solidFill>
                  <a:srgbClr val="FFFF99"/>
                </a:solidFill>
              </a:rPr>
              <a:t>Options  </a:t>
            </a:r>
            <a:r>
              <a:rPr lang="en-US" sz="3600" b="1" dirty="0" smtClean="0">
                <a:solidFill>
                  <a:srgbClr val="FFFF99"/>
                </a:solidFill>
              </a:rPr>
              <a:t>:</a:t>
            </a:r>
            <a:endParaRPr lang="en-US" sz="3600" b="1" dirty="0">
              <a:solidFill>
                <a:srgbClr val="FFFF99"/>
              </a:solidFill>
            </a:endParaRPr>
          </a:p>
          <a:p>
            <a:endParaRPr lang="en-US" sz="2800" b="1" dirty="0">
              <a:solidFill>
                <a:srgbClr val="FFFF99"/>
              </a:solidFill>
            </a:endParaRPr>
          </a:p>
        </p:txBody>
      </p:sp>
      <p:sp>
        <p:nvSpPr>
          <p:cNvPr id="5" name="TextBox 4"/>
          <p:cNvSpPr txBox="1"/>
          <p:nvPr/>
        </p:nvSpPr>
        <p:spPr>
          <a:xfrm>
            <a:off x="121490" y="1649392"/>
            <a:ext cx="8610600" cy="1862048"/>
          </a:xfrm>
          <a:prstGeom prst="rect">
            <a:avLst/>
          </a:prstGeom>
          <a:noFill/>
        </p:spPr>
        <p:txBody>
          <a:bodyPr wrap="square" rtlCol="0">
            <a:spAutoFit/>
          </a:bodyPr>
          <a:lstStyle/>
          <a:p>
            <a:pPr marL="342900" indent="-342900" algn="just">
              <a:buFont typeface="Wingdings" pitchFamily="2" charset="2"/>
              <a:buChar char="§"/>
            </a:pPr>
            <a:r>
              <a:rPr lang="en-US" sz="2300" dirty="0" smtClean="0"/>
              <a:t>Subscribers </a:t>
            </a:r>
            <a:r>
              <a:rPr lang="en-US" sz="2300" dirty="0"/>
              <a:t>of Netflix are given options to have a range of movies, TV series, and documentaries by distribution partners</a:t>
            </a:r>
            <a:r>
              <a:rPr lang="en-US" sz="2300" dirty="0" smtClean="0"/>
              <a:t>.</a:t>
            </a:r>
          </a:p>
          <a:p>
            <a:pPr marL="342900" indent="-342900" algn="just">
              <a:buFont typeface="Wingdings" pitchFamily="2" charset="2"/>
              <a:buChar char="§"/>
            </a:pPr>
            <a:r>
              <a:rPr lang="en-US" sz="2300" dirty="0"/>
              <a:t>This opens new options on a regular basis attracting millions of customers.</a:t>
            </a:r>
          </a:p>
          <a:p>
            <a:pPr marL="342900" indent="-342900" algn="just">
              <a:buFont typeface="Wingdings" pitchFamily="2" charset="2"/>
              <a:buChar char="§"/>
            </a:pPr>
            <a:endParaRPr lang="en-US" sz="2300" dirty="0"/>
          </a:p>
        </p:txBody>
      </p:sp>
      <p:sp>
        <p:nvSpPr>
          <p:cNvPr id="7" name="TextBox 6"/>
          <p:cNvSpPr txBox="1"/>
          <p:nvPr/>
        </p:nvSpPr>
        <p:spPr>
          <a:xfrm>
            <a:off x="197690" y="4267200"/>
            <a:ext cx="8458200" cy="2215991"/>
          </a:xfrm>
          <a:prstGeom prst="rect">
            <a:avLst/>
          </a:prstGeom>
          <a:noFill/>
        </p:spPr>
        <p:txBody>
          <a:bodyPr wrap="square" rtlCol="0">
            <a:spAutoFit/>
          </a:bodyPr>
          <a:lstStyle/>
          <a:p>
            <a:pPr marL="342900" indent="-342900" algn="just">
              <a:buFont typeface="Wingdings" pitchFamily="2" charset="2"/>
              <a:buChar char="§"/>
            </a:pPr>
            <a:r>
              <a:rPr lang="en-US" sz="2300" dirty="0" smtClean="0"/>
              <a:t>As </a:t>
            </a:r>
            <a:r>
              <a:rPr lang="en-US" sz="2300" dirty="0"/>
              <a:t>per the source of Variety, Netflix is planned to spend </a:t>
            </a:r>
            <a:r>
              <a:rPr lang="en-US" sz="2300" dirty="0" smtClean="0"/>
              <a:t>billions </a:t>
            </a:r>
            <a:r>
              <a:rPr lang="en-US" sz="2300" dirty="0"/>
              <a:t>on the content </a:t>
            </a:r>
            <a:r>
              <a:rPr lang="en-US" sz="2300" dirty="0" smtClean="0"/>
              <a:t>.</a:t>
            </a:r>
          </a:p>
          <a:p>
            <a:pPr marL="342900" indent="-342900" algn="just">
              <a:buFont typeface="Wingdings" pitchFamily="2" charset="2"/>
              <a:buChar char="§"/>
            </a:pPr>
            <a:r>
              <a:rPr lang="en-US" sz="2300" dirty="0"/>
              <a:t>This is the reason that Netflix is topping in the customer-satisfaction surveys.</a:t>
            </a:r>
          </a:p>
          <a:p>
            <a:pPr marL="342900" indent="-342900" algn="just">
              <a:buFont typeface="Wingdings" pitchFamily="2" charset="2"/>
              <a:buChar char="§"/>
            </a:pPr>
            <a:endParaRPr lang="en-US" sz="2300" dirty="0" smtClean="0"/>
          </a:p>
          <a:p>
            <a:pPr marL="342900" indent="-342900" algn="just">
              <a:buFont typeface="Wingdings" pitchFamily="2" charset="2"/>
              <a:buChar char="§"/>
            </a:pPr>
            <a:endParaRPr lang="en-US" sz="2300" dirty="0" smtClean="0"/>
          </a:p>
        </p:txBody>
      </p:sp>
      <p:sp>
        <p:nvSpPr>
          <p:cNvPr id="8" name="TextBox 7"/>
          <p:cNvSpPr txBox="1"/>
          <p:nvPr/>
        </p:nvSpPr>
        <p:spPr>
          <a:xfrm>
            <a:off x="319224" y="3486815"/>
            <a:ext cx="8382000" cy="1077218"/>
          </a:xfrm>
          <a:prstGeom prst="rect">
            <a:avLst/>
          </a:prstGeom>
          <a:noFill/>
        </p:spPr>
        <p:txBody>
          <a:bodyPr wrap="square" rtlCol="0">
            <a:spAutoFit/>
          </a:bodyPr>
          <a:lstStyle/>
          <a:p>
            <a:r>
              <a:rPr lang="en-US" sz="2800" b="1" dirty="0" smtClean="0">
                <a:solidFill>
                  <a:srgbClr val="FFFF99"/>
                </a:solidFill>
              </a:rPr>
              <a:t>4.  Strategy </a:t>
            </a:r>
            <a:r>
              <a:rPr lang="en-US" sz="2800" b="1" dirty="0">
                <a:solidFill>
                  <a:srgbClr val="FFFF99"/>
                </a:solidFill>
              </a:rPr>
              <a:t>of Original </a:t>
            </a:r>
            <a:r>
              <a:rPr lang="en-US" sz="2800" b="1" dirty="0" smtClean="0">
                <a:solidFill>
                  <a:srgbClr val="FFFF99"/>
                </a:solidFill>
              </a:rPr>
              <a:t>Content  </a:t>
            </a:r>
            <a:r>
              <a:rPr lang="en-US" sz="2000" b="1" dirty="0">
                <a:solidFill>
                  <a:srgbClr val="FFFF99"/>
                </a:solidFill>
              </a:rPr>
              <a:t> </a:t>
            </a:r>
            <a:r>
              <a:rPr lang="en-US" sz="3600" b="1" dirty="0">
                <a:solidFill>
                  <a:srgbClr val="FFFF99"/>
                </a:solidFill>
              </a:rPr>
              <a:t>:</a:t>
            </a:r>
          </a:p>
          <a:p>
            <a:endParaRPr lang="en-US" sz="2800" b="1" dirty="0">
              <a:solidFill>
                <a:srgbClr val="FFFF99"/>
              </a:solidFill>
            </a:endParaRPr>
          </a:p>
        </p:txBody>
      </p:sp>
    </p:spTree>
    <p:extLst>
      <p:ext uri="{BB962C8B-B14F-4D97-AF65-F5344CB8AC3E}">
        <p14:creationId xmlns:p14="http://schemas.microsoft.com/office/powerpoint/2010/main" val="2106409255"/>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0"/>
            <a:ext cx="8077200" cy="1508105"/>
          </a:xfrm>
          <a:prstGeom prst="rect">
            <a:avLst/>
          </a:prstGeom>
          <a:noFill/>
        </p:spPr>
        <p:txBody>
          <a:bodyPr wrap="square" rtlCol="0">
            <a:spAutoFit/>
          </a:bodyPr>
          <a:lstStyle/>
          <a:p>
            <a:pPr marL="342900" indent="-342900" algn="just">
              <a:buFont typeface="Wingdings" pitchFamily="2" charset="2"/>
              <a:buChar char="§"/>
            </a:pPr>
            <a:r>
              <a:rPr lang="en-US" sz="2300" dirty="0"/>
              <a:t>people get irritated with ads coming in between their favorite program </a:t>
            </a:r>
            <a:r>
              <a:rPr lang="en-US" sz="2300" dirty="0" smtClean="0"/>
              <a:t>time so Netflix </a:t>
            </a:r>
            <a:r>
              <a:rPr lang="en-US" sz="2300" dirty="0"/>
              <a:t>offers ad-free content</a:t>
            </a:r>
            <a:r>
              <a:rPr lang="en-US" sz="2300" dirty="0" smtClean="0"/>
              <a:t>.</a:t>
            </a:r>
          </a:p>
          <a:p>
            <a:pPr marL="342900" indent="-342900" algn="just">
              <a:buFont typeface="Wingdings" pitchFamily="2" charset="2"/>
              <a:buChar char="§"/>
            </a:pPr>
            <a:r>
              <a:rPr lang="en-US" sz="2300" dirty="0"/>
              <a:t>This prevents users from annoying and irrelevant ads making sure to give ad-free experience to all its customers.</a:t>
            </a:r>
          </a:p>
        </p:txBody>
      </p:sp>
      <p:sp>
        <p:nvSpPr>
          <p:cNvPr id="6" name="TextBox 5"/>
          <p:cNvSpPr txBox="1"/>
          <p:nvPr/>
        </p:nvSpPr>
        <p:spPr>
          <a:xfrm>
            <a:off x="381000" y="685800"/>
            <a:ext cx="7924800" cy="646331"/>
          </a:xfrm>
          <a:prstGeom prst="rect">
            <a:avLst/>
          </a:prstGeom>
          <a:noFill/>
        </p:spPr>
        <p:txBody>
          <a:bodyPr wrap="square" rtlCol="0">
            <a:spAutoFit/>
          </a:bodyPr>
          <a:lstStyle/>
          <a:p>
            <a:r>
              <a:rPr lang="en-US" sz="2800" b="1" dirty="0">
                <a:solidFill>
                  <a:srgbClr val="FFFF99"/>
                </a:solidFill>
              </a:rPr>
              <a:t>5. </a:t>
            </a:r>
            <a:r>
              <a:rPr lang="en-US" sz="2800" b="1" dirty="0" smtClean="0">
                <a:solidFill>
                  <a:srgbClr val="FFFF99"/>
                </a:solidFill>
              </a:rPr>
              <a:t> Ad-Free </a:t>
            </a:r>
            <a:r>
              <a:rPr lang="en-US" sz="2800" b="1" dirty="0">
                <a:solidFill>
                  <a:srgbClr val="FFFF99"/>
                </a:solidFill>
              </a:rPr>
              <a:t>Content </a:t>
            </a:r>
            <a:r>
              <a:rPr lang="en-US" sz="3600" b="1" dirty="0" smtClean="0">
                <a:solidFill>
                  <a:srgbClr val="FFFF99"/>
                </a:solidFill>
              </a:rPr>
              <a:t>:</a:t>
            </a:r>
            <a:endParaRPr lang="en-US" sz="3600" b="1" dirty="0">
              <a:solidFill>
                <a:srgbClr val="FFFF99"/>
              </a:solidFill>
            </a:endParaRPr>
          </a:p>
        </p:txBody>
      </p:sp>
      <p:sp>
        <p:nvSpPr>
          <p:cNvPr id="7" name="TextBox 6"/>
          <p:cNvSpPr txBox="1"/>
          <p:nvPr/>
        </p:nvSpPr>
        <p:spPr>
          <a:xfrm>
            <a:off x="228600" y="4215114"/>
            <a:ext cx="8458200" cy="2215991"/>
          </a:xfrm>
          <a:prstGeom prst="rect">
            <a:avLst/>
          </a:prstGeom>
          <a:noFill/>
        </p:spPr>
        <p:txBody>
          <a:bodyPr wrap="square" rtlCol="0">
            <a:spAutoFit/>
          </a:bodyPr>
          <a:lstStyle/>
          <a:p>
            <a:pPr marL="342900" indent="-342900" algn="just">
              <a:buFont typeface="Wingdings" pitchFamily="2" charset="2"/>
              <a:buChar char="§"/>
            </a:pPr>
            <a:r>
              <a:rPr lang="en-US" sz="2300" dirty="0" smtClean="0"/>
              <a:t>Netflix </a:t>
            </a:r>
            <a:r>
              <a:rPr lang="en-US" sz="2300" dirty="0"/>
              <a:t>does all research to come up with the best user experience</a:t>
            </a:r>
            <a:r>
              <a:rPr lang="en-US" sz="2300" dirty="0" smtClean="0"/>
              <a:t>.</a:t>
            </a:r>
          </a:p>
          <a:p>
            <a:pPr marL="342900" indent="-342900" algn="just">
              <a:buFont typeface="Wingdings" pitchFamily="2" charset="2"/>
              <a:buChar char="§"/>
            </a:pPr>
            <a:r>
              <a:rPr lang="en-US" sz="2300" dirty="0"/>
              <a:t>It also facilitates to share your Netflix account and gives 30 days free subscription.</a:t>
            </a:r>
          </a:p>
          <a:p>
            <a:pPr marL="342900" indent="-342900" algn="just">
              <a:buFont typeface="Wingdings" pitchFamily="2" charset="2"/>
              <a:buChar char="§"/>
            </a:pPr>
            <a:endParaRPr lang="en-US" sz="2300" dirty="0"/>
          </a:p>
          <a:p>
            <a:pPr marL="342900" indent="-342900" algn="just">
              <a:buFont typeface="Wingdings" pitchFamily="2" charset="2"/>
              <a:buChar char="§"/>
            </a:pPr>
            <a:endParaRPr lang="en-US" sz="2300" dirty="0" smtClean="0"/>
          </a:p>
        </p:txBody>
      </p:sp>
      <p:sp>
        <p:nvSpPr>
          <p:cNvPr id="8" name="TextBox 7"/>
          <p:cNvSpPr txBox="1"/>
          <p:nvPr/>
        </p:nvSpPr>
        <p:spPr>
          <a:xfrm>
            <a:off x="381000" y="3381815"/>
            <a:ext cx="8382000" cy="646331"/>
          </a:xfrm>
          <a:prstGeom prst="rect">
            <a:avLst/>
          </a:prstGeom>
          <a:noFill/>
        </p:spPr>
        <p:txBody>
          <a:bodyPr wrap="square" rtlCol="0">
            <a:spAutoFit/>
          </a:bodyPr>
          <a:lstStyle/>
          <a:p>
            <a:r>
              <a:rPr lang="en-US" sz="2800" b="1" dirty="0" smtClean="0">
                <a:solidFill>
                  <a:srgbClr val="FFFF99"/>
                </a:solidFill>
              </a:rPr>
              <a:t>6.  </a:t>
            </a:r>
            <a:r>
              <a:rPr lang="en-US" sz="2800" b="1" dirty="0">
                <a:solidFill>
                  <a:srgbClr val="FFFF99"/>
                </a:solidFill>
              </a:rPr>
              <a:t>Enhanced User </a:t>
            </a:r>
            <a:r>
              <a:rPr lang="en-US" sz="2800" b="1" dirty="0" smtClean="0">
                <a:solidFill>
                  <a:srgbClr val="FFFF99"/>
                </a:solidFill>
              </a:rPr>
              <a:t>Experience </a:t>
            </a:r>
            <a:r>
              <a:rPr lang="en-US" sz="3600" b="1" dirty="0" smtClean="0">
                <a:solidFill>
                  <a:srgbClr val="FFFF99"/>
                </a:solidFill>
              </a:rPr>
              <a:t>:</a:t>
            </a:r>
            <a:endParaRPr lang="en-US" sz="3600" b="1" dirty="0">
              <a:solidFill>
                <a:srgbClr val="FFFF99"/>
              </a:solidFill>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458200" cy="1154162"/>
          </a:xfrm>
          <a:prstGeom prst="rect">
            <a:avLst/>
          </a:prstGeom>
          <a:noFill/>
        </p:spPr>
        <p:txBody>
          <a:bodyPr wrap="square" rtlCol="0">
            <a:spAutoFit/>
          </a:bodyPr>
          <a:lstStyle/>
          <a:p>
            <a:pPr marL="342900" indent="-342900" algn="just">
              <a:buFont typeface="Wingdings" pitchFamily="2" charset="2"/>
              <a:buChar char="§"/>
            </a:pPr>
            <a:r>
              <a:rPr lang="en-US" sz="2300" dirty="0"/>
              <a:t>Netflix knows what we watch on this platform every day</a:t>
            </a:r>
            <a:r>
              <a:rPr lang="en-US" sz="2300" dirty="0" smtClean="0"/>
              <a:t>.</a:t>
            </a:r>
          </a:p>
          <a:p>
            <a:pPr marL="342900" indent="-342900" algn="just">
              <a:buFont typeface="Wingdings" pitchFamily="2" charset="2"/>
              <a:buChar char="§"/>
            </a:pPr>
            <a:r>
              <a:rPr lang="en-US" sz="2300" dirty="0"/>
              <a:t>Netflix efficiently uses machine learning in order to help their algorithms learn.</a:t>
            </a:r>
          </a:p>
        </p:txBody>
      </p:sp>
      <p:sp>
        <p:nvSpPr>
          <p:cNvPr id="5" name="TextBox 4"/>
          <p:cNvSpPr txBox="1"/>
          <p:nvPr/>
        </p:nvSpPr>
        <p:spPr>
          <a:xfrm>
            <a:off x="136967" y="609600"/>
            <a:ext cx="8915400" cy="954107"/>
          </a:xfrm>
          <a:prstGeom prst="rect">
            <a:avLst/>
          </a:prstGeom>
          <a:noFill/>
        </p:spPr>
        <p:txBody>
          <a:bodyPr wrap="square" rtlCol="0">
            <a:spAutoFit/>
          </a:bodyPr>
          <a:lstStyle/>
          <a:p>
            <a:r>
              <a:rPr lang="en-US" sz="2800" b="1" dirty="0">
                <a:solidFill>
                  <a:srgbClr val="FFFF99"/>
                </a:solidFill>
              </a:rPr>
              <a:t>7. </a:t>
            </a:r>
            <a:r>
              <a:rPr lang="en-US" sz="2800" b="1" dirty="0" smtClean="0">
                <a:solidFill>
                  <a:srgbClr val="FFFF99"/>
                </a:solidFill>
              </a:rPr>
              <a:t>  Personalized </a:t>
            </a:r>
            <a:r>
              <a:rPr lang="en-US" sz="2800" b="1" dirty="0">
                <a:solidFill>
                  <a:srgbClr val="FFFF99"/>
                </a:solidFill>
              </a:rPr>
              <a:t>experience through Netflix </a:t>
            </a:r>
            <a:r>
              <a:rPr lang="en-US" sz="2800" b="1" dirty="0" smtClean="0">
                <a:solidFill>
                  <a:srgbClr val="FFFF99"/>
                </a:solidFill>
              </a:rPr>
              <a:t>  </a:t>
            </a:r>
          </a:p>
          <a:p>
            <a:r>
              <a:rPr lang="en-US" sz="2800" b="1" dirty="0" smtClean="0">
                <a:solidFill>
                  <a:srgbClr val="FFFF99"/>
                </a:solidFill>
              </a:rPr>
              <a:t>       recommendation </a:t>
            </a:r>
            <a:r>
              <a:rPr lang="en-US" sz="2800" b="1" dirty="0">
                <a:solidFill>
                  <a:srgbClr val="FFFF99"/>
                </a:solidFill>
              </a:rPr>
              <a:t>engine </a:t>
            </a:r>
            <a:r>
              <a:rPr lang="en-US" sz="2800" b="1" dirty="0" smtClean="0">
                <a:solidFill>
                  <a:srgbClr val="FFFF99"/>
                </a:solidFill>
              </a:rPr>
              <a:t>:</a:t>
            </a:r>
            <a:endParaRPr lang="en-US" sz="2800" b="1" dirty="0">
              <a:solidFill>
                <a:srgbClr val="FFFF99"/>
              </a:solidFill>
            </a:endParaRPr>
          </a:p>
        </p:txBody>
      </p:sp>
      <p:sp>
        <p:nvSpPr>
          <p:cNvPr id="7" name="TextBox 6"/>
          <p:cNvSpPr txBox="1"/>
          <p:nvPr/>
        </p:nvSpPr>
        <p:spPr>
          <a:xfrm>
            <a:off x="112852" y="3962400"/>
            <a:ext cx="8650147" cy="1862048"/>
          </a:xfrm>
          <a:prstGeom prst="rect">
            <a:avLst/>
          </a:prstGeom>
          <a:noFill/>
        </p:spPr>
        <p:txBody>
          <a:bodyPr wrap="square" rtlCol="0">
            <a:spAutoFit/>
          </a:bodyPr>
          <a:lstStyle/>
          <a:p>
            <a:pPr algn="just"/>
            <a:r>
              <a:rPr lang="en-US" sz="2300" dirty="0"/>
              <a:t>With all the great and overwhelming features, Netflix is marked as successful as it prioritizes subscribers’ needs. The regular transformation is bringing innovations and creating ease for all its subscribers. The success story of Netflix is their business strategy to make customers glued to this platform</a:t>
            </a:r>
            <a:endParaRPr lang="en-US" sz="2300" dirty="0" smtClean="0"/>
          </a:p>
        </p:txBody>
      </p:sp>
      <p:sp>
        <p:nvSpPr>
          <p:cNvPr id="8" name="TextBox 7"/>
          <p:cNvSpPr txBox="1"/>
          <p:nvPr/>
        </p:nvSpPr>
        <p:spPr>
          <a:xfrm>
            <a:off x="0" y="3124200"/>
            <a:ext cx="8382000" cy="646331"/>
          </a:xfrm>
          <a:prstGeom prst="rect">
            <a:avLst/>
          </a:prstGeom>
          <a:noFill/>
        </p:spPr>
        <p:txBody>
          <a:bodyPr wrap="square" rtlCol="0">
            <a:spAutoFit/>
          </a:bodyPr>
          <a:lstStyle/>
          <a:p>
            <a:pPr marL="571500" indent="-571500" algn="ctr">
              <a:buFont typeface="Wingdings" pitchFamily="2" charset="2"/>
              <a:buChar char="q"/>
            </a:pPr>
            <a:r>
              <a:rPr lang="en-US" sz="3600" b="1" dirty="0">
                <a:solidFill>
                  <a:srgbClr val="00B0F0"/>
                </a:solidFill>
              </a:rPr>
              <a:t>Conclusion</a:t>
            </a:r>
          </a:p>
        </p:txBody>
      </p:sp>
    </p:spTree>
    <p:extLst>
      <p:ext uri="{BB962C8B-B14F-4D97-AF65-F5344CB8AC3E}">
        <p14:creationId xmlns:p14="http://schemas.microsoft.com/office/powerpoint/2010/main" val="271218668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255" y="535712"/>
            <a:ext cx="8917811" cy="707886"/>
          </a:xfrm>
          <a:prstGeom prst="rect">
            <a:avLst/>
          </a:prstGeom>
          <a:noFill/>
        </p:spPr>
        <p:txBody>
          <a:bodyPr wrap="square" rtlCol="0">
            <a:spAutoFit/>
          </a:bodyPr>
          <a:lstStyle/>
          <a:p>
            <a:pPr marL="571500" indent="-571500" algn="ctr">
              <a:buFont typeface="Wingdings" pitchFamily="2" charset="2"/>
              <a:buChar char="ü"/>
            </a:pPr>
            <a:r>
              <a:rPr lang="en-US" sz="4000" b="1" dirty="0" smtClean="0">
                <a:solidFill>
                  <a:schemeClr val="accent4">
                    <a:lumMod val="60000"/>
                    <a:lumOff val="40000"/>
                  </a:schemeClr>
                </a:solidFill>
                <a:effectLst>
                  <a:outerShdw blurRad="38100" dist="38100" dir="2700000" algn="tl">
                    <a:srgbClr val="000000">
                      <a:alpha val="43137"/>
                    </a:srgbClr>
                  </a:outerShdw>
                </a:effectLst>
              </a:rPr>
              <a:t>Failure </a:t>
            </a:r>
            <a:r>
              <a:rPr lang="en-US" sz="3600" b="1" dirty="0" smtClean="0">
                <a:solidFill>
                  <a:schemeClr val="accent4">
                    <a:lumMod val="60000"/>
                    <a:lumOff val="40000"/>
                  </a:schemeClr>
                </a:solidFill>
                <a:effectLst>
                  <a:outerShdw blurRad="38100" dist="38100" dir="2700000" algn="tl">
                    <a:srgbClr val="000000">
                      <a:alpha val="43137"/>
                    </a:srgbClr>
                  </a:outerShdw>
                </a:effectLst>
              </a:rPr>
              <a:t> story of Toyota’s software</a:t>
            </a:r>
            <a:endParaRPr lang="en-US" sz="3600" dirty="0">
              <a:solidFill>
                <a:schemeClr val="accent4">
                  <a:lumMod val="60000"/>
                  <a:lumOff val="40000"/>
                </a:schemeClr>
              </a:solidFill>
              <a:effectLst>
                <a:outerShdw blurRad="38100" dist="38100" dir="2700000" algn="tl">
                  <a:srgbClr val="000000">
                    <a:alpha val="43137"/>
                  </a:srgbClr>
                </a:outerShdw>
              </a:effectLst>
            </a:endParaRPr>
          </a:p>
        </p:txBody>
      </p:sp>
      <p:sp>
        <p:nvSpPr>
          <p:cNvPr id="8" name="TextBox 7"/>
          <p:cNvSpPr txBox="1"/>
          <p:nvPr/>
        </p:nvSpPr>
        <p:spPr>
          <a:xfrm>
            <a:off x="173181" y="1826920"/>
            <a:ext cx="8153400" cy="830997"/>
          </a:xfrm>
          <a:prstGeom prst="rect">
            <a:avLst/>
          </a:prstGeom>
          <a:noFill/>
        </p:spPr>
        <p:txBody>
          <a:bodyPr wrap="square" rtlCol="0">
            <a:spAutoFit/>
          </a:bodyPr>
          <a:lstStyle/>
          <a:p>
            <a:r>
              <a:rPr lang="en-US" sz="4800" b="1" dirty="0" smtClean="0">
                <a:solidFill>
                  <a:srgbClr val="FFFF99"/>
                </a:solidFill>
              </a:rPr>
              <a:t>I</a:t>
            </a:r>
            <a:r>
              <a:rPr lang="en-US" sz="3600" b="1" dirty="0" smtClean="0">
                <a:solidFill>
                  <a:srgbClr val="FFFF99"/>
                </a:solidFill>
              </a:rPr>
              <a:t>ntroduction</a:t>
            </a:r>
            <a:r>
              <a:rPr lang="en-US" sz="4000" b="1" dirty="0" smtClean="0">
                <a:solidFill>
                  <a:srgbClr val="FFFF99"/>
                </a:solidFill>
              </a:rPr>
              <a:t>  </a:t>
            </a:r>
            <a:r>
              <a:rPr lang="en-US" sz="4400" dirty="0" smtClean="0">
                <a:solidFill>
                  <a:srgbClr val="FFFF99"/>
                </a:solidFill>
              </a:rPr>
              <a:t>:</a:t>
            </a:r>
            <a:endParaRPr lang="en-US" sz="4400" dirty="0">
              <a:solidFill>
                <a:srgbClr val="FFFF99"/>
              </a:solidFill>
            </a:endParaRPr>
          </a:p>
        </p:txBody>
      </p:sp>
      <p:sp>
        <p:nvSpPr>
          <p:cNvPr id="9" name="TextBox 8"/>
          <p:cNvSpPr txBox="1"/>
          <p:nvPr/>
        </p:nvSpPr>
        <p:spPr>
          <a:xfrm>
            <a:off x="192911" y="2971800"/>
            <a:ext cx="8572500" cy="2677656"/>
          </a:xfrm>
          <a:prstGeom prst="rect">
            <a:avLst/>
          </a:prstGeom>
          <a:noFill/>
        </p:spPr>
        <p:txBody>
          <a:bodyPr wrap="square" rtlCol="0">
            <a:spAutoFit/>
          </a:bodyPr>
          <a:lstStyle/>
          <a:p>
            <a:pPr algn="just"/>
            <a:r>
              <a:rPr lang="en-US" sz="2800" dirty="0" smtClean="0"/>
              <a:t>        Toyota </a:t>
            </a:r>
            <a:r>
              <a:rPr lang="en-US" sz="2800" dirty="0"/>
              <a:t>System into a software development process, we can come up with a series of key areas or steps where it's possible to avoid waste, and thus create products that accomplish the goals of the client, the team, and the project in the least wasteful way possible.</a:t>
            </a:r>
            <a:endParaRPr lang="en-US" sz="2800" dirty="0">
              <a:solidFill>
                <a:schemeClr val="tx1">
                  <a:lumMod val="9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880" y="1676400"/>
            <a:ext cx="2531919" cy="1295400"/>
          </a:xfrm>
          <a:prstGeom prst="rect">
            <a:avLst/>
          </a:prstGeom>
        </p:spPr>
      </p:pic>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918" y="1905000"/>
            <a:ext cx="8838236" cy="4324261"/>
          </a:xfrm>
          <a:prstGeom prst="rect">
            <a:avLst/>
          </a:prstGeom>
          <a:noFill/>
        </p:spPr>
        <p:txBody>
          <a:bodyPr wrap="square" rtlCol="0">
            <a:spAutoFit/>
          </a:bodyPr>
          <a:lstStyle/>
          <a:p>
            <a:pPr marL="342900" indent="-342900">
              <a:buFont typeface="Wingdings" pitchFamily="2" charset="2"/>
              <a:buChar char="Ø"/>
            </a:pPr>
            <a:r>
              <a:rPr lang="en-US" sz="2500" dirty="0" smtClean="0">
                <a:solidFill>
                  <a:schemeClr val="tx1">
                    <a:lumMod val="95000"/>
                  </a:schemeClr>
                </a:solidFill>
              </a:rPr>
              <a:t>  Recalls </a:t>
            </a:r>
            <a:r>
              <a:rPr lang="en-US" sz="2500" dirty="0">
                <a:solidFill>
                  <a:schemeClr val="tx1">
                    <a:lumMod val="95000"/>
                  </a:schemeClr>
                </a:solidFill>
              </a:rPr>
              <a:t>of over 1.9 million Toyota Prius hybrid cars in 2013 </a:t>
            </a:r>
            <a:r>
              <a:rPr lang="en-US" sz="2500" dirty="0" smtClean="0">
                <a:solidFill>
                  <a:schemeClr val="tx1">
                    <a:lumMod val="95000"/>
                  </a:schemeClr>
                </a:solidFill>
              </a:rPr>
              <a:t>  </a:t>
            </a:r>
          </a:p>
          <a:p>
            <a:r>
              <a:rPr lang="en-US" sz="2500" dirty="0" smtClean="0">
                <a:solidFill>
                  <a:schemeClr val="tx1">
                    <a:lumMod val="95000"/>
                  </a:schemeClr>
                </a:solidFill>
              </a:rPr>
              <a:t>       due </a:t>
            </a:r>
            <a:r>
              <a:rPr lang="en-US" sz="2500" dirty="0">
                <a:solidFill>
                  <a:schemeClr val="tx1">
                    <a:lumMod val="95000"/>
                  </a:schemeClr>
                </a:solidFill>
              </a:rPr>
              <a:t>to software </a:t>
            </a:r>
            <a:r>
              <a:rPr lang="en-US" sz="2500" dirty="0" smtClean="0">
                <a:solidFill>
                  <a:schemeClr val="tx1">
                    <a:lumMod val="95000"/>
                  </a:schemeClr>
                </a:solidFill>
              </a:rPr>
              <a:t>glitch.</a:t>
            </a:r>
          </a:p>
          <a:p>
            <a:pPr marL="342900" indent="-342900" algn="just">
              <a:buFont typeface="Wingdings" pitchFamily="2" charset="2"/>
              <a:buChar char="Ø"/>
            </a:pPr>
            <a:r>
              <a:rPr lang="en-US" sz="2500" dirty="0" smtClean="0">
                <a:solidFill>
                  <a:schemeClr val="tx1">
                    <a:lumMod val="95000"/>
                  </a:schemeClr>
                </a:solidFill>
              </a:rPr>
              <a:t>  Recall </a:t>
            </a:r>
            <a:r>
              <a:rPr lang="en-US" sz="2500" dirty="0">
                <a:solidFill>
                  <a:schemeClr val="tx1">
                    <a:lumMod val="95000"/>
                  </a:schemeClr>
                </a:solidFill>
              </a:rPr>
              <a:t>of around 400,000 cars in 2010 due to software </a:t>
            </a:r>
            <a:r>
              <a:rPr lang="en-US" sz="2500" dirty="0" smtClean="0">
                <a:solidFill>
                  <a:schemeClr val="tx1">
                    <a:lumMod val="95000"/>
                  </a:schemeClr>
                </a:solidFill>
              </a:rPr>
              <a:t>bug</a:t>
            </a:r>
          </a:p>
          <a:p>
            <a:pPr algn="just"/>
            <a:r>
              <a:rPr lang="en-US" sz="2500" dirty="0" smtClean="0">
                <a:solidFill>
                  <a:schemeClr val="tx1">
                    <a:lumMod val="95000"/>
                  </a:schemeClr>
                </a:solidFill>
              </a:rPr>
              <a:t>       causing </a:t>
            </a:r>
            <a:r>
              <a:rPr lang="en-US" sz="2500" dirty="0">
                <a:solidFill>
                  <a:schemeClr val="tx1">
                    <a:lumMod val="95000"/>
                  </a:schemeClr>
                </a:solidFill>
              </a:rPr>
              <a:t>engine to </a:t>
            </a:r>
            <a:r>
              <a:rPr lang="en-US" sz="2500" dirty="0" smtClean="0">
                <a:solidFill>
                  <a:schemeClr val="tx1">
                    <a:lumMod val="95000"/>
                  </a:schemeClr>
                </a:solidFill>
              </a:rPr>
              <a:t>stall.</a:t>
            </a:r>
          </a:p>
          <a:p>
            <a:pPr marL="342900" indent="-342900" algn="just">
              <a:buFont typeface="Wingdings" pitchFamily="2" charset="2"/>
              <a:buChar char="Ø"/>
            </a:pPr>
            <a:r>
              <a:rPr lang="en-US" sz="2500" dirty="0">
                <a:solidFill>
                  <a:schemeClr val="tx1">
                    <a:lumMod val="95000"/>
                  </a:schemeClr>
                </a:solidFill>
              </a:rPr>
              <a:t>  Recall of around 6.5 million vehicles in 2015 due to defect </a:t>
            </a:r>
            <a:r>
              <a:rPr lang="en-US" sz="2500" dirty="0" smtClean="0">
                <a:solidFill>
                  <a:schemeClr val="tx1">
                    <a:lumMod val="95000"/>
                  </a:schemeClr>
                </a:solidFill>
              </a:rPr>
              <a:t> </a:t>
            </a:r>
          </a:p>
          <a:p>
            <a:pPr algn="just"/>
            <a:r>
              <a:rPr lang="en-US" sz="2500" dirty="0" smtClean="0">
                <a:solidFill>
                  <a:schemeClr val="tx1">
                    <a:lumMod val="95000"/>
                  </a:schemeClr>
                </a:solidFill>
              </a:rPr>
              <a:t>       in </a:t>
            </a:r>
            <a:r>
              <a:rPr lang="en-US" sz="2500" dirty="0">
                <a:solidFill>
                  <a:schemeClr val="tx1">
                    <a:lumMod val="95000"/>
                  </a:schemeClr>
                </a:solidFill>
              </a:rPr>
              <a:t>power window switch </a:t>
            </a:r>
            <a:r>
              <a:rPr lang="en-US" sz="2500" dirty="0" smtClean="0">
                <a:solidFill>
                  <a:schemeClr val="tx1">
                    <a:lumMod val="95000"/>
                  </a:schemeClr>
                </a:solidFill>
              </a:rPr>
              <a:t>.  </a:t>
            </a:r>
          </a:p>
          <a:p>
            <a:pPr marL="342900" indent="-342900" algn="just">
              <a:buFont typeface="Wingdings" pitchFamily="2" charset="2"/>
              <a:buChar char="Ø"/>
            </a:pPr>
            <a:r>
              <a:rPr lang="en-US" sz="2500" dirty="0" smtClean="0">
                <a:solidFill>
                  <a:schemeClr val="tx1">
                    <a:lumMod val="95000"/>
                  </a:schemeClr>
                </a:solidFill>
              </a:rPr>
              <a:t>  Below </a:t>
            </a:r>
            <a:r>
              <a:rPr lang="en-US" sz="2500" dirty="0">
                <a:solidFill>
                  <a:schemeClr val="tx1">
                    <a:lumMod val="95000"/>
                  </a:schemeClr>
                </a:solidFill>
              </a:rPr>
              <a:t>average ranking of Toyota's navigation system </a:t>
            </a:r>
            <a:r>
              <a:rPr lang="en-US" sz="2500" dirty="0" smtClean="0">
                <a:solidFill>
                  <a:schemeClr val="tx1">
                    <a:lumMod val="95000"/>
                  </a:schemeClr>
                </a:solidFill>
              </a:rPr>
              <a:t>.</a:t>
            </a:r>
          </a:p>
          <a:p>
            <a:pPr marL="342900" indent="-342900" algn="just">
              <a:buFont typeface="Wingdings" pitchFamily="2" charset="2"/>
              <a:buChar char="Ø"/>
            </a:pPr>
            <a:r>
              <a:rPr lang="en-US" sz="2500" dirty="0">
                <a:solidFill>
                  <a:schemeClr val="tx1">
                    <a:lumMod val="95000"/>
                  </a:schemeClr>
                </a:solidFill>
              </a:rPr>
              <a:t>  These instances result in customer dissatisfaction, recalls </a:t>
            </a:r>
            <a:endParaRPr lang="en-US" sz="2500" dirty="0" smtClean="0">
              <a:solidFill>
                <a:schemeClr val="tx1">
                  <a:lumMod val="95000"/>
                </a:schemeClr>
              </a:solidFill>
            </a:endParaRPr>
          </a:p>
          <a:p>
            <a:pPr algn="just"/>
            <a:r>
              <a:rPr lang="en-US" sz="2500" dirty="0">
                <a:solidFill>
                  <a:schemeClr val="tx1">
                    <a:lumMod val="95000"/>
                  </a:schemeClr>
                </a:solidFill>
              </a:rPr>
              <a:t> </a:t>
            </a:r>
            <a:r>
              <a:rPr lang="en-US" sz="2500" dirty="0" smtClean="0">
                <a:solidFill>
                  <a:schemeClr val="tx1">
                    <a:lumMod val="95000"/>
                  </a:schemeClr>
                </a:solidFill>
              </a:rPr>
              <a:t>      and </a:t>
            </a:r>
            <a:r>
              <a:rPr lang="en-US" sz="2500" dirty="0">
                <a:solidFill>
                  <a:schemeClr val="tx1">
                    <a:lumMod val="95000"/>
                  </a:schemeClr>
                </a:solidFill>
              </a:rPr>
              <a:t>potential safety </a:t>
            </a:r>
            <a:r>
              <a:rPr lang="en-US" sz="2500" dirty="0" smtClean="0">
                <a:solidFill>
                  <a:schemeClr val="tx1">
                    <a:lumMod val="95000"/>
                  </a:schemeClr>
                </a:solidFill>
              </a:rPr>
              <a:t>concerns</a:t>
            </a:r>
          </a:p>
          <a:p>
            <a:pPr marL="342900" indent="-342900" algn="just">
              <a:buFont typeface="Wingdings" pitchFamily="2" charset="2"/>
              <a:buChar char="Ø"/>
            </a:pPr>
            <a:r>
              <a:rPr lang="en-US" sz="2500" dirty="0" smtClean="0">
                <a:solidFill>
                  <a:schemeClr val="tx1">
                    <a:lumMod val="95000"/>
                  </a:schemeClr>
                </a:solidFill>
              </a:rPr>
              <a:t>  Importance </a:t>
            </a:r>
            <a:r>
              <a:rPr lang="en-US" sz="2500" dirty="0">
                <a:solidFill>
                  <a:schemeClr val="tx1">
                    <a:lumMod val="95000"/>
                  </a:schemeClr>
                </a:solidFill>
              </a:rPr>
              <a:t>of testing and validating software </a:t>
            </a:r>
            <a:r>
              <a:rPr lang="en-US" sz="2500" dirty="0" smtClean="0">
                <a:solidFill>
                  <a:schemeClr val="tx1">
                    <a:lumMod val="95000"/>
                  </a:schemeClr>
                </a:solidFill>
              </a:rPr>
              <a:t> </a:t>
            </a:r>
          </a:p>
          <a:p>
            <a:pPr algn="just"/>
            <a:r>
              <a:rPr lang="en-US" sz="2500" dirty="0">
                <a:solidFill>
                  <a:schemeClr val="tx1">
                    <a:lumMod val="95000"/>
                  </a:schemeClr>
                </a:solidFill>
              </a:rPr>
              <a:t> </a:t>
            </a:r>
            <a:r>
              <a:rPr lang="en-US" sz="2500" dirty="0" smtClean="0">
                <a:solidFill>
                  <a:schemeClr val="tx1">
                    <a:lumMod val="95000"/>
                  </a:schemeClr>
                </a:solidFill>
              </a:rPr>
              <a:t>      development </a:t>
            </a:r>
            <a:r>
              <a:rPr lang="en-US" sz="2500" dirty="0">
                <a:solidFill>
                  <a:schemeClr val="tx1">
                    <a:lumMod val="95000"/>
                  </a:schemeClr>
                </a:solidFill>
              </a:rPr>
              <a:t>processes to avoid failures. </a:t>
            </a:r>
          </a:p>
        </p:txBody>
      </p:sp>
      <p:sp>
        <p:nvSpPr>
          <p:cNvPr id="3" name="TextBox 2"/>
          <p:cNvSpPr txBox="1"/>
          <p:nvPr/>
        </p:nvSpPr>
        <p:spPr>
          <a:xfrm>
            <a:off x="0" y="457200"/>
            <a:ext cx="9142072" cy="1200329"/>
          </a:xfrm>
          <a:prstGeom prst="rect">
            <a:avLst/>
          </a:prstGeom>
          <a:noFill/>
        </p:spPr>
        <p:txBody>
          <a:bodyPr wrap="square" rtlCol="0">
            <a:spAutoFit/>
          </a:bodyPr>
          <a:lstStyle/>
          <a:p>
            <a:pPr algn="ctr"/>
            <a:r>
              <a:rPr lang="en-US" sz="3600" b="1" dirty="0" smtClean="0">
                <a:solidFill>
                  <a:srgbClr val="FFFF99"/>
                </a:solidFill>
                <a:effectLst>
                  <a:outerShdw blurRad="38100" dist="38100" dir="2700000" algn="tl">
                    <a:srgbClr val="000000">
                      <a:alpha val="43137"/>
                    </a:srgbClr>
                  </a:outerShdw>
                </a:effectLst>
              </a:rPr>
              <a:t>Reason of Failure in Toyota Software development</a:t>
            </a:r>
            <a:endParaRPr lang="en-US" sz="3600" b="1" dirty="0">
              <a:solidFill>
                <a:srgbClr val="FFFF99"/>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0389714"/>
      </p:ext>
    </p:extLst>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261</TotalTime>
  <Words>979</Words>
  <Application>Microsoft Office PowerPoint</Application>
  <PresentationFormat>On-screen Show (4:3)</PresentationFormat>
  <Paragraphs>78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PC8</dc:creator>
  <cp:lastModifiedBy>Manoj Gaonkar</cp:lastModifiedBy>
  <cp:revision>28</cp:revision>
  <dcterms:created xsi:type="dcterms:W3CDTF">2024-01-19T05:40:28Z</dcterms:created>
  <dcterms:modified xsi:type="dcterms:W3CDTF">2024-01-28T18:30:51Z</dcterms:modified>
</cp:coreProperties>
</file>