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99FF"/>
    <a:srgbClr val="99FFCC"/>
    <a:srgbClr val="CCCCFF"/>
    <a:srgbClr val="CCFF66"/>
    <a:srgbClr val="CCECFF"/>
    <a:srgbClr val="FFCC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7" autoAdjust="0"/>
  </p:normalViewPr>
  <p:slideViewPr>
    <p:cSldViewPr>
      <p:cViewPr>
        <p:scale>
          <a:sx n="66" d="100"/>
          <a:sy n="66" d="100"/>
        </p:scale>
        <p:origin x="-193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96EBF-17A6-4D58-A4B4-343E0359A27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1AAB-A211-4BBA-9E54-234B90D41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1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AFD6-72A1-422B-A3B3-0FE24177B9E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6855-8272-4918-9FCB-EC00589F3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6855-8272-4918-9FCB-EC00589F3F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10600" cy="2514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CCCFF"/>
                </a:solidFill>
                <a:latin typeface="Broadway" pitchFamily="82" charset="0"/>
              </a:rPr>
              <a:t>S</a:t>
            </a:r>
            <a:r>
              <a:rPr lang="en-US" sz="4400" b="1" dirty="0" smtClean="0">
                <a:solidFill>
                  <a:srgbClr val="CCCCFF"/>
                </a:solidFill>
                <a:latin typeface="Broadway" pitchFamily="82" charset="0"/>
              </a:rPr>
              <a:t>oftware   </a:t>
            </a:r>
            <a:r>
              <a:rPr lang="en-US" sz="5400" b="1" dirty="0" smtClean="0">
                <a:solidFill>
                  <a:srgbClr val="CCCCFF"/>
                </a:solidFill>
                <a:latin typeface="Broadway" pitchFamily="82" charset="0"/>
              </a:rPr>
              <a:t>D</a:t>
            </a:r>
            <a:r>
              <a:rPr lang="en-US" sz="4400" b="1" dirty="0" smtClean="0">
                <a:solidFill>
                  <a:srgbClr val="CCCCFF"/>
                </a:solidFill>
                <a:latin typeface="Broadway" pitchFamily="82" charset="0"/>
              </a:rPr>
              <a:t>evelopment Life   Cycle</a:t>
            </a:r>
            <a:endParaRPr lang="en-US" sz="4400" b="1" dirty="0">
              <a:solidFill>
                <a:srgbClr val="CCCCFF"/>
              </a:solidFill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41148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ase Study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73380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C99"/>
                </a:solidFill>
              </a:rPr>
              <a:t>Understanding </a:t>
            </a:r>
            <a:r>
              <a:rPr lang="en-US" sz="2600" dirty="0" smtClean="0">
                <a:solidFill>
                  <a:srgbClr val="FFCC99"/>
                </a:solidFill>
              </a:rPr>
              <a:t>the</a:t>
            </a:r>
            <a:r>
              <a:rPr lang="en-US" sz="2400" dirty="0" smtClean="0">
                <a:solidFill>
                  <a:srgbClr val="FFCC99"/>
                </a:solidFill>
              </a:rPr>
              <a:t> Software Development Life Cycle (SDLC) with </a:t>
            </a:r>
            <a:endParaRPr lang="en-US" sz="2400" dirty="0">
              <a:solidFill>
                <a:srgbClr val="FFCC99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752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99"/>
                </a:solidFill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</a:rPr>
              <a:t>ntroduction  </a:t>
            </a:r>
            <a:r>
              <a:rPr lang="en-US" sz="4400" dirty="0" smtClean="0">
                <a:solidFill>
                  <a:srgbClr val="FFFF99"/>
                </a:solidFill>
              </a:rPr>
              <a:t>:</a:t>
            </a:r>
            <a:endParaRPr lang="en-US" sz="4400" dirty="0">
              <a:solidFill>
                <a:srgbClr val="FFFF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8956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SDLC stands for Software Development Life Cycle. The software development lifecycle (SDLC) is the cost-effective and time-efficient process that development teams use to design and build high-quality software.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429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00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99"/>
                </a:solidFill>
              </a:rPr>
              <a:t>P</a:t>
            </a:r>
            <a:r>
              <a:rPr lang="en-US" sz="3200" b="1" dirty="0" smtClean="0">
                <a:solidFill>
                  <a:srgbClr val="FFFF99"/>
                </a:solidFill>
              </a:rPr>
              <a:t>hases of SDLC :</a:t>
            </a:r>
            <a:endParaRPr lang="en-US" sz="3200" b="1" dirty="0">
              <a:solidFill>
                <a:srgbClr val="FFFF99"/>
              </a:solidFill>
            </a:endParaRPr>
          </a:p>
        </p:txBody>
      </p:sp>
      <p:pic>
        <p:nvPicPr>
          <p:cNvPr id="8" name="Picture 7" descr="SDLC-HS2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5029200" cy="541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2667000"/>
            <a:ext cx="4267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Requirement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Planning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Software design such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</a:p>
          <a:p>
            <a:pPr algn="just"/>
            <a:r>
              <a:rPr lang="en-US" sz="25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  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as architectural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design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Software development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Testing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Deployment</a:t>
            </a:r>
            <a:endParaRPr lang="en-US" sz="2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9390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FF99"/>
                </a:solidFill>
              </a:rPr>
              <a:t>Planning and Requirement Analysis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918" y="13716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security requirements and appropriate security</a:t>
            </a:r>
          </a:p>
          <a:p>
            <a:pPr algn="just"/>
            <a:r>
              <a:rPr lang="en-US" sz="2300" dirty="0" smtClean="0"/>
              <a:t>   choices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It can mitigate potential threats and</a:t>
            </a:r>
          </a:p>
          <a:p>
            <a:pPr algn="just"/>
            <a:r>
              <a:rPr lang="en-US" sz="2300" dirty="0" smtClean="0"/>
              <a:t>   vulnerabilities are identified in  this stage.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b="17129"/>
          <a:stretch/>
        </p:blipFill>
        <p:spPr>
          <a:xfrm>
            <a:off x="457200" y="3581400"/>
            <a:ext cx="7620000" cy="26289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716973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2. </a:t>
            </a:r>
            <a:r>
              <a:rPr lang="en-US" sz="2800" b="1" dirty="0">
                <a:solidFill>
                  <a:srgbClr val="FFFF99"/>
                </a:solidFill>
              </a:rPr>
              <a:t>Defining </a:t>
            </a:r>
            <a:r>
              <a:rPr lang="en-US" sz="2800" b="1" dirty="0" smtClean="0">
                <a:solidFill>
                  <a:srgbClr val="FFFF99"/>
                </a:solidFill>
              </a:rPr>
              <a:t>Requirements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610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 The development team uses the security design</a:t>
            </a:r>
          </a:p>
          <a:p>
            <a:pPr algn="just"/>
            <a:r>
              <a:rPr lang="en-US" sz="2300" dirty="0" smtClean="0"/>
              <a:t>     principle and  architecture to consider potential risks.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 This stage involves threat </a:t>
            </a:r>
            <a:r>
              <a:rPr lang="en-US" sz="2300" dirty="0" err="1" smtClean="0"/>
              <a:t>modelling</a:t>
            </a:r>
            <a:r>
              <a:rPr lang="en-US" sz="2300" dirty="0" smtClean="0"/>
              <a:t>, access control,</a:t>
            </a:r>
          </a:p>
          <a:p>
            <a:pPr algn="just"/>
            <a:r>
              <a:rPr lang="en-US" sz="2300" dirty="0" smtClean="0"/>
              <a:t>     encryption  mechanism, and architecture risk analysis.</a:t>
            </a: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b="14272"/>
          <a:stretch/>
        </p:blipFill>
        <p:spPr>
          <a:xfrm>
            <a:off x="647700" y="3657599"/>
            <a:ext cx="7620000" cy="27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9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447800"/>
            <a:ext cx="8077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The code reviews are done to ensure software follows</a:t>
            </a:r>
          </a:p>
          <a:p>
            <a:pPr algn="just"/>
            <a:r>
              <a:rPr lang="en-US" sz="2300" dirty="0" smtClean="0"/>
              <a:t>    code standards and security controls are</a:t>
            </a:r>
          </a:p>
          <a:p>
            <a:pPr algn="just"/>
            <a:r>
              <a:rPr lang="en-US" sz="2300" dirty="0" smtClean="0"/>
              <a:t>    implemented.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Security vulnerability tests like penetration testing are</a:t>
            </a:r>
          </a:p>
          <a:p>
            <a:pPr algn="just"/>
            <a:r>
              <a:rPr lang="en-US" sz="2300" dirty="0" smtClean="0"/>
              <a:t>   also done to identify potential issues.</a:t>
            </a: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3. Design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5" b="10455"/>
          <a:stretch/>
        </p:blipFill>
        <p:spPr>
          <a:xfrm>
            <a:off x="533400" y="3581400"/>
            <a:ext cx="7620000" cy="29718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716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Automated </a:t>
            </a:r>
            <a:r>
              <a:rPr lang="en-US" sz="2300" dirty="0" err="1" smtClean="0"/>
              <a:t>DevSecOps</a:t>
            </a:r>
            <a:r>
              <a:rPr lang="en-US" sz="2300" dirty="0" smtClean="0"/>
              <a:t> tools are used to improve</a:t>
            </a:r>
          </a:p>
          <a:p>
            <a:pPr algn="just"/>
            <a:r>
              <a:rPr lang="en-US" sz="2300" dirty="0" smtClean="0"/>
              <a:t>   application security.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To ensure the software is deployed securely, firewalls,</a:t>
            </a:r>
          </a:p>
          <a:p>
            <a:pPr algn="just"/>
            <a:r>
              <a:rPr lang="en-US" sz="2300" dirty="0" smtClean="0"/>
              <a:t>   access controls, and security settings are configured.</a:t>
            </a:r>
            <a:endParaRPr lang="en-US" sz="23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4. Deployment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4" b="11000"/>
          <a:stretch/>
        </p:blipFill>
        <p:spPr>
          <a:xfrm>
            <a:off x="533400" y="3352800"/>
            <a:ext cx="7620000" cy="2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86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787" y="60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5. </a:t>
            </a:r>
            <a:r>
              <a:rPr lang="en-US" sz="2800" b="1" dirty="0">
                <a:solidFill>
                  <a:srgbClr val="FFFF99"/>
                </a:solidFill>
              </a:rPr>
              <a:t>Product Testing and </a:t>
            </a:r>
            <a:r>
              <a:rPr lang="en-US" sz="2800" b="1" dirty="0" smtClean="0">
                <a:solidFill>
                  <a:srgbClr val="FFFF99"/>
                </a:solidFill>
              </a:rPr>
              <a:t>Integration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458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smtClean="0"/>
              <a:t>testing </a:t>
            </a:r>
            <a:r>
              <a:rPr lang="en-US" sz="2300" dirty="0"/>
              <a:t>of the software is necessary to ensure its smooth execution. Although, minimal testing is conducted at every stage of </a:t>
            </a:r>
            <a:r>
              <a:rPr lang="en-US" sz="2300" dirty="0" smtClean="0"/>
              <a:t>SDLC.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smtClean="0"/>
              <a:t>This </a:t>
            </a:r>
            <a:r>
              <a:rPr lang="en-US" sz="2300" dirty="0"/>
              <a:t>ensures that the product confronts the quality requirements of SRS.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b="17545"/>
          <a:stretch/>
        </p:blipFill>
        <p:spPr>
          <a:xfrm>
            <a:off x="571500" y="3657600"/>
            <a:ext cx="7620000" cy="246264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90210"/>
            <a:ext cx="857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6. </a:t>
            </a:r>
            <a:r>
              <a:rPr lang="en-US" sz="2800" b="1" dirty="0">
                <a:solidFill>
                  <a:srgbClr val="FFFF99"/>
                </a:solidFill>
              </a:rPr>
              <a:t>Deployment and Maintenance of </a:t>
            </a:r>
            <a:r>
              <a:rPr lang="en-US" sz="2800" b="1" dirty="0" smtClean="0">
                <a:solidFill>
                  <a:srgbClr val="FFFF99"/>
                </a:solidFill>
              </a:rPr>
              <a:t>Products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53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300" dirty="0" smtClean="0"/>
              <a:t>it </a:t>
            </a:r>
            <a:r>
              <a:rPr lang="en-US" sz="2300" dirty="0"/>
              <a:t>is tested in a real industrial environment. It is important to ensure its smooth performance. If it performs well, the organization sends out the product as a whole. </a:t>
            </a:r>
            <a:endParaRPr lang="en-US" sz="23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300" dirty="0" smtClean="0"/>
              <a:t>After </a:t>
            </a:r>
            <a:r>
              <a:rPr lang="en-US" sz="2300" dirty="0"/>
              <a:t>retrieving beneficial feedback, the company releases it as it is or with auxiliary improvements to make it further helpful for the customers. </a:t>
            </a:r>
            <a:r>
              <a:rPr lang="en-US" sz="2300" dirty="0" smtClean="0"/>
              <a:t>However.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2" b="16182"/>
          <a:stretch/>
        </p:blipFill>
        <p:spPr>
          <a:xfrm>
            <a:off x="592282" y="3962400"/>
            <a:ext cx="7620000" cy="23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63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150</TotalTime>
  <Words>317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PC8</dc:creator>
  <cp:lastModifiedBy>Manoj Gaonkar</cp:lastModifiedBy>
  <cp:revision>17</cp:revision>
  <dcterms:created xsi:type="dcterms:W3CDTF">2024-01-19T05:40:28Z</dcterms:created>
  <dcterms:modified xsi:type="dcterms:W3CDTF">2024-01-28T18:24:55Z</dcterms:modified>
</cp:coreProperties>
</file>