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3399FF"/>
    <a:srgbClr val="99FFCC"/>
    <a:srgbClr val="CCCCFF"/>
    <a:srgbClr val="CCFF66"/>
    <a:srgbClr val="CCECFF"/>
    <a:srgbClr val="FFCC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67" autoAdjust="0"/>
  </p:normalViewPr>
  <p:slideViewPr>
    <p:cSldViewPr>
      <p:cViewPr>
        <p:scale>
          <a:sx n="66" d="100"/>
          <a:sy n="66" d="100"/>
        </p:scale>
        <p:origin x="-193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96EBF-17A6-4D58-A4B4-343E0359A27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51AAB-A211-4BBA-9E54-234B90D415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1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9AFD6-72A1-422B-A3B3-0FE24177B9E4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36855-8272-4918-9FCB-EC00589F3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1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36855-8272-4918-9FCB-EC00589F3F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637BB6B-EE1B-48FB-8575-0D55C373DE8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637BB6B-EE1B-48FB-8575-0D55C373DE8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637BB6B-EE1B-48FB-8575-0D55C373DE88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1/28/2024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push/>
  </p:transition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10600" cy="25146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CCCCFF"/>
                </a:solidFill>
                <a:latin typeface="Broadway" pitchFamily="82" charset="0"/>
              </a:rPr>
              <a:t>S</a:t>
            </a:r>
            <a:r>
              <a:rPr lang="en-US" sz="4400" b="1" dirty="0" smtClean="0">
                <a:solidFill>
                  <a:srgbClr val="CCCCFF"/>
                </a:solidFill>
                <a:latin typeface="Broadway" pitchFamily="82" charset="0"/>
              </a:rPr>
              <a:t>oftware   </a:t>
            </a:r>
            <a:r>
              <a:rPr lang="en-US" sz="5400" b="1" dirty="0" smtClean="0">
                <a:solidFill>
                  <a:srgbClr val="CCCCFF"/>
                </a:solidFill>
                <a:latin typeface="Broadway" pitchFamily="82" charset="0"/>
              </a:rPr>
              <a:t>D</a:t>
            </a:r>
            <a:r>
              <a:rPr lang="en-US" sz="4400" b="1" dirty="0" smtClean="0">
                <a:solidFill>
                  <a:srgbClr val="CCCCFF"/>
                </a:solidFill>
                <a:latin typeface="Broadway" pitchFamily="82" charset="0"/>
              </a:rPr>
              <a:t>evelopment Life   Cycle</a:t>
            </a:r>
            <a:endParaRPr lang="en-US" sz="4400" b="1" dirty="0">
              <a:solidFill>
                <a:srgbClr val="CCCCFF"/>
              </a:solidFill>
              <a:latin typeface="Broadway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5200" y="4114800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ase Study</a:t>
            </a:r>
            <a:endParaRPr 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733800"/>
            <a:ext cx="7467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C99"/>
                </a:solidFill>
              </a:rPr>
              <a:t>Understanding </a:t>
            </a:r>
            <a:r>
              <a:rPr lang="en-US" sz="2600" dirty="0" smtClean="0">
                <a:solidFill>
                  <a:srgbClr val="FFCC99"/>
                </a:solidFill>
              </a:rPr>
              <a:t>the</a:t>
            </a:r>
            <a:r>
              <a:rPr lang="en-US" sz="2400" dirty="0" smtClean="0">
                <a:solidFill>
                  <a:srgbClr val="FFCC99"/>
                </a:solidFill>
              </a:rPr>
              <a:t> Software Development Life Cycle (SDLC) with </a:t>
            </a:r>
            <a:endParaRPr lang="en-US" sz="2400" dirty="0">
              <a:solidFill>
                <a:srgbClr val="FFCC99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7526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FF99"/>
                </a:solidFill>
              </a:rPr>
              <a:t>I</a:t>
            </a:r>
            <a:r>
              <a:rPr lang="en-US" sz="4000" b="1" dirty="0" smtClean="0">
                <a:solidFill>
                  <a:srgbClr val="FFFF99"/>
                </a:solidFill>
              </a:rPr>
              <a:t>ntroduction  </a:t>
            </a:r>
            <a:r>
              <a:rPr lang="en-US" sz="4400" dirty="0" smtClean="0">
                <a:solidFill>
                  <a:srgbClr val="FFFF99"/>
                </a:solidFill>
              </a:rPr>
              <a:t>:</a:t>
            </a:r>
            <a:endParaRPr lang="en-US" sz="4400" dirty="0">
              <a:solidFill>
                <a:srgbClr val="FFFF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895600"/>
            <a:ext cx="807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SDLC stands for Software Development Life Cycle. The software development lifecycle (SDLC) is the cost-effective and time-efficient process that development teams use to design and build high-quality software.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34290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600200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FF99"/>
                </a:solidFill>
              </a:rPr>
              <a:t>P</a:t>
            </a:r>
            <a:r>
              <a:rPr lang="en-US" sz="3200" b="1" dirty="0" smtClean="0">
                <a:solidFill>
                  <a:srgbClr val="FFFF99"/>
                </a:solidFill>
              </a:rPr>
              <a:t>hases of SDLC :</a:t>
            </a:r>
            <a:endParaRPr lang="en-US" sz="3200" b="1" dirty="0">
              <a:solidFill>
                <a:srgbClr val="FFFF99"/>
              </a:solidFill>
            </a:endParaRPr>
          </a:p>
        </p:txBody>
      </p:sp>
      <p:pic>
        <p:nvPicPr>
          <p:cNvPr id="8" name="Picture 7" descr="SDLC-HS20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143000"/>
            <a:ext cx="5029200" cy="5410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0" y="2667000"/>
            <a:ext cx="42672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500" dirty="0" smtClean="0">
                <a:solidFill>
                  <a:schemeClr val="tx1">
                    <a:lumMod val="95000"/>
                  </a:schemeClr>
                </a:solidFill>
              </a:rPr>
              <a:t>  Requirement analysis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500" dirty="0" smtClean="0">
                <a:solidFill>
                  <a:schemeClr val="tx1">
                    <a:lumMod val="95000"/>
                  </a:schemeClr>
                </a:solidFill>
              </a:rPr>
              <a:t>  Planning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500" dirty="0" smtClean="0">
                <a:solidFill>
                  <a:schemeClr val="tx1">
                    <a:lumMod val="95000"/>
                  </a:schemeClr>
                </a:solidFill>
              </a:rPr>
              <a:t>  Software design such </a:t>
            </a:r>
            <a:r>
              <a:rPr lang="en-US" sz="2500" dirty="0" smtClean="0">
                <a:solidFill>
                  <a:schemeClr val="tx1">
                    <a:lumMod val="95000"/>
                  </a:schemeClr>
                </a:solidFill>
              </a:rPr>
              <a:t>   </a:t>
            </a:r>
          </a:p>
          <a:p>
            <a:pPr algn="just"/>
            <a:r>
              <a:rPr lang="en-US" sz="25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500" dirty="0" smtClean="0">
                <a:solidFill>
                  <a:schemeClr val="tx1">
                    <a:lumMod val="95000"/>
                  </a:schemeClr>
                </a:solidFill>
              </a:rPr>
              <a:t>     </a:t>
            </a:r>
            <a:r>
              <a:rPr lang="en-US" sz="2500" dirty="0" smtClean="0">
                <a:solidFill>
                  <a:schemeClr val="tx1">
                    <a:lumMod val="95000"/>
                  </a:schemeClr>
                </a:solidFill>
              </a:rPr>
              <a:t>as architectural </a:t>
            </a:r>
            <a:r>
              <a:rPr lang="en-US" sz="2500" dirty="0" smtClean="0">
                <a:solidFill>
                  <a:schemeClr val="tx1">
                    <a:lumMod val="95000"/>
                  </a:schemeClr>
                </a:solidFill>
              </a:rPr>
              <a:t>design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500" dirty="0" smtClean="0">
                <a:solidFill>
                  <a:schemeClr val="tx1">
                    <a:lumMod val="95000"/>
                  </a:schemeClr>
                </a:solidFill>
              </a:rPr>
              <a:t>  Software development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500" dirty="0" smtClean="0">
                <a:solidFill>
                  <a:schemeClr val="tx1">
                    <a:lumMod val="95000"/>
                  </a:schemeClr>
                </a:solidFill>
              </a:rPr>
              <a:t>  Testing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500" dirty="0" smtClean="0">
                <a:solidFill>
                  <a:schemeClr val="tx1">
                    <a:lumMod val="95000"/>
                  </a:schemeClr>
                </a:solidFill>
              </a:rPr>
              <a:t>  Deployment</a:t>
            </a:r>
            <a:endParaRPr lang="en-US" sz="25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93908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FFFF99"/>
                </a:solidFill>
              </a:rPr>
              <a:t>Planning and Requirement Analysis :</a:t>
            </a:r>
            <a:endParaRPr lang="en-US" sz="2800" b="1" dirty="0">
              <a:solidFill>
                <a:srgbClr val="FFFF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918" y="1371600"/>
            <a:ext cx="8458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300" dirty="0" smtClean="0"/>
              <a:t>  security requirements and appropriate security</a:t>
            </a:r>
          </a:p>
          <a:p>
            <a:pPr algn="just"/>
            <a:r>
              <a:rPr lang="en-US" sz="2300" dirty="0" smtClean="0"/>
              <a:t>   choices .</a:t>
            </a:r>
          </a:p>
          <a:p>
            <a:pPr algn="just">
              <a:buFont typeface="Arial" pitchFamily="34" charset="0"/>
              <a:buChar char="•"/>
            </a:pPr>
            <a:r>
              <a:rPr lang="en-US" sz="2300" dirty="0" smtClean="0"/>
              <a:t>  It can mitigate potential threats and</a:t>
            </a:r>
          </a:p>
          <a:p>
            <a:pPr algn="just"/>
            <a:r>
              <a:rPr lang="en-US" sz="2300" dirty="0" smtClean="0"/>
              <a:t>   vulnerabilities are identified in  this stage.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2" b="17129"/>
          <a:stretch/>
        </p:blipFill>
        <p:spPr>
          <a:xfrm>
            <a:off x="457200" y="3581400"/>
            <a:ext cx="7620000" cy="262890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945" y="716973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99"/>
                </a:solidFill>
              </a:rPr>
              <a:t>2. </a:t>
            </a:r>
            <a:r>
              <a:rPr lang="en-US" sz="2800" b="1" dirty="0">
                <a:solidFill>
                  <a:srgbClr val="FFFF99"/>
                </a:solidFill>
              </a:rPr>
              <a:t>Defining </a:t>
            </a:r>
            <a:r>
              <a:rPr lang="en-US" sz="2800" b="1" dirty="0" smtClean="0">
                <a:solidFill>
                  <a:srgbClr val="FFFF99"/>
                </a:solidFill>
              </a:rPr>
              <a:t>Requirements :</a:t>
            </a:r>
            <a:endParaRPr lang="en-US" sz="2800" b="1" dirty="0">
              <a:solidFill>
                <a:srgbClr val="FFFF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600200"/>
            <a:ext cx="8610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300" dirty="0" smtClean="0"/>
              <a:t>   The development team uses the security design</a:t>
            </a:r>
          </a:p>
          <a:p>
            <a:pPr algn="just"/>
            <a:r>
              <a:rPr lang="en-US" sz="2300" dirty="0" smtClean="0"/>
              <a:t>     principle and  architecture to consider potential risks.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300" dirty="0" smtClean="0"/>
              <a:t>   This stage involves threat </a:t>
            </a:r>
            <a:r>
              <a:rPr lang="en-US" sz="2300" dirty="0" err="1" smtClean="0"/>
              <a:t>modelling</a:t>
            </a:r>
            <a:r>
              <a:rPr lang="en-US" sz="2300" dirty="0" smtClean="0"/>
              <a:t>, access control,</a:t>
            </a:r>
          </a:p>
          <a:p>
            <a:pPr algn="just"/>
            <a:r>
              <a:rPr lang="en-US" sz="2300" dirty="0" smtClean="0"/>
              <a:t>     encryption  mechanism, and architecture risk analysis.</a:t>
            </a:r>
            <a:endParaRPr lang="en-US" sz="23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2" b="14272"/>
          <a:stretch/>
        </p:blipFill>
        <p:spPr>
          <a:xfrm>
            <a:off x="647700" y="3657599"/>
            <a:ext cx="7620000" cy="276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092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447800"/>
            <a:ext cx="8077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300" dirty="0" smtClean="0"/>
              <a:t>  The code reviews are done to ensure software follows</a:t>
            </a:r>
          </a:p>
          <a:p>
            <a:pPr algn="just"/>
            <a:r>
              <a:rPr lang="en-US" sz="2300" dirty="0" smtClean="0"/>
              <a:t>    code standards and security controls are</a:t>
            </a:r>
          </a:p>
          <a:p>
            <a:pPr algn="just"/>
            <a:r>
              <a:rPr lang="en-US" sz="2300" dirty="0" smtClean="0"/>
              <a:t>    implemented.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300" dirty="0" smtClean="0"/>
              <a:t>  Security vulnerability tests like penetration testing are</a:t>
            </a:r>
          </a:p>
          <a:p>
            <a:pPr algn="just"/>
            <a:r>
              <a:rPr lang="en-US" sz="2300" dirty="0" smtClean="0"/>
              <a:t>   also done to identify potential issues.</a:t>
            </a:r>
            <a:endParaRPr lang="en-US" sz="23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6858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99"/>
                </a:solidFill>
              </a:rPr>
              <a:t>3. Design :</a:t>
            </a:r>
            <a:endParaRPr lang="en-US" sz="2800" b="1" dirty="0">
              <a:solidFill>
                <a:srgbClr val="FFFF9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5" b="10455"/>
          <a:stretch/>
        </p:blipFill>
        <p:spPr>
          <a:xfrm>
            <a:off x="533400" y="3581400"/>
            <a:ext cx="7620000" cy="297180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371600"/>
            <a:ext cx="8458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300" dirty="0" smtClean="0"/>
              <a:t>  Automated </a:t>
            </a:r>
            <a:r>
              <a:rPr lang="en-US" sz="2300" dirty="0" err="1" smtClean="0"/>
              <a:t>DevSecOps</a:t>
            </a:r>
            <a:r>
              <a:rPr lang="en-US" sz="2300" dirty="0" smtClean="0"/>
              <a:t> tools are used to improve</a:t>
            </a:r>
          </a:p>
          <a:p>
            <a:pPr algn="just"/>
            <a:r>
              <a:rPr lang="en-US" sz="2300" dirty="0" smtClean="0"/>
              <a:t>   application security.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300" dirty="0" smtClean="0"/>
              <a:t>  To ensure the software is deployed securely, firewalls,</a:t>
            </a:r>
          </a:p>
          <a:p>
            <a:pPr algn="just"/>
            <a:r>
              <a:rPr lang="en-US" sz="2300" dirty="0" smtClean="0"/>
              <a:t>   access controls, and security settings are configured.</a:t>
            </a:r>
            <a:endParaRPr lang="en-US" sz="23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6096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99"/>
                </a:solidFill>
              </a:rPr>
              <a:t>4. Deployment :</a:t>
            </a:r>
            <a:endParaRPr lang="en-US" sz="2800" b="1" dirty="0">
              <a:solidFill>
                <a:srgbClr val="FFFF99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4" b="11000"/>
          <a:stretch/>
        </p:blipFill>
        <p:spPr>
          <a:xfrm>
            <a:off x="533400" y="3352800"/>
            <a:ext cx="7620000" cy="287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866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6787" y="6096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99"/>
                </a:solidFill>
              </a:rPr>
              <a:t>5. </a:t>
            </a:r>
            <a:r>
              <a:rPr lang="en-US" sz="2800" b="1" dirty="0">
                <a:solidFill>
                  <a:srgbClr val="FFFF99"/>
                </a:solidFill>
              </a:rPr>
              <a:t>Product Testing and </a:t>
            </a:r>
            <a:r>
              <a:rPr lang="en-US" sz="2800" b="1" dirty="0" smtClean="0">
                <a:solidFill>
                  <a:srgbClr val="FFFF99"/>
                </a:solidFill>
              </a:rPr>
              <a:t>Integration :</a:t>
            </a:r>
            <a:endParaRPr lang="en-US" sz="2800" b="1" dirty="0">
              <a:solidFill>
                <a:srgbClr val="FFFF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447800"/>
            <a:ext cx="8458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300" dirty="0" smtClean="0"/>
              <a:t>testing </a:t>
            </a:r>
            <a:r>
              <a:rPr lang="en-US" sz="2300" dirty="0"/>
              <a:t>of the software is necessary to ensure its smooth execution. Although, minimal testing is conducted at every stage of </a:t>
            </a:r>
            <a:r>
              <a:rPr lang="en-US" sz="2300" dirty="0" smtClean="0"/>
              <a:t>SDLC.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300" dirty="0" smtClean="0"/>
              <a:t>This </a:t>
            </a:r>
            <a:r>
              <a:rPr lang="en-US" sz="2300" dirty="0"/>
              <a:t>ensures that the product confronts the quality requirements of SRS.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8" b="17545"/>
          <a:stretch/>
        </p:blipFill>
        <p:spPr>
          <a:xfrm>
            <a:off x="571500" y="3657600"/>
            <a:ext cx="7620000" cy="2462646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490210"/>
            <a:ext cx="857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99"/>
                </a:solidFill>
              </a:rPr>
              <a:t>6. </a:t>
            </a:r>
            <a:r>
              <a:rPr lang="en-US" sz="2800" b="1" dirty="0">
                <a:solidFill>
                  <a:srgbClr val="FFFF99"/>
                </a:solidFill>
              </a:rPr>
              <a:t>Deployment and Maintenance of </a:t>
            </a:r>
            <a:r>
              <a:rPr lang="en-US" sz="2800" b="1" dirty="0" smtClean="0">
                <a:solidFill>
                  <a:srgbClr val="FFFF99"/>
                </a:solidFill>
              </a:rPr>
              <a:t>Products :</a:t>
            </a:r>
            <a:endParaRPr lang="en-US" sz="2800" b="1" dirty="0">
              <a:solidFill>
                <a:srgbClr val="FFFF9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295400"/>
            <a:ext cx="8534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300" dirty="0" smtClean="0"/>
              <a:t>it </a:t>
            </a:r>
            <a:r>
              <a:rPr lang="en-US" sz="2300" dirty="0"/>
              <a:t>is tested in a real industrial environment. It is important to ensure its smooth performance. If it performs well, the organization sends out the product as a whole. </a:t>
            </a:r>
            <a:endParaRPr lang="en-US" sz="23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300" dirty="0" smtClean="0"/>
              <a:t>After </a:t>
            </a:r>
            <a:r>
              <a:rPr lang="en-US" sz="2300" dirty="0"/>
              <a:t>retrieving beneficial feedback, the company releases it as it is or with auxiliary improvements to make it further helpful for the customers. </a:t>
            </a:r>
            <a:r>
              <a:rPr lang="en-US" sz="2300" dirty="0" smtClean="0"/>
              <a:t>However.</a:t>
            </a:r>
            <a:endParaRPr lang="en-US" sz="2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2" b="16182"/>
          <a:stretch/>
        </p:blipFill>
        <p:spPr>
          <a:xfrm>
            <a:off x="592282" y="3962400"/>
            <a:ext cx="7620000" cy="23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639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150</TotalTime>
  <Words>317</Words>
  <Application>Microsoft Office PowerPoint</Application>
  <PresentationFormat>On-screen Show (4:3)</PresentationFormat>
  <Paragraphs>41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PC8</dc:creator>
  <cp:lastModifiedBy>Manoj Gaonkar</cp:lastModifiedBy>
  <cp:revision>17</cp:revision>
  <dcterms:created xsi:type="dcterms:W3CDTF">2024-01-19T05:40:28Z</dcterms:created>
  <dcterms:modified xsi:type="dcterms:W3CDTF">2024-01-28T18:24:37Z</dcterms:modified>
</cp:coreProperties>
</file>