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58"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01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4"/>
            <a:ext cx="12190815" cy="6857996"/>
          </a:xfrm>
          <a:prstGeom prst="rect">
            <a:avLst/>
          </a:prstGeom>
          <a:noFill/>
          <a:ln>
            <a:noFill/>
          </a:ln>
        </p:spPr>
      </p:pic>
      <p:sp>
        <p:nvSpPr>
          <p:cNvPr id="99" name="Google Shape;99;p1"/>
          <p:cNvSpPr txBox="1"/>
          <p:nvPr/>
        </p:nvSpPr>
        <p:spPr>
          <a:xfrm>
            <a:off x="540774" y="3904800"/>
            <a:ext cx="11051458"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sng" strike="noStrike" cap="none" dirty="0">
                <a:solidFill>
                  <a:schemeClr val="tx1"/>
                </a:solidFill>
                <a:latin typeface="Calibri"/>
                <a:ea typeface="Calibri"/>
                <a:cs typeface="Calibri"/>
                <a:sym typeface="Calibri"/>
              </a:rPr>
              <a:t>Employment Trends Among Engineering Graduates: Findings from the AMEO 2015 Dataset</a:t>
            </a:r>
            <a:endParaRPr sz="3200" b="1" u="sng"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543231" y="1284850"/>
            <a:ext cx="4982497" cy="1133886"/>
          </a:xfrm>
        </p:spPr>
        <p:txBody>
          <a:bodyPr>
            <a:noAutofit/>
          </a:bodyPr>
          <a:lstStyle/>
          <a:p>
            <a:r>
              <a:rPr lang="en-US" sz="2000" dirty="0"/>
              <a:t>In top 30 Designation, there are more male candidates compared to female candidates in each designation.</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778477"/>
            <a:ext cx="4982497" cy="1273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Designation, </a:t>
            </a:r>
            <a:r>
              <a:rPr lang="en-US" sz="2000" dirty="0" err="1"/>
              <a:t>B.Tech</a:t>
            </a:r>
            <a:r>
              <a:rPr lang="en-US" sz="2000" dirty="0"/>
              <a:t>/B.E. candidates are more than any other degree candidates.</a:t>
            </a:r>
            <a:endParaRPr lang="en-IN" b="1" dirty="0"/>
          </a:p>
        </p:txBody>
      </p:sp>
      <p:pic>
        <p:nvPicPr>
          <p:cNvPr id="5" name="Picture 4">
            <a:extLst>
              <a:ext uri="{FF2B5EF4-FFF2-40B4-BE49-F238E27FC236}">
                <a16:creationId xmlns:a16="http://schemas.microsoft.com/office/drawing/2014/main" id="{3034A1AC-742B-8E4D-8439-522DC1CBAB34}"/>
              </a:ext>
            </a:extLst>
          </p:cNvPr>
          <p:cNvPicPr>
            <a:picLocks noChangeAspect="1"/>
          </p:cNvPicPr>
          <p:nvPr/>
        </p:nvPicPr>
        <p:blipFill>
          <a:blip r:embed="rId2"/>
          <a:stretch>
            <a:fillRect/>
          </a:stretch>
        </p:blipFill>
        <p:spPr>
          <a:xfrm>
            <a:off x="6139303" y="903892"/>
            <a:ext cx="5924172" cy="3639285"/>
          </a:xfrm>
          <a:prstGeom prst="rect">
            <a:avLst/>
          </a:prstGeom>
        </p:spPr>
      </p:pic>
      <p:pic>
        <p:nvPicPr>
          <p:cNvPr id="8" name="Picture 7">
            <a:extLst>
              <a:ext uri="{FF2B5EF4-FFF2-40B4-BE49-F238E27FC236}">
                <a16:creationId xmlns:a16="http://schemas.microsoft.com/office/drawing/2014/main" id="{4D7CCD6A-63C3-2B3D-99BA-6DCCDF3CFE56}"/>
              </a:ext>
            </a:extLst>
          </p:cNvPr>
          <p:cNvPicPr>
            <a:picLocks noChangeAspect="1"/>
          </p:cNvPicPr>
          <p:nvPr/>
        </p:nvPicPr>
        <p:blipFill>
          <a:blip r:embed="rId3"/>
          <a:stretch>
            <a:fillRect/>
          </a:stretch>
        </p:blipFill>
        <p:spPr>
          <a:xfrm>
            <a:off x="128525" y="3067664"/>
            <a:ext cx="5924172" cy="3611918"/>
          </a:xfrm>
          <a:prstGeom prst="rect">
            <a:avLst/>
          </a:prstGeom>
        </p:spPr>
      </p:pic>
    </p:spTree>
    <p:extLst>
      <p:ext uri="{BB962C8B-B14F-4D97-AF65-F5344CB8AC3E}">
        <p14:creationId xmlns:p14="http://schemas.microsoft.com/office/powerpoint/2010/main" val="243684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00546" y="1229032"/>
            <a:ext cx="4982497" cy="1238865"/>
          </a:xfrm>
        </p:spPr>
        <p:txBody>
          <a:bodyPr>
            <a:noAutofit/>
          </a:bodyPr>
          <a:lstStyle/>
          <a:p>
            <a:r>
              <a:rPr lang="en-US" sz="2000" dirty="0"/>
              <a:t>In top 30 Job City, </a:t>
            </a:r>
            <a:r>
              <a:rPr lang="en-US" sz="2000" dirty="0" err="1"/>
              <a:t>B.Tech</a:t>
            </a:r>
            <a:r>
              <a:rPr lang="en-US" sz="2000" dirty="0"/>
              <a:t>/B.E. degree candidates are more than any other degree candidates.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965291"/>
            <a:ext cx="4982497" cy="11552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Job City, male candidates are more than female candidates.</a:t>
            </a:r>
            <a:endParaRPr lang="en-IN" b="1" dirty="0"/>
          </a:p>
        </p:txBody>
      </p:sp>
      <p:pic>
        <p:nvPicPr>
          <p:cNvPr id="8" name="Picture 7">
            <a:extLst>
              <a:ext uri="{FF2B5EF4-FFF2-40B4-BE49-F238E27FC236}">
                <a16:creationId xmlns:a16="http://schemas.microsoft.com/office/drawing/2014/main" id="{111E509C-91AD-9B1C-479F-A89E767401F7}"/>
              </a:ext>
            </a:extLst>
          </p:cNvPr>
          <p:cNvPicPr>
            <a:picLocks noChangeAspect="1"/>
          </p:cNvPicPr>
          <p:nvPr/>
        </p:nvPicPr>
        <p:blipFill>
          <a:blip r:embed="rId2"/>
          <a:stretch>
            <a:fillRect/>
          </a:stretch>
        </p:blipFill>
        <p:spPr>
          <a:xfrm>
            <a:off x="170813" y="2851354"/>
            <a:ext cx="5864992" cy="3903406"/>
          </a:xfrm>
          <a:prstGeom prst="rect">
            <a:avLst/>
          </a:prstGeom>
        </p:spPr>
      </p:pic>
      <p:pic>
        <p:nvPicPr>
          <p:cNvPr id="12" name="Picture 11">
            <a:extLst>
              <a:ext uri="{FF2B5EF4-FFF2-40B4-BE49-F238E27FC236}">
                <a16:creationId xmlns:a16="http://schemas.microsoft.com/office/drawing/2014/main" id="{8830177F-831C-A283-4E9C-6F6B41667166}"/>
              </a:ext>
            </a:extLst>
          </p:cNvPr>
          <p:cNvPicPr>
            <a:picLocks noChangeAspect="1"/>
          </p:cNvPicPr>
          <p:nvPr/>
        </p:nvPicPr>
        <p:blipFill>
          <a:blip r:embed="rId3"/>
          <a:stretch>
            <a:fillRect/>
          </a:stretch>
        </p:blipFill>
        <p:spPr>
          <a:xfrm>
            <a:off x="6035805" y="840658"/>
            <a:ext cx="5985382" cy="3551945"/>
          </a:xfrm>
          <a:prstGeom prst="rect">
            <a:avLst/>
          </a:prstGeom>
        </p:spPr>
      </p:pic>
    </p:spTree>
    <p:extLst>
      <p:ext uri="{BB962C8B-B14F-4D97-AF65-F5344CB8AC3E}">
        <p14:creationId xmlns:p14="http://schemas.microsoft.com/office/powerpoint/2010/main" val="252367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79208" y="1317523"/>
            <a:ext cx="4982497" cy="1150374"/>
          </a:xfrm>
        </p:spPr>
        <p:txBody>
          <a:bodyPr>
            <a:noAutofit/>
          </a:bodyPr>
          <a:lstStyle/>
          <a:p>
            <a:r>
              <a:rPr lang="en-US" sz="2000" dirty="0"/>
              <a:t>There are more male candidates in all degree programs then female candidates.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845972"/>
            <a:ext cx="4982497" cy="12942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Designation, 2013 and 2014 who graduated from college are more than other graduated years.</a:t>
            </a:r>
            <a:endParaRPr lang="en-IN" b="1" dirty="0"/>
          </a:p>
        </p:txBody>
      </p:sp>
      <p:pic>
        <p:nvPicPr>
          <p:cNvPr id="5" name="Picture 4">
            <a:extLst>
              <a:ext uri="{FF2B5EF4-FFF2-40B4-BE49-F238E27FC236}">
                <a16:creationId xmlns:a16="http://schemas.microsoft.com/office/drawing/2014/main" id="{56E76877-EE4A-E9D1-543C-B5ED98D2FF2F}"/>
              </a:ext>
            </a:extLst>
          </p:cNvPr>
          <p:cNvPicPr>
            <a:picLocks noChangeAspect="1"/>
          </p:cNvPicPr>
          <p:nvPr/>
        </p:nvPicPr>
        <p:blipFill>
          <a:blip r:embed="rId2"/>
          <a:stretch>
            <a:fillRect/>
          </a:stretch>
        </p:blipFill>
        <p:spPr>
          <a:xfrm>
            <a:off x="6139302" y="845574"/>
            <a:ext cx="5850958" cy="3559277"/>
          </a:xfrm>
          <a:prstGeom prst="rect">
            <a:avLst/>
          </a:prstGeom>
        </p:spPr>
      </p:pic>
      <p:pic>
        <p:nvPicPr>
          <p:cNvPr id="8" name="Picture 7">
            <a:extLst>
              <a:ext uri="{FF2B5EF4-FFF2-40B4-BE49-F238E27FC236}">
                <a16:creationId xmlns:a16="http://schemas.microsoft.com/office/drawing/2014/main" id="{4306B9EB-C54B-8A14-3D3F-676B24D73AA7}"/>
              </a:ext>
            </a:extLst>
          </p:cNvPr>
          <p:cNvPicPr>
            <a:picLocks noChangeAspect="1"/>
          </p:cNvPicPr>
          <p:nvPr/>
        </p:nvPicPr>
        <p:blipFill>
          <a:blip r:embed="rId3"/>
          <a:stretch>
            <a:fillRect/>
          </a:stretch>
        </p:blipFill>
        <p:spPr>
          <a:xfrm>
            <a:off x="329204" y="2684206"/>
            <a:ext cx="5810098" cy="4001729"/>
          </a:xfrm>
          <a:prstGeom prst="rect">
            <a:avLst/>
          </a:prstGeom>
        </p:spPr>
      </p:pic>
    </p:spTree>
    <p:extLst>
      <p:ext uri="{BB962C8B-B14F-4D97-AF65-F5344CB8AC3E}">
        <p14:creationId xmlns:p14="http://schemas.microsoft.com/office/powerpoint/2010/main" val="35917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67463" y="116579"/>
            <a:ext cx="11718059" cy="8871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2400" b="1" dirty="0">
                <a:solidFill>
                  <a:srgbClr val="FF0000"/>
                </a:solidFill>
              </a:rPr>
              <a:t>Is there a relationship between gender and specialization? (i.e., Does the preference of  Specialization depend on the Gender?)</a:t>
            </a:r>
            <a:endParaRPr sz="2400" b="1" dirty="0">
              <a:solidFill>
                <a:srgbClr val="FF0000"/>
              </a:solidFill>
            </a:endParaRPr>
          </a:p>
        </p:txBody>
      </p:sp>
      <p:sp>
        <p:nvSpPr>
          <p:cNvPr id="3" name="Text Placeholder 2">
            <a:extLst>
              <a:ext uri="{FF2B5EF4-FFF2-40B4-BE49-F238E27FC236}">
                <a16:creationId xmlns:a16="http://schemas.microsoft.com/office/drawing/2014/main" id="{A2A04EEC-71E4-B3FF-E038-8FDB4ADF9845}"/>
              </a:ext>
            </a:extLst>
          </p:cNvPr>
          <p:cNvSpPr>
            <a:spLocks noGrp="1"/>
          </p:cNvSpPr>
          <p:nvPr>
            <p:ph type="body" idx="1"/>
          </p:nvPr>
        </p:nvSpPr>
        <p:spPr>
          <a:xfrm>
            <a:off x="6887726" y="1357090"/>
            <a:ext cx="5075674" cy="3126418"/>
          </a:xfrm>
        </p:spPr>
        <p:txBody>
          <a:bodyPr>
            <a:normAutofit/>
          </a:bodyPr>
          <a:lstStyle/>
          <a:p>
            <a:r>
              <a:rPr lang="en-US" sz="2000" dirty="0"/>
              <a:t>The p-value associated with the statistic (p = 2.912e-10) is much smaller than the chosen significance level, suggesting that the variable Gender and Specialization are independent of each other.</a:t>
            </a:r>
          </a:p>
          <a:p>
            <a:endParaRPr lang="en-US" sz="2000" dirty="0"/>
          </a:p>
          <a:p>
            <a:r>
              <a:rPr lang="en-US" sz="2000" dirty="0"/>
              <a:t>Therefore, there is no significant association between Gender and Specialization.</a:t>
            </a:r>
            <a:endParaRPr lang="en-IN" sz="3200" dirty="0"/>
          </a:p>
        </p:txBody>
      </p:sp>
      <p:pic>
        <p:nvPicPr>
          <p:cNvPr id="13" name="Picture 12">
            <a:extLst>
              <a:ext uri="{FF2B5EF4-FFF2-40B4-BE49-F238E27FC236}">
                <a16:creationId xmlns:a16="http://schemas.microsoft.com/office/drawing/2014/main" id="{851B5102-9BE4-7FAF-5EA8-659E13493120}"/>
              </a:ext>
            </a:extLst>
          </p:cNvPr>
          <p:cNvPicPr>
            <a:picLocks noChangeAspect="1"/>
          </p:cNvPicPr>
          <p:nvPr/>
        </p:nvPicPr>
        <p:blipFill>
          <a:blip r:embed="rId3"/>
          <a:stretch>
            <a:fillRect/>
          </a:stretch>
        </p:blipFill>
        <p:spPr>
          <a:xfrm>
            <a:off x="424369" y="1107845"/>
            <a:ext cx="6463358" cy="3670632"/>
          </a:xfrm>
          <a:prstGeom prst="rect">
            <a:avLst/>
          </a:prstGeom>
        </p:spPr>
      </p:pic>
      <p:pic>
        <p:nvPicPr>
          <p:cNvPr id="15" name="Picture 14">
            <a:extLst>
              <a:ext uri="{FF2B5EF4-FFF2-40B4-BE49-F238E27FC236}">
                <a16:creationId xmlns:a16="http://schemas.microsoft.com/office/drawing/2014/main" id="{FE89E60E-A904-C261-79C2-BA9D244DA00D}"/>
              </a:ext>
            </a:extLst>
          </p:cNvPr>
          <p:cNvPicPr>
            <a:picLocks noChangeAspect="1"/>
          </p:cNvPicPr>
          <p:nvPr/>
        </p:nvPicPr>
        <p:blipFill>
          <a:blip r:embed="rId4"/>
          <a:stretch>
            <a:fillRect/>
          </a:stretch>
        </p:blipFill>
        <p:spPr>
          <a:xfrm>
            <a:off x="909555" y="5001203"/>
            <a:ext cx="5515745" cy="5525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824923"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dirty="0">
                <a:latin typeface="Calibri" panose="020F0502020204030204" pitchFamily="34" charset="0"/>
                <a:ea typeface="Calibri" panose="020F0502020204030204" pitchFamily="34" charset="0"/>
                <a:cs typeface="Calibri" panose="020F0502020204030204" pitchFamily="34" charset="0"/>
              </a:rPr>
              <a:t>Hello! My name is </a:t>
            </a:r>
            <a:r>
              <a:rPr lang="en-IN" sz="1800" b="1" i="0" u="none" strike="noStrike" cap="none" dirty="0">
                <a:solidFill>
                  <a:schemeClr val="dk1"/>
                </a:solidFill>
                <a:latin typeface="Calibri"/>
                <a:ea typeface="Calibri"/>
                <a:cs typeface="Calibri"/>
                <a:sym typeface="Calibri"/>
              </a:rPr>
              <a:t>Manoj Kumar Maharana</a:t>
            </a:r>
            <a:r>
              <a:rPr lang="en-US" sz="1800" b="1" dirty="0">
                <a:latin typeface="Calibri" panose="020F0502020204030204" pitchFamily="34" charset="0"/>
                <a:ea typeface="Calibri" panose="020F0502020204030204" pitchFamily="34" charset="0"/>
                <a:cs typeface="Calibri" panose="020F0502020204030204" pitchFamily="34" charset="0"/>
              </a:rPr>
              <a:t> and I am from </a:t>
            </a:r>
            <a:r>
              <a:rPr lang="en-IN" sz="1800" b="1" i="0" u="none" strike="noStrike" cap="none" dirty="0">
                <a:solidFill>
                  <a:schemeClr val="dk1"/>
                </a:solidFill>
                <a:latin typeface="Calibri"/>
                <a:ea typeface="Calibri"/>
                <a:cs typeface="Calibri"/>
                <a:sym typeface="Calibri"/>
              </a:rPr>
              <a:t>Chhattisgarh</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IN" sz="1800" b="1" i="0" u="none" strike="noStrike" cap="none" dirty="0">
                <a:solidFill>
                  <a:schemeClr val="dk1"/>
                </a:solidFill>
                <a:latin typeface="Calibri"/>
                <a:ea typeface="Calibri"/>
                <a:cs typeface="Calibri"/>
                <a:sym typeface="Calibri"/>
              </a:rPr>
              <a:t>I completed my </a:t>
            </a:r>
            <a:r>
              <a:rPr lang="en-IN" sz="1800" b="1" dirty="0">
                <a:solidFill>
                  <a:schemeClr val="dk1"/>
                </a:solidFill>
                <a:latin typeface="Calibri"/>
                <a:ea typeface="Calibri"/>
                <a:cs typeface="Calibri"/>
                <a:sym typeface="Calibri"/>
              </a:rPr>
              <a:t>Bachelor</a:t>
            </a:r>
            <a:r>
              <a:rPr lang="en-IN" sz="1800" b="1" i="0" u="none" strike="noStrike" cap="none" dirty="0">
                <a:solidFill>
                  <a:schemeClr val="dk1"/>
                </a:solidFill>
                <a:latin typeface="Calibri"/>
                <a:ea typeface="Calibri"/>
                <a:cs typeface="Calibri"/>
                <a:sym typeface="Calibri"/>
              </a:rPr>
              <a:t> of Science in Information Technology from St. Thomas College, </a:t>
            </a:r>
            <a:r>
              <a:rPr lang="en-IN" sz="1800" b="1" i="0" u="none" strike="noStrike" cap="none" dirty="0" err="1">
                <a:solidFill>
                  <a:schemeClr val="dk1"/>
                </a:solidFill>
                <a:latin typeface="Calibri"/>
                <a:ea typeface="Calibri"/>
                <a:cs typeface="Calibri"/>
                <a:sym typeface="Calibri"/>
              </a:rPr>
              <a:t>Bhilai</a:t>
            </a:r>
            <a:r>
              <a:rPr lang="en-IN" sz="1800" b="1" i="0" u="none" strike="noStrike" cap="none" dirty="0">
                <a:solidFill>
                  <a:schemeClr val="dk1"/>
                </a:solidFill>
                <a:latin typeface="Calibri"/>
                <a:ea typeface="Calibri"/>
                <a:cs typeface="Calibri"/>
                <a:sym typeface="Calibri"/>
              </a:rPr>
              <a:t>, Chhattisgarh.</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I want to become a data scientist because it combines my passion for problem-solving with the power of data. Data science allows me to extract meaningful insights that can drive impactful decisions across industries. The field offers continuous learning opportunities, from advanced analytics to machine learning, which keeps me engaged and challenged. I’m excited about using data to solve real-world problems and contribute to innovative solutions that can improve processes and drive growth.</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6CD377C-96B4-691A-50A2-C69CB4AB9211}"/>
              </a:ext>
            </a:extLst>
          </p:cNvPr>
          <p:cNvPicPr>
            <a:picLocks noChangeAspect="1"/>
          </p:cNvPicPr>
          <p:nvPr/>
        </p:nvPicPr>
        <p:blipFill>
          <a:blip r:embed="rId3"/>
          <a:stretch>
            <a:fillRect/>
          </a:stretch>
        </p:blipFill>
        <p:spPr>
          <a:xfrm>
            <a:off x="737811" y="3992729"/>
            <a:ext cx="596084" cy="596084"/>
          </a:xfrm>
          <a:prstGeom prst="rect">
            <a:avLst/>
          </a:prstGeom>
        </p:spPr>
      </p:pic>
      <p:sp>
        <p:nvSpPr>
          <p:cNvPr id="5" name="TextBox 4">
            <a:extLst>
              <a:ext uri="{FF2B5EF4-FFF2-40B4-BE49-F238E27FC236}">
                <a16:creationId xmlns:a16="http://schemas.microsoft.com/office/drawing/2014/main" id="{9BE11580-0812-49F0-364F-5528040A78C8}"/>
              </a:ext>
            </a:extLst>
          </p:cNvPr>
          <p:cNvSpPr txBox="1"/>
          <p:nvPr/>
        </p:nvSpPr>
        <p:spPr>
          <a:xfrm>
            <a:off x="1474842" y="4072859"/>
            <a:ext cx="9409471"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https://www.linkedin.com/in/manoj-kumar-maharana/</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8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rmAutofit fontScale="90000"/>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Objective of Project :</a:t>
            </a:r>
            <a:endPar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989883"/>
            <a:ext cx="10515600" cy="730762"/>
          </a:xfrm>
        </p:spPr>
        <p:txBody>
          <a:bodyPr>
            <a:noAutofit/>
          </a:bodyPr>
          <a:lstStyle/>
          <a:p>
            <a:r>
              <a:rPr lang="en-US" sz="2200" b="1" dirty="0"/>
              <a:t>Analyze and predict employment outcomes of engineering graduates based on their cognitive, technical, personality skills and demographic characteristics.</a:t>
            </a:r>
            <a:endParaRPr lang="en-IN" sz="2200" b="1" dirty="0"/>
          </a:p>
        </p:txBody>
      </p:sp>
      <p:sp>
        <p:nvSpPr>
          <p:cNvPr id="4" name="Title 1">
            <a:extLst>
              <a:ext uri="{FF2B5EF4-FFF2-40B4-BE49-F238E27FC236}">
                <a16:creationId xmlns:a16="http://schemas.microsoft.com/office/drawing/2014/main" id="{00DBD0FF-530E-579A-F381-7D3EA523A469}"/>
              </a:ext>
            </a:extLst>
          </p:cNvPr>
          <p:cNvSpPr txBox="1">
            <a:spLocks/>
          </p:cNvSpPr>
          <p:nvPr/>
        </p:nvSpPr>
        <p:spPr>
          <a:xfrm>
            <a:off x="941440" y="2405319"/>
            <a:ext cx="10515600" cy="480449"/>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Description</a:t>
            </a:r>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a:t>
            </a:r>
            <a:endPar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ext Placeholder 2">
            <a:extLst>
              <a:ext uri="{FF2B5EF4-FFF2-40B4-BE49-F238E27FC236}">
                <a16:creationId xmlns:a16="http://schemas.microsoft.com/office/drawing/2014/main" id="{CD745AC1-CEC7-3C7F-7067-424077B5F305}"/>
              </a:ext>
            </a:extLst>
          </p:cNvPr>
          <p:cNvSpPr txBox="1">
            <a:spLocks/>
          </p:cNvSpPr>
          <p:nvPr/>
        </p:nvSpPr>
        <p:spPr>
          <a:xfrm>
            <a:off x="941440" y="3030075"/>
            <a:ext cx="10515600" cy="28380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buFont typeface="Arial" panose="020B0604020202020204" pitchFamily="34" charset="0"/>
              <a:buChar char="•"/>
            </a:pPr>
            <a:r>
              <a:rPr lang="en-US" sz="2200" b="1" dirty="0"/>
              <a:t>The dataset, released by Aspiring Minds as part of the Aspiring Mind Employment Outcome 2015 (AMEO) study, focuses on employment outcomes for engineering graduates. </a:t>
            </a:r>
          </a:p>
          <a:p>
            <a:pPr rtl="0">
              <a:buFont typeface="Arial" panose="020B0604020202020204" pitchFamily="34" charset="0"/>
              <a:buChar char="•"/>
            </a:pPr>
            <a:r>
              <a:rPr lang="en-US" sz="2200" b="1" dirty="0"/>
              <a:t>It includes dependent variables such as salary, job titles, and job locations, alongside standardized scores for cognitive, technical, and personality skills. </a:t>
            </a:r>
          </a:p>
          <a:p>
            <a:pPr rtl="0">
              <a:buFont typeface="Arial" panose="020B0604020202020204" pitchFamily="34" charset="0"/>
              <a:buChar char="•"/>
            </a:pPr>
            <a:r>
              <a:rPr lang="en-US" sz="2200" b="1" dirty="0"/>
              <a:t>The dataset also contains demographic features and consists of around 40 independent variables (both continuous and categorical) and 4000 records. Each candidate is uniquely identified within the dataset.</a:t>
            </a:r>
          </a:p>
          <a:p>
            <a:endParaRPr lang="en-IN" sz="2200" b="1" dirty="0"/>
          </a:p>
        </p:txBody>
      </p:sp>
    </p:spTree>
    <p:extLst>
      <p:ext uri="{BB962C8B-B14F-4D97-AF65-F5344CB8AC3E}">
        <p14:creationId xmlns:p14="http://schemas.microsoft.com/office/powerpoint/2010/main" val="252653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1334008"/>
            <a:ext cx="4982497" cy="1399357"/>
          </a:xfrm>
        </p:spPr>
        <p:txBody>
          <a:bodyPr>
            <a:noAutofit/>
          </a:bodyPr>
          <a:lstStyle/>
          <a:p>
            <a:r>
              <a:rPr lang="en-US" sz="2000" dirty="0"/>
              <a:t>Most candidates are working as software engineer, then followed by software developer and system engineer.</a:t>
            </a:r>
            <a:endParaRPr lang="en-IN" sz="3200" dirty="0"/>
          </a:p>
        </p:txBody>
      </p:sp>
      <p:pic>
        <p:nvPicPr>
          <p:cNvPr id="7" name="Picture 6">
            <a:extLst>
              <a:ext uri="{FF2B5EF4-FFF2-40B4-BE49-F238E27FC236}">
                <a16:creationId xmlns:a16="http://schemas.microsoft.com/office/drawing/2014/main" id="{16AFA33F-E326-AA70-5028-1DC0A9C73DEC}"/>
              </a:ext>
            </a:extLst>
          </p:cNvPr>
          <p:cNvPicPr>
            <a:picLocks noChangeAspect="1"/>
          </p:cNvPicPr>
          <p:nvPr/>
        </p:nvPicPr>
        <p:blipFill>
          <a:blip r:embed="rId2"/>
          <a:stretch>
            <a:fillRect/>
          </a:stretch>
        </p:blipFill>
        <p:spPr>
          <a:xfrm>
            <a:off x="5961411" y="845574"/>
            <a:ext cx="5993223" cy="2969342"/>
          </a:xfrm>
          <a:prstGeom prst="rect">
            <a:avLst/>
          </a:prstGeom>
        </p:spPr>
      </p:pic>
      <p:pic>
        <p:nvPicPr>
          <p:cNvPr id="9" name="Picture 8">
            <a:extLst>
              <a:ext uri="{FF2B5EF4-FFF2-40B4-BE49-F238E27FC236}">
                <a16:creationId xmlns:a16="http://schemas.microsoft.com/office/drawing/2014/main" id="{181375E1-88EA-96BE-674A-0BE4AADA5381}"/>
              </a:ext>
            </a:extLst>
          </p:cNvPr>
          <p:cNvPicPr>
            <a:picLocks noChangeAspect="1"/>
          </p:cNvPicPr>
          <p:nvPr/>
        </p:nvPicPr>
        <p:blipFill>
          <a:blip r:embed="rId3"/>
          <a:stretch>
            <a:fillRect/>
          </a:stretch>
        </p:blipFill>
        <p:spPr>
          <a:xfrm>
            <a:off x="403194" y="3523532"/>
            <a:ext cx="5993223" cy="2969343"/>
          </a:xfrm>
          <a:prstGeom prst="rect">
            <a:avLst/>
          </a:prstGeom>
        </p:spPr>
      </p:pic>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160779"/>
            <a:ext cx="4982497" cy="127645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are working in Bangalore, then followed by Unknown and Noida.</a:t>
            </a:r>
            <a:endParaRPr lang="en-IN" sz="2000" b="1" dirty="0"/>
          </a:p>
        </p:txBody>
      </p:sp>
    </p:spTree>
    <p:extLst>
      <p:ext uri="{BB962C8B-B14F-4D97-AF65-F5344CB8AC3E}">
        <p14:creationId xmlns:p14="http://schemas.microsoft.com/office/powerpoint/2010/main" val="404565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1638812"/>
            <a:ext cx="4982497" cy="770092"/>
          </a:xfrm>
        </p:spPr>
        <p:txBody>
          <a:bodyPr>
            <a:noAutofit/>
          </a:bodyPr>
          <a:lstStyle/>
          <a:p>
            <a:r>
              <a:rPr lang="en-US" sz="2000" dirty="0"/>
              <a:t>Most candidates are males compared to females.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753103" y="4327931"/>
            <a:ext cx="4982497" cy="10306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completed their Degree in B.Tech./B.E.</a:t>
            </a:r>
            <a:endParaRPr lang="en-IN" b="1" dirty="0"/>
          </a:p>
        </p:txBody>
      </p:sp>
      <p:pic>
        <p:nvPicPr>
          <p:cNvPr id="5" name="Picture 4">
            <a:extLst>
              <a:ext uri="{FF2B5EF4-FFF2-40B4-BE49-F238E27FC236}">
                <a16:creationId xmlns:a16="http://schemas.microsoft.com/office/drawing/2014/main" id="{183208FB-632F-BE5D-1916-7A1A1562BA9F}"/>
              </a:ext>
            </a:extLst>
          </p:cNvPr>
          <p:cNvPicPr>
            <a:picLocks noChangeAspect="1"/>
          </p:cNvPicPr>
          <p:nvPr/>
        </p:nvPicPr>
        <p:blipFill>
          <a:blip r:embed="rId2"/>
          <a:stretch>
            <a:fillRect/>
          </a:stretch>
        </p:blipFill>
        <p:spPr>
          <a:xfrm>
            <a:off x="6096000" y="796413"/>
            <a:ext cx="5858634" cy="2812027"/>
          </a:xfrm>
          <a:prstGeom prst="rect">
            <a:avLst/>
          </a:prstGeom>
        </p:spPr>
      </p:pic>
      <p:pic>
        <p:nvPicPr>
          <p:cNvPr id="8" name="Picture 7">
            <a:extLst>
              <a:ext uri="{FF2B5EF4-FFF2-40B4-BE49-F238E27FC236}">
                <a16:creationId xmlns:a16="http://schemas.microsoft.com/office/drawing/2014/main" id="{76A10A0C-398F-4983-8383-01FCC328B25A}"/>
              </a:ext>
            </a:extLst>
          </p:cNvPr>
          <p:cNvPicPr>
            <a:picLocks noChangeAspect="1"/>
          </p:cNvPicPr>
          <p:nvPr/>
        </p:nvPicPr>
        <p:blipFill>
          <a:blip r:embed="rId3"/>
          <a:stretch>
            <a:fillRect/>
          </a:stretch>
        </p:blipFill>
        <p:spPr>
          <a:xfrm>
            <a:off x="297657" y="3510120"/>
            <a:ext cx="6063581" cy="3004201"/>
          </a:xfrm>
          <a:prstGeom prst="rect">
            <a:avLst/>
          </a:prstGeom>
        </p:spPr>
      </p:pic>
    </p:spTree>
    <p:extLst>
      <p:ext uri="{BB962C8B-B14F-4D97-AF65-F5344CB8AC3E}">
        <p14:creationId xmlns:p14="http://schemas.microsoft.com/office/powerpoint/2010/main" val="44234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02883" y="1412669"/>
            <a:ext cx="4982497" cy="1141499"/>
          </a:xfrm>
        </p:spPr>
        <p:txBody>
          <a:bodyPr>
            <a:noAutofit/>
          </a:bodyPr>
          <a:lstStyle/>
          <a:p>
            <a:r>
              <a:rPr lang="en-US" sz="2000" dirty="0"/>
              <a:t>Most candidates completed their college in Uttar Pradesh, then followed by Karnataka and Tamil Nadu.</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736666" y="4342774"/>
            <a:ext cx="4982497" cy="10059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completed their college in 2nd Ties Colleges.</a:t>
            </a:r>
            <a:endParaRPr lang="en-IN" b="1" dirty="0"/>
          </a:p>
        </p:txBody>
      </p:sp>
      <p:pic>
        <p:nvPicPr>
          <p:cNvPr id="6" name="Picture 5">
            <a:extLst>
              <a:ext uri="{FF2B5EF4-FFF2-40B4-BE49-F238E27FC236}">
                <a16:creationId xmlns:a16="http://schemas.microsoft.com/office/drawing/2014/main" id="{50323D2F-7DD4-0680-CA0E-E011697D118F}"/>
              </a:ext>
            </a:extLst>
          </p:cNvPr>
          <p:cNvPicPr>
            <a:picLocks noChangeAspect="1"/>
          </p:cNvPicPr>
          <p:nvPr/>
        </p:nvPicPr>
        <p:blipFill>
          <a:blip r:embed="rId2"/>
          <a:stretch>
            <a:fillRect/>
          </a:stretch>
        </p:blipFill>
        <p:spPr>
          <a:xfrm>
            <a:off x="6096000" y="812903"/>
            <a:ext cx="5798343" cy="2872789"/>
          </a:xfrm>
          <a:prstGeom prst="rect">
            <a:avLst/>
          </a:prstGeom>
        </p:spPr>
      </p:pic>
      <p:pic>
        <p:nvPicPr>
          <p:cNvPr id="9" name="Picture 8">
            <a:extLst>
              <a:ext uri="{FF2B5EF4-FFF2-40B4-BE49-F238E27FC236}">
                <a16:creationId xmlns:a16="http://schemas.microsoft.com/office/drawing/2014/main" id="{E27A4703-4DEB-9D22-C39C-740A08009F99}"/>
              </a:ext>
            </a:extLst>
          </p:cNvPr>
          <p:cNvPicPr>
            <a:picLocks noChangeAspect="1"/>
          </p:cNvPicPr>
          <p:nvPr/>
        </p:nvPicPr>
        <p:blipFill>
          <a:blip r:embed="rId3"/>
          <a:stretch>
            <a:fillRect/>
          </a:stretch>
        </p:blipFill>
        <p:spPr>
          <a:xfrm>
            <a:off x="472837" y="3510120"/>
            <a:ext cx="5937562" cy="2941765"/>
          </a:xfrm>
          <a:prstGeom prst="rect">
            <a:avLst/>
          </a:prstGeom>
        </p:spPr>
      </p:pic>
    </p:spTree>
    <p:extLst>
      <p:ext uri="{BB962C8B-B14F-4D97-AF65-F5344CB8AC3E}">
        <p14:creationId xmlns:p14="http://schemas.microsoft.com/office/powerpoint/2010/main" val="71193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49712" y="1186532"/>
            <a:ext cx="4982497" cy="1202712"/>
          </a:xfrm>
        </p:spPr>
        <p:txBody>
          <a:bodyPr>
            <a:noAutofit/>
          </a:bodyPr>
          <a:lstStyle/>
          <a:p>
            <a:r>
              <a:rPr lang="en-US" sz="2000" dirty="0"/>
              <a:t>Top 3 designation which make more average salary are Junior Manager, Senior Developer and Data Scientist.</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640826"/>
            <a:ext cx="4982497" cy="11602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Top 3 Job City which make more average salary are Sweden, London and Johannesburg.</a:t>
            </a:r>
            <a:endParaRPr lang="en-IN" b="1" dirty="0"/>
          </a:p>
        </p:txBody>
      </p:sp>
      <p:pic>
        <p:nvPicPr>
          <p:cNvPr id="5" name="Picture 4">
            <a:extLst>
              <a:ext uri="{FF2B5EF4-FFF2-40B4-BE49-F238E27FC236}">
                <a16:creationId xmlns:a16="http://schemas.microsoft.com/office/drawing/2014/main" id="{64D5DB60-06F3-582A-78EB-CCDCAF8B7F43}"/>
              </a:ext>
            </a:extLst>
          </p:cNvPr>
          <p:cNvPicPr>
            <a:picLocks noChangeAspect="1"/>
          </p:cNvPicPr>
          <p:nvPr/>
        </p:nvPicPr>
        <p:blipFill>
          <a:blip r:embed="rId2"/>
          <a:stretch>
            <a:fillRect/>
          </a:stretch>
        </p:blipFill>
        <p:spPr>
          <a:xfrm>
            <a:off x="6094343" y="808435"/>
            <a:ext cx="5798343" cy="3679245"/>
          </a:xfrm>
          <a:prstGeom prst="rect">
            <a:avLst/>
          </a:prstGeom>
        </p:spPr>
      </p:pic>
      <p:pic>
        <p:nvPicPr>
          <p:cNvPr id="8" name="Picture 7">
            <a:extLst>
              <a:ext uri="{FF2B5EF4-FFF2-40B4-BE49-F238E27FC236}">
                <a16:creationId xmlns:a16="http://schemas.microsoft.com/office/drawing/2014/main" id="{B3166E75-F892-6DB1-8805-8FC6D6216FC0}"/>
              </a:ext>
            </a:extLst>
          </p:cNvPr>
          <p:cNvPicPr>
            <a:picLocks noChangeAspect="1"/>
          </p:cNvPicPr>
          <p:nvPr/>
        </p:nvPicPr>
        <p:blipFill>
          <a:blip r:embed="rId3"/>
          <a:stretch>
            <a:fillRect/>
          </a:stretch>
        </p:blipFill>
        <p:spPr>
          <a:xfrm>
            <a:off x="325354" y="2868283"/>
            <a:ext cx="5937562" cy="3679245"/>
          </a:xfrm>
          <a:prstGeom prst="rect">
            <a:avLst/>
          </a:prstGeom>
        </p:spPr>
      </p:pic>
    </p:spTree>
    <p:extLst>
      <p:ext uri="{BB962C8B-B14F-4D97-AF65-F5344CB8AC3E}">
        <p14:creationId xmlns:p14="http://schemas.microsoft.com/office/powerpoint/2010/main" val="115493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79207" y="1579818"/>
            <a:ext cx="4982497" cy="897912"/>
          </a:xfrm>
        </p:spPr>
        <p:txBody>
          <a:bodyPr>
            <a:noAutofit/>
          </a:bodyPr>
          <a:lstStyle/>
          <a:p>
            <a:r>
              <a:rPr lang="en-US" sz="2000" dirty="0"/>
              <a:t>Degree with </a:t>
            </a:r>
            <a:r>
              <a:rPr lang="en-US" sz="2000" dirty="0" err="1"/>
              <a:t>M.Tech</a:t>
            </a:r>
            <a:r>
              <a:rPr lang="en-US" sz="2000" dirty="0"/>
              <a:t>./M.E. make more average salary.</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571997"/>
            <a:ext cx="4982497" cy="11651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Average salary of male and female are almost same.</a:t>
            </a:r>
            <a:endParaRPr lang="en-IN" b="1" dirty="0"/>
          </a:p>
        </p:txBody>
      </p:sp>
      <p:pic>
        <p:nvPicPr>
          <p:cNvPr id="9" name="Picture 8">
            <a:extLst>
              <a:ext uri="{FF2B5EF4-FFF2-40B4-BE49-F238E27FC236}">
                <a16:creationId xmlns:a16="http://schemas.microsoft.com/office/drawing/2014/main" id="{02679982-3DBD-2CCD-0443-4C129FD8A255}"/>
              </a:ext>
            </a:extLst>
          </p:cNvPr>
          <p:cNvPicPr>
            <a:picLocks noChangeAspect="1"/>
          </p:cNvPicPr>
          <p:nvPr/>
        </p:nvPicPr>
        <p:blipFill>
          <a:blip r:embed="rId2"/>
          <a:stretch>
            <a:fillRect/>
          </a:stretch>
        </p:blipFill>
        <p:spPr>
          <a:xfrm>
            <a:off x="5929967" y="757087"/>
            <a:ext cx="6100371" cy="3362630"/>
          </a:xfrm>
          <a:prstGeom prst="rect">
            <a:avLst/>
          </a:prstGeom>
        </p:spPr>
      </p:pic>
      <p:pic>
        <p:nvPicPr>
          <p:cNvPr id="6" name="Picture 5">
            <a:extLst>
              <a:ext uri="{FF2B5EF4-FFF2-40B4-BE49-F238E27FC236}">
                <a16:creationId xmlns:a16="http://schemas.microsoft.com/office/drawing/2014/main" id="{2FECBCF7-D79D-7A53-3B29-34533DAE4344}"/>
              </a:ext>
            </a:extLst>
          </p:cNvPr>
          <p:cNvPicPr>
            <a:picLocks noChangeAspect="1"/>
          </p:cNvPicPr>
          <p:nvPr/>
        </p:nvPicPr>
        <p:blipFill>
          <a:blip r:embed="rId3"/>
          <a:stretch>
            <a:fillRect/>
          </a:stretch>
        </p:blipFill>
        <p:spPr>
          <a:xfrm>
            <a:off x="139513" y="3460548"/>
            <a:ext cx="6103739" cy="3110983"/>
          </a:xfrm>
          <a:prstGeom prst="rect">
            <a:avLst/>
          </a:prstGeom>
        </p:spPr>
      </p:pic>
    </p:spTree>
    <p:extLst>
      <p:ext uri="{BB962C8B-B14F-4D97-AF65-F5344CB8AC3E}">
        <p14:creationId xmlns:p14="http://schemas.microsoft.com/office/powerpoint/2010/main" val="169698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28368" y="1406013"/>
            <a:ext cx="4982497" cy="1061884"/>
          </a:xfrm>
        </p:spPr>
        <p:txBody>
          <a:bodyPr>
            <a:noAutofit/>
          </a:bodyPr>
          <a:lstStyle/>
          <a:p>
            <a:r>
              <a:rPr lang="en-US" sz="2000" dirty="0"/>
              <a:t>Top 3 Graduation Year which make more average salary are 2010, 2009 and 2011.</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847305"/>
            <a:ext cx="4982497" cy="9832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Average Salary of 1st Tier College is more than the 2nd Tier College.</a:t>
            </a:r>
            <a:endParaRPr lang="en-IN" b="1" dirty="0"/>
          </a:p>
        </p:txBody>
      </p:sp>
      <p:pic>
        <p:nvPicPr>
          <p:cNvPr id="9" name="Picture 8">
            <a:extLst>
              <a:ext uri="{FF2B5EF4-FFF2-40B4-BE49-F238E27FC236}">
                <a16:creationId xmlns:a16="http://schemas.microsoft.com/office/drawing/2014/main" id="{745F9D98-B8F4-55C5-0FBE-B93A941997B2}"/>
              </a:ext>
            </a:extLst>
          </p:cNvPr>
          <p:cNvPicPr>
            <a:picLocks noChangeAspect="1"/>
          </p:cNvPicPr>
          <p:nvPr/>
        </p:nvPicPr>
        <p:blipFill>
          <a:blip r:embed="rId2"/>
          <a:stretch>
            <a:fillRect/>
          </a:stretch>
        </p:blipFill>
        <p:spPr>
          <a:xfrm>
            <a:off x="6066504" y="798495"/>
            <a:ext cx="5996970" cy="3744683"/>
          </a:xfrm>
          <a:prstGeom prst="rect">
            <a:avLst/>
          </a:prstGeom>
        </p:spPr>
      </p:pic>
      <p:pic>
        <p:nvPicPr>
          <p:cNvPr id="6" name="Picture 5">
            <a:extLst>
              <a:ext uri="{FF2B5EF4-FFF2-40B4-BE49-F238E27FC236}">
                <a16:creationId xmlns:a16="http://schemas.microsoft.com/office/drawing/2014/main" id="{8034FA34-C864-346B-A7CE-1DA468F7E1E2}"/>
              </a:ext>
            </a:extLst>
          </p:cNvPr>
          <p:cNvPicPr>
            <a:picLocks noChangeAspect="1"/>
          </p:cNvPicPr>
          <p:nvPr/>
        </p:nvPicPr>
        <p:blipFill>
          <a:blip r:embed="rId3"/>
          <a:stretch>
            <a:fillRect/>
          </a:stretch>
        </p:blipFill>
        <p:spPr>
          <a:xfrm>
            <a:off x="201740" y="2854111"/>
            <a:ext cx="5937562" cy="3707588"/>
          </a:xfrm>
          <a:prstGeom prst="rect">
            <a:avLst/>
          </a:prstGeom>
        </p:spPr>
      </p:pic>
    </p:spTree>
    <p:extLst>
      <p:ext uri="{BB962C8B-B14F-4D97-AF65-F5344CB8AC3E}">
        <p14:creationId xmlns:p14="http://schemas.microsoft.com/office/powerpoint/2010/main" val="1273808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652</Words>
  <Application>Microsoft Office PowerPoint</Application>
  <PresentationFormat>Widescreen</PresentationFormat>
  <Paragraphs>44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Lato Black</vt:lpstr>
      <vt:lpstr>Libre Baskerville</vt:lpstr>
      <vt:lpstr>Office Theme</vt:lpstr>
      <vt:lpstr>PowerPoint Presentation</vt:lpstr>
      <vt:lpstr>PowerPoint Presentation</vt:lpstr>
      <vt:lpstr>Objective of Project :</vt:lpstr>
      <vt:lpstr>Univariate Categorical Analysis :</vt:lpstr>
      <vt:lpstr>Univariate Categorical Analysis :</vt:lpstr>
      <vt:lpstr>Univariate Categorical Analysis :</vt:lpstr>
      <vt:lpstr>Bi-Variate Numerical vs Categorical Analysis :</vt:lpstr>
      <vt:lpstr>Bi-Variate Numerical vs Categorical Analysis :</vt:lpstr>
      <vt:lpstr>Bi-Variate Numerical vs Categorical Analysis :</vt:lpstr>
      <vt:lpstr>Bi-Variate Categorical vs Categorical Analysis :</vt:lpstr>
      <vt:lpstr>Bi-Variate Categorical vs Categorical Analysis :</vt:lpstr>
      <vt:lpstr>Bi-Variate Categorical vs Categorical Analysis :</vt:lpstr>
      <vt:lpstr>Is there a relationship between gender and specialization? (i.e., Does the preference of  Specialization depend on the Gender?)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Manoj Kumar Maharana</cp:lastModifiedBy>
  <cp:revision>7</cp:revision>
  <dcterms:created xsi:type="dcterms:W3CDTF">2021-02-16T05:19:01Z</dcterms:created>
  <dcterms:modified xsi:type="dcterms:W3CDTF">2024-09-24T06:11:22Z</dcterms:modified>
</cp:coreProperties>
</file>