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566915"/>
            <a:ext cx="12188952" cy="291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60819"/>
            <a:ext cx="12192000" cy="2971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1118870"/>
            <a:ext cx="9839350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7290" y="1879727"/>
            <a:ext cx="10037419" cy="3024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92174" y="6651752"/>
            <a:ext cx="883285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3324732"/>
            <a:ext cx="9919335" cy="914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06000" algn="l"/>
              </a:tabLst>
            </a:pPr>
            <a:r>
              <a:rPr dirty="0" sz="6000" spc="-65" b="0" u="sng">
                <a:solidFill>
                  <a:srgbClr val="6F34A1"/>
                </a:solidFill>
                <a:latin typeface="Calibri Light"/>
                <a:cs typeface="Calibri Light"/>
              </a:rPr>
              <a:t>Introduction </a:t>
            </a:r>
            <a:r>
              <a:rPr dirty="0" sz="6000" spc="-60" b="0" u="sng">
                <a:solidFill>
                  <a:srgbClr val="6F34A1"/>
                </a:solidFill>
                <a:latin typeface="Calibri Light"/>
                <a:cs typeface="Calibri Light"/>
              </a:rPr>
              <a:t>to</a:t>
            </a:r>
            <a:r>
              <a:rPr dirty="0" sz="6000" spc="-225" b="0" u="sng">
                <a:solidFill>
                  <a:srgbClr val="6F34A1"/>
                </a:solidFill>
                <a:latin typeface="Calibri Light"/>
                <a:cs typeface="Calibri Light"/>
              </a:rPr>
              <a:t> </a:t>
            </a:r>
            <a:r>
              <a:rPr dirty="0" sz="6000" spc="-45" b="0" u="sng">
                <a:solidFill>
                  <a:srgbClr val="6F34A1"/>
                </a:solidFill>
                <a:latin typeface="Calibri Light"/>
                <a:cs typeface="Calibri Light"/>
              </a:rPr>
              <a:t>BackboneJS	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4445761"/>
            <a:ext cx="222948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5" b="0">
                <a:solidFill>
                  <a:srgbClr val="DA365D"/>
                </a:solidFill>
                <a:latin typeface="Calibri Light"/>
                <a:cs typeface="Calibri Light"/>
              </a:rPr>
              <a:t>ROHAN</a:t>
            </a:r>
            <a:r>
              <a:rPr dirty="0" sz="2400" spc="305" b="0">
                <a:solidFill>
                  <a:srgbClr val="DA365D"/>
                </a:solidFill>
                <a:latin typeface="Calibri Light"/>
                <a:cs typeface="Calibri Light"/>
              </a:rPr>
              <a:t> </a:t>
            </a:r>
            <a:r>
              <a:rPr dirty="0" sz="2400" spc="165" b="0">
                <a:solidFill>
                  <a:srgbClr val="DA365D"/>
                </a:solidFill>
                <a:latin typeface="Calibri Light"/>
                <a:cs typeface="Calibri Light"/>
              </a:rPr>
              <a:t>RAJORE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5"/>
              <a:t>History </a:t>
            </a:r>
            <a:r>
              <a:rPr dirty="0" spc="-35"/>
              <a:t>of</a:t>
            </a:r>
            <a:r>
              <a:rPr dirty="0" spc="-345"/>
              <a:t> </a:t>
            </a:r>
            <a:r>
              <a:rPr dirty="0" spc="-95"/>
              <a:t>Web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6"/>
            <a:ext cx="10083165" cy="3666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4139" marR="241300" indent="-91440">
              <a:lnSpc>
                <a:spcPts val="1920"/>
              </a:lnSpc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Up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until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2005,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web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sites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were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pretty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static,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all 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real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business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logic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implemented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the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server side, using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languages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such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dirty="0" sz="2000" spc="-65">
                <a:solidFill>
                  <a:srgbClr val="404040"/>
                </a:solidFill>
                <a:latin typeface="Calibri"/>
                <a:cs typeface="Calibri"/>
              </a:rPr>
              <a:t>PHP,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Java,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000" spc="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.NET.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ts val="2160"/>
              </a:lnSpc>
              <a:spcBef>
                <a:spcPts val="940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During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2005,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Ajax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(Asynchronous JavaScript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XML)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gained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popularity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changed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endParaRPr sz="2000">
              <a:latin typeface="Calibri"/>
              <a:cs typeface="Calibri"/>
            </a:endParaRPr>
          </a:p>
          <a:p>
            <a:pPr marL="103505">
              <a:lnSpc>
                <a:spcPts val="2160"/>
              </a:lnSpc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sites would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 used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forever.</a:t>
            </a:r>
            <a:endParaRPr sz="2000">
              <a:latin typeface="Calibri"/>
              <a:cs typeface="Calibri"/>
            </a:endParaRPr>
          </a:p>
          <a:p>
            <a:pPr marL="104139" marR="5080" indent="-91440">
              <a:lnSpc>
                <a:spcPts val="1920"/>
              </a:lnSpc>
              <a:spcBef>
                <a:spcPts val="1375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Representational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State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Transfer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(REST)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provides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architecture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client-server communication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over 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HTTP.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Ajax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requests are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made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using RESTful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services, and when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creating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Backbone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applications,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invariably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 consuming such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services 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dirty="0" sz="2000" spc="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algn="just" marL="104139" marR="69850" indent="-91440">
              <a:lnSpc>
                <a:spcPct val="80000"/>
              </a:lnSpc>
              <a:spcBef>
                <a:spcPts val="1420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Another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key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milestone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JavaScript’s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maturity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was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release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of John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Resig’s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jQuery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2006, a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framework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acknowledged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need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more controlled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approach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writing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JavaScript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dirty="0" sz="2000" spc="-7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 marL="104139" marR="760730" indent="-91440">
              <a:lnSpc>
                <a:spcPct val="80000"/>
              </a:lnSpc>
              <a:spcBef>
                <a:spcPts val="1405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Now that Ajax had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proved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itself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JavaScript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ecosystem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was providing more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robust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libraries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frameworks,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single-page applications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were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easier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000" spc="20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implement.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5"/>
              <a:t>Introduction </a:t>
            </a:r>
            <a:r>
              <a:rPr dirty="0" spc="-50"/>
              <a:t>to</a:t>
            </a:r>
            <a:r>
              <a:rPr dirty="0" spc="-280"/>
              <a:t> </a:t>
            </a:r>
            <a:r>
              <a:rPr dirty="0" spc="-90"/>
              <a:t>BackoneJS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7718425" cy="3496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Released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late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2010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60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Backbone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was created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Jeremy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Ashkenas,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who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also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wrote</a:t>
            </a:r>
            <a:r>
              <a:rPr dirty="0" sz="2000" spc="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CoffeeScript.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55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Enables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creation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404040"/>
                </a:solidFill>
                <a:latin typeface="Calibri"/>
                <a:cs typeface="Calibri"/>
              </a:rPr>
              <a:t>SPA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60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JS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library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create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large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frontend</a:t>
            </a:r>
            <a:r>
              <a:rPr dirty="0" sz="20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applications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65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Provides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MVC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dirty="0" sz="20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55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Unopionated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60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Extensive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community support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extensions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60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NewyorkTimes,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Airbnb,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SoundCloud,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FourSquare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etc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1118870"/>
            <a:ext cx="4053840" cy="5842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39850" algn="l"/>
              </a:tabLst>
            </a:pPr>
            <a:r>
              <a:rPr dirty="0" spc="-70"/>
              <a:t>Model	</a:t>
            </a:r>
            <a:r>
              <a:rPr dirty="0" spc="-60"/>
              <a:t>View</a:t>
            </a:r>
            <a:r>
              <a:rPr dirty="0" spc="-260"/>
              <a:t> </a:t>
            </a:r>
            <a:r>
              <a:rPr dirty="0" spc="-85"/>
              <a:t>Controller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10060940" cy="3024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4139" marR="81915" indent="-91440">
              <a:lnSpc>
                <a:spcPts val="2160"/>
              </a:lnSpc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View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Controller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(MVC)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pattern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separates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three main areas of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any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code base  that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involves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user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interface.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pattern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uses three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dirty="0" sz="2000" spc="1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terms.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30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i="1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i="1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consists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all the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want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 represent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dirty="0" sz="2000" spc="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application.</a:t>
            </a:r>
            <a:endParaRPr sz="2000">
              <a:latin typeface="Calibri"/>
              <a:cs typeface="Calibri"/>
            </a:endParaRPr>
          </a:p>
          <a:p>
            <a:pPr marL="104139" marR="882650" indent="-91440">
              <a:lnSpc>
                <a:spcPts val="2160"/>
              </a:lnSpc>
              <a:spcBef>
                <a:spcPts val="1425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: The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view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visual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representation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model and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be thought 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the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presentation 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layer.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our web applications,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views are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HTML/DOM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elements that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are  presented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user within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browser.</a:t>
            </a:r>
            <a:endParaRPr sz="2000">
              <a:latin typeface="Calibri"/>
              <a:cs typeface="Calibri"/>
            </a:endParaRPr>
          </a:p>
          <a:p>
            <a:pPr marL="104139" marR="5080" indent="-91440">
              <a:lnSpc>
                <a:spcPts val="2160"/>
              </a:lnSpc>
              <a:spcBef>
                <a:spcPts val="1405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Controller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: The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controller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deals with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input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updates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state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 model,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essentially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acting as the glue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entire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structure.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user needs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change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 the model,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they will use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controller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intermediary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0"/>
              <a:t>How </a:t>
            </a:r>
            <a:r>
              <a:rPr dirty="0" spc="-45"/>
              <a:t>Backbone Supports Model View</a:t>
            </a:r>
            <a:r>
              <a:rPr dirty="0" spc="-440"/>
              <a:t> </a:t>
            </a:r>
            <a:r>
              <a:rPr dirty="0"/>
              <a:t>*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125" marR="516890" indent="-91440">
              <a:lnSpc>
                <a:spcPts val="2160"/>
              </a:lnSpc>
              <a:buClr>
                <a:srgbClr val="DA365D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/>
              <a:t>Backbone </a:t>
            </a:r>
            <a:r>
              <a:rPr dirty="0" spc="-5"/>
              <a:t>has </a:t>
            </a:r>
            <a:r>
              <a:rPr dirty="0" spc="-15"/>
              <a:t>four </a:t>
            </a:r>
            <a:r>
              <a:rPr dirty="0" spc="-10"/>
              <a:t>core </a:t>
            </a:r>
            <a:r>
              <a:rPr dirty="0" spc="-5"/>
              <a:t>concepts: </a:t>
            </a:r>
            <a:r>
              <a:rPr dirty="0"/>
              <a:t>Backbone.Model, </a:t>
            </a:r>
            <a:r>
              <a:rPr dirty="0" spc="-25"/>
              <a:t>Backbone.View, </a:t>
            </a:r>
            <a:r>
              <a:rPr dirty="0" spc="-15"/>
              <a:t>Backbone.Router, </a:t>
            </a:r>
            <a:r>
              <a:rPr dirty="0"/>
              <a:t>and  </a:t>
            </a:r>
            <a:r>
              <a:rPr dirty="0" spc="-5"/>
              <a:t>Backbone.Collection.</a:t>
            </a:r>
          </a:p>
          <a:p>
            <a:pPr marL="191770" indent="-172085">
              <a:lnSpc>
                <a:spcPct val="100000"/>
              </a:lnSpc>
              <a:spcBef>
                <a:spcPts val="1130"/>
              </a:spcBef>
              <a:buClr>
                <a:srgbClr val="DA365D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/>
              <a:t>Backbone.Model and </a:t>
            </a:r>
            <a:r>
              <a:rPr dirty="0" spc="-5"/>
              <a:t>Backbone.Collection </a:t>
            </a:r>
            <a:r>
              <a:rPr dirty="0"/>
              <a:t>as </a:t>
            </a:r>
            <a:r>
              <a:rPr dirty="0" spc="-5"/>
              <a:t>both dealing with </a:t>
            </a:r>
            <a:r>
              <a:rPr dirty="0"/>
              <a:t>the model </a:t>
            </a:r>
            <a:r>
              <a:rPr dirty="0" spc="-5"/>
              <a:t>side of</a:t>
            </a:r>
            <a:r>
              <a:rPr dirty="0" spc="35"/>
              <a:t> </a:t>
            </a:r>
            <a:r>
              <a:rPr dirty="0"/>
              <a:t>things.</a:t>
            </a:r>
          </a:p>
          <a:p>
            <a:pPr marL="111125" marR="5080" indent="-91440">
              <a:lnSpc>
                <a:spcPts val="2160"/>
              </a:lnSpc>
              <a:spcBef>
                <a:spcPts val="1425"/>
              </a:spcBef>
              <a:buClr>
                <a:srgbClr val="DA365D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pc="-15"/>
              <a:t>Backbone.View </a:t>
            </a:r>
            <a:r>
              <a:rPr dirty="0" spc="-10"/>
              <a:t>represents </a:t>
            </a:r>
            <a:r>
              <a:rPr dirty="0"/>
              <a:t>the </a:t>
            </a:r>
            <a:r>
              <a:rPr dirty="0" spc="-10"/>
              <a:t>presentation </a:t>
            </a:r>
            <a:r>
              <a:rPr dirty="0" spc="-5"/>
              <a:t>of </a:t>
            </a:r>
            <a:r>
              <a:rPr dirty="0" spc="-15"/>
              <a:t>data </a:t>
            </a:r>
            <a:r>
              <a:rPr dirty="0"/>
              <a:t>but </a:t>
            </a:r>
            <a:r>
              <a:rPr dirty="0" spc="-5"/>
              <a:t>could also </a:t>
            </a:r>
            <a:r>
              <a:rPr dirty="0"/>
              <a:t>be </a:t>
            </a:r>
            <a:r>
              <a:rPr dirty="0" spc="-5"/>
              <a:t>seen </a:t>
            </a:r>
            <a:r>
              <a:rPr dirty="0"/>
              <a:t>as </a:t>
            </a:r>
            <a:r>
              <a:rPr dirty="0" spc="-5"/>
              <a:t>taking on some of  </a:t>
            </a:r>
            <a:r>
              <a:rPr dirty="0"/>
              <a:t>the </a:t>
            </a:r>
            <a:r>
              <a:rPr dirty="0" spc="-5"/>
              <a:t>responsibilities of </a:t>
            </a:r>
            <a:r>
              <a:rPr dirty="0"/>
              <a:t>a </a:t>
            </a:r>
            <a:r>
              <a:rPr dirty="0" spc="-30"/>
              <a:t>controller. </a:t>
            </a:r>
            <a:r>
              <a:rPr dirty="0" spc="-5"/>
              <a:t>The </a:t>
            </a:r>
            <a:r>
              <a:rPr dirty="0" spc="-10"/>
              <a:t>real </a:t>
            </a:r>
            <a:r>
              <a:rPr dirty="0" spc="-5"/>
              <a:t>rendering of </a:t>
            </a:r>
            <a:r>
              <a:rPr dirty="0"/>
              <a:t>the </a:t>
            </a:r>
            <a:r>
              <a:rPr dirty="0" spc="-5"/>
              <a:t>view </a:t>
            </a:r>
            <a:r>
              <a:rPr dirty="0"/>
              <a:t>will </a:t>
            </a:r>
            <a:r>
              <a:rPr dirty="0" spc="-5"/>
              <a:t>be </a:t>
            </a:r>
            <a:r>
              <a:rPr dirty="0"/>
              <a:t>done in the HTML, and  the </a:t>
            </a:r>
            <a:r>
              <a:rPr dirty="0" spc="-5"/>
              <a:t>view in </a:t>
            </a:r>
            <a:r>
              <a:rPr dirty="0"/>
              <a:t>Backbone </a:t>
            </a:r>
            <a:r>
              <a:rPr dirty="0" spc="-10"/>
              <a:t>really just provides </a:t>
            </a:r>
            <a:r>
              <a:rPr dirty="0"/>
              <a:t>the </a:t>
            </a:r>
            <a:r>
              <a:rPr dirty="0" spc="-5"/>
              <a:t>capability </a:t>
            </a:r>
            <a:r>
              <a:rPr dirty="0" spc="-10"/>
              <a:t>to </a:t>
            </a:r>
            <a:r>
              <a:rPr dirty="0" spc="-5"/>
              <a:t>pass on </a:t>
            </a:r>
            <a:r>
              <a:rPr dirty="0"/>
              <a:t>the model </a:t>
            </a:r>
            <a:r>
              <a:rPr dirty="0" spc="-10"/>
              <a:t>information  </a:t>
            </a:r>
            <a:r>
              <a:rPr dirty="0" spc="-5"/>
              <a:t>through </a:t>
            </a:r>
            <a:r>
              <a:rPr dirty="0" spc="-10"/>
              <a:t>to </a:t>
            </a:r>
            <a:r>
              <a:rPr dirty="0"/>
              <a:t>the</a:t>
            </a:r>
            <a:r>
              <a:rPr dirty="0" spc="-95"/>
              <a:t> </a:t>
            </a:r>
            <a:r>
              <a:rPr dirty="0"/>
              <a:t>HTML.</a:t>
            </a:r>
          </a:p>
          <a:p>
            <a:pPr marL="111125" marR="660400" indent="-91440">
              <a:lnSpc>
                <a:spcPts val="2160"/>
              </a:lnSpc>
              <a:spcBef>
                <a:spcPts val="1405"/>
              </a:spcBef>
              <a:buClr>
                <a:srgbClr val="DA365D"/>
              </a:buClr>
              <a:buFont typeface="Wingdings"/>
              <a:buChar char=""/>
              <a:tabLst>
                <a:tab pos="193040" algn="l"/>
              </a:tabLst>
            </a:pPr>
            <a:r>
              <a:rPr dirty="0" spc="-5"/>
              <a:t>Backbone.Router will simply </a:t>
            </a:r>
            <a:r>
              <a:rPr dirty="0"/>
              <a:t>map URLs </a:t>
            </a:r>
            <a:r>
              <a:rPr dirty="0" spc="-15"/>
              <a:t>to </a:t>
            </a:r>
            <a:r>
              <a:rPr dirty="0"/>
              <a:t>functions, </a:t>
            </a:r>
            <a:r>
              <a:rPr dirty="0" spc="-5"/>
              <a:t>but </a:t>
            </a:r>
            <a:r>
              <a:rPr dirty="0"/>
              <a:t>in a </a:t>
            </a:r>
            <a:r>
              <a:rPr dirty="0" spc="-25"/>
              <a:t>way </a:t>
            </a:r>
            <a:r>
              <a:rPr dirty="0"/>
              <a:t>it </a:t>
            </a:r>
            <a:r>
              <a:rPr dirty="0" spc="-5"/>
              <a:t>can also </a:t>
            </a:r>
            <a:r>
              <a:rPr dirty="0" spc="-10"/>
              <a:t>participate </a:t>
            </a:r>
            <a:r>
              <a:rPr dirty="0"/>
              <a:t>in  </a:t>
            </a:r>
            <a:r>
              <a:rPr dirty="0" spc="-10"/>
              <a:t>controller</a:t>
            </a:r>
            <a:r>
              <a:rPr dirty="0" spc="-50"/>
              <a:t> </a:t>
            </a:r>
            <a:r>
              <a:rPr dirty="0" spc="-5"/>
              <a:t>duties.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Why </a:t>
            </a:r>
            <a:r>
              <a:rPr dirty="0" spc="-50"/>
              <a:t>to </a:t>
            </a:r>
            <a:r>
              <a:rPr dirty="0" spc="-70"/>
              <a:t>choose</a:t>
            </a:r>
            <a:r>
              <a:rPr dirty="0" spc="-450"/>
              <a:t> </a:t>
            </a:r>
            <a:r>
              <a:rPr dirty="0" spc="-75"/>
              <a:t>Backbone?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5236210" cy="2139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i="1">
                <a:solidFill>
                  <a:srgbClr val="404040"/>
                </a:solidFill>
                <a:latin typeface="Calibri"/>
                <a:cs typeface="Calibri"/>
              </a:rPr>
              <a:t>Backbone is a </a:t>
            </a:r>
            <a:r>
              <a:rPr dirty="0" sz="2000" spc="-20" i="1">
                <a:solidFill>
                  <a:srgbClr val="404040"/>
                </a:solidFill>
                <a:latin typeface="Calibri"/>
                <a:cs typeface="Calibri"/>
              </a:rPr>
              <a:t>library,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dirty="0" sz="2000" i="1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-4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framework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60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JavaScript applications need</a:t>
            </a:r>
            <a:r>
              <a:rPr dirty="0" sz="2000" spc="-6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structure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55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i="1">
                <a:solidFill>
                  <a:srgbClr val="404040"/>
                </a:solidFill>
                <a:latin typeface="Calibri"/>
                <a:cs typeface="Calibri"/>
              </a:rPr>
              <a:t>Rich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documentation and </a:t>
            </a:r>
            <a:r>
              <a:rPr dirty="0" sz="2000" i="1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large user</a:t>
            </a:r>
            <a:r>
              <a:rPr dirty="0" sz="2000" spc="-12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community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60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i="1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scales well, and </a:t>
            </a:r>
            <a:r>
              <a:rPr dirty="0" sz="2000" i="1">
                <a:solidFill>
                  <a:srgbClr val="404040"/>
                </a:solidFill>
                <a:latin typeface="Calibri"/>
                <a:cs typeface="Calibri"/>
              </a:rPr>
              <a:t>credible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companies are using</a:t>
            </a:r>
            <a:r>
              <a:rPr dirty="0" sz="2000" spc="-11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65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40" i="1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code base </a:t>
            </a:r>
            <a:r>
              <a:rPr dirty="0" sz="2000" i="1">
                <a:solidFill>
                  <a:srgbClr val="404040"/>
                </a:solidFill>
                <a:latin typeface="Calibri"/>
                <a:cs typeface="Calibri"/>
              </a:rPr>
              <a:t>is a jQuery</a:t>
            </a:r>
            <a:r>
              <a:rPr dirty="0" sz="2000" spc="-10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404040"/>
                </a:solidFill>
                <a:latin typeface="Calibri"/>
                <a:cs typeface="Calibri"/>
              </a:rPr>
              <a:t>mess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5"/>
              <a:t>Three Reasons </a:t>
            </a:r>
            <a:r>
              <a:rPr dirty="0" spc="-45"/>
              <a:t>Backbone </a:t>
            </a:r>
            <a:r>
              <a:rPr dirty="0" spc="-50"/>
              <a:t>Might </a:t>
            </a:r>
            <a:r>
              <a:rPr dirty="0" spc="-40"/>
              <a:t>Not </a:t>
            </a:r>
            <a:r>
              <a:rPr dirty="0" spc="-25"/>
              <a:t>Be </a:t>
            </a:r>
            <a:r>
              <a:rPr dirty="0" spc="-45"/>
              <a:t>Right</a:t>
            </a:r>
            <a:r>
              <a:rPr dirty="0" spc="-565"/>
              <a:t> </a:t>
            </a:r>
            <a:r>
              <a:rPr dirty="0" spc="-65"/>
              <a:t>for </a:t>
            </a:r>
            <a:r>
              <a:rPr dirty="0" spc="-120"/>
              <a:t>You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5320030" cy="1234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Proof-of-concept</a:t>
            </a:r>
            <a:r>
              <a:rPr dirty="0" sz="2000" spc="-8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applications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60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40" i="1">
                <a:solidFill>
                  <a:srgbClr val="404040"/>
                </a:solidFill>
                <a:latin typeface="Calibri"/>
                <a:cs typeface="Calibri"/>
              </a:rPr>
              <a:t>You’re </a:t>
            </a:r>
            <a:r>
              <a:rPr dirty="0" sz="2000" i="1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comfortable with lower-level</a:t>
            </a:r>
            <a:r>
              <a:rPr dirty="0" sz="2000" spc="-4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JavaScript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55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0" i="1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dirty="0" sz="2000" i="1">
                <a:solidFill>
                  <a:srgbClr val="404040"/>
                </a:solidFill>
                <a:latin typeface="Calibri"/>
                <a:cs typeface="Calibri"/>
              </a:rPr>
              <a:t>creating a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small </a:t>
            </a:r>
            <a:r>
              <a:rPr dirty="0" sz="2000" i="1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dirty="0" sz="2000" spc="-70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Prime </a:t>
            </a:r>
            <a:r>
              <a:rPr dirty="0" spc="-85"/>
              <a:t>components </a:t>
            </a:r>
            <a:r>
              <a:rPr dirty="0" spc="-25"/>
              <a:t>in</a:t>
            </a:r>
            <a:r>
              <a:rPr dirty="0" spc="-434"/>
              <a:t> </a:t>
            </a:r>
            <a:r>
              <a:rPr dirty="0" spc="-75"/>
              <a:t>BackboneJS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2143125" cy="168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Router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60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55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Collections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ct val="100000"/>
              </a:lnSpc>
              <a:spcBef>
                <a:spcPts val="1160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Views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Templates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Rohan</dc:creator>
  <dc:title>Introduction to BackboneJS</dc:title>
  <dcterms:created xsi:type="dcterms:W3CDTF">2016-04-22T12:33:09Z</dcterms:created>
  <dcterms:modified xsi:type="dcterms:W3CDTF">2016-04-22T12:33:09Z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2016-04-22T00:00:00Z</vt:filetime>
  </property>
</Properties>
</file>