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566915"/>
            <a:ext cx="12188952" cy="2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0819"/>
            <a:ext cx="12192000" cy="297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118870"/>
            <a:ext cx="983935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884" y="1880742"/>
            <a:ext cx="1002223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92174" y="6651752"/>
            <a:ext cx="88328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60" b="0" u="sng">
                <a:solidFill>
                  <a:srgbClr val="6F34A1"/>
                </a:solidFill>
                <a:latin typeface="Calibri Light"/>
                <a:cs typeface="Calibri Light"/>
              </a:rPr>
              <a:t>Views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Rendering</a:t>
            </a:r>
            <a:r>
              <a:rPr dirty="0" spc="-260"/>
              <a:t> </a:t>
            </a:r>
            <a:r>
              <a:rPr dirty="0" spc="-85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31730" cy="2586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511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course,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useful render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would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 collection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render: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623570" marR="202882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this.$el.html('Book Name: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this.model.get('name'));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return</a:t>
            </a:r>
            <a:r>
              <a:rPr dirty="0" sz="1800" spc="-9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70"/>
              </a:lnSpc>
              <a:spcBef>
                <a:spcPts val="139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Note how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render function has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statement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end.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convention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7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encouraged 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allow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chained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Passing </a:t>
            </a:r>
            <a:r>
              <a:rPr dirty="0" spc="-70"/>
              <a:t>Collection </a:t>
            </a:r>
            <a:r>
              <a:rPr dirty="0" spc="-50"/>
              <a:t>to </a:t>
            </a:r>
            <a:r>
              <a:rPr dirty="0"/>
              <a:t>a</a:t>
            </a:r>
            <a:r>
              <a:rPr dirty="0" spc="-555"/>
              <a:t> </a:t>
            </a:r>
            <a:r>
              <a:rPr dirty="0" spc="-55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339725" indent="-91440">
              <a:lnSpc>
                <a:spcPts val="1820"/>
              </a:lnSpc>
            </a:pPr>
            <a:r>
              <a:rPr dirty="0" sz="19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10"/>
              <a:t>Note </a:t>
            </a:r>
            <a:r>
              <a:rPr dirty="0" sz="1900" spc="-5"/>
              <a:t>that </a:t>
            </a:r>
            <a:r>
              <a:rPr dirty="0" sz="1900" spc="-10"/>
              <a:t>rather </a:t>
            </a:r>
            <a:r>
              <a:rPr dirty="0" sz="1900" spc="-5"/>
              <a:t>than using a single </a:t>
            </a:r>
            <a:r>
              <a:rPr dirty="0" sz="1900" spc="-10"/>
              <a:t>model </a:t>
            </a:r>
            <a:r>
              <a:rPr dirty="0" sz="1900" spc="-5"/>
              <a:t>in </a:t>
            </a:r>
            <a:r>
              <a:rPr dirty="0" sz="1900" spc="-10"/>
              <a:t>our </a:t>
            </a:r>
            <a:r>
              <a:rPr dirty="0" sz="1900" spc="-5"/>
              <a:t>rendering, </a:t>
            </a:r>
            <a:r>
              <a:rPr dirty="0" sz="1900" spc="-10"/>
              <a:t>we could </a:t>
            </a:r>
            <a:r>
              <a:rPr dirty="0" sz="1900" spc="-5"/>
              <a:t>also pass a collection </a:t>
            </a:r>
            <a:r>
              <a:rPr dirty="0" sz="1900" spc="-15"/>
              <a:t>to </a:t>
            </a:r>
            <a:r>
              <a:rPr dirty="0" sz="1900" spc="-5"/>
              <a:t>the  </a:t>
            </a:r>
            <a:r>
              <a:rPr dirty="0" sz="1900" spc="-10"/>
              <a:t>view </a:t>
            </a:r>
            <a:r>
              <a:rPr dirty="0" sz="1900" spc="-5"/>
              <a:t>when </a:t>
            </a:r>
            <a:r>
              <a:rPr dirty="0" sz="1900" spc="-10"/>
              <a:t>creating </a:t>
            </a:r>
            <a:r>
              <a:rPr dirty="0" sz="1900" spc="-5"/>
              <a:t>a </a:t>
            </a:r>
            <a:r>
              <a:rPr dirty="0" sz="1900" spc="-10"/>
              <a:t>new</a:t>
            </a:r>
            <a:r>
              <a:rPr dirty="0" sz="1900" spc="45"/>
              <a:t> </a:t>
            </a:r>
            <a:r>
              <a:rPr dirty="0" sz="1900" spc="-10"/>
              <a:t>instance.</a:t>
            </a:r>
            <a:endParaRPr sz="1900">
              <a:latin typeface="Wingdings"/>
              <a:cs typeface="Wingdings"/>
            </a:endParaRPr>
          </a:p>
          <a:p>
            <a:pPr marL="213360">
              <a:lnSpc>
                <a:spcPts val="203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varmyLibraryView = new</a:t>
            </a:r>
            <a:r>
              <a:rPr dirty="0" sz="1700" spc="-3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LibraryView({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collection:</a:t>
            </a:r>
            <a:r>
              <a:rPr dirty="0" sz="17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myLibrary,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el: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'#myLibraryViewSection'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260"/>
              </a:lnSpc>
              <a:spcBef>
                <a:spcPts val="1165"/>
              </a:spcBef>
            </a:pPr>
            <a:r>
              <a:rPr dirty="0" sz="19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5"/>
              <a:t>The </a:t>
            </a:r>
            <a:r>
              <a:rPr dirty="0" sz="1900" spc="-10"/>
              <a:t>render </a:t>
            </a:r>
            <a:r>
              <a:rPr dirty="0" sz="1900" spc="-5"/>
              <a:t>method </a:t>
            </a:r>
            <a:r>
              <a:rPr dirty="0" sz="1900" spc="-10"/>
              <a:t>could now </a:t>
            </a:r>
            <a:r>
              <a:rPr dirty="0" sz="1900" spc="-5"/>
              <a:t>deal with the </a:t>
            </a:r>
            <a:r>
              <a:rPr dirty="0" sz="1900" spc="-10"/>
              <a:t>entire </a:t>
            </a:r>
            <a:r>
              <a:rPr dirty="0" sz="1900" spc="-5"/>
              <a:t>collection of</a:t>
            </a:r>
            <a:r>
              <a:rPr dirty="0" sz="1900" spc="120"/>
              <a:t> </a:t>
            </a:r>
            <a:r>
              <a:rPr dirty="0" sz="1900" spc="-10"/>
              <a:t>models.</a:t>
            </a:r>
            <a:endParaRPr sz="1900">
              <a:latin typeface="Wingdings"/>
              <a:cs typeface="Wingdings"/>
            </a:endParaRPr>
          </a:p>
          <a:p>
            <a:pPr marL="213360">
              <a:lnSpc>
                <a:spcPts val="202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render:</a:t>
            </a:r>
            <a:r>
              <a:rPr dirty="0" sz="17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for(vari =0; i&lt;this.collection.size();</a:t>
            </a:r>
            <a:r>
              <a:rPr dirty="0" sz="1700" spc="-2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i++){</a:t>
            </a:r>
            <a:endParaRPr sz="1700">
              <a:latin typeface="Courier New"/>
              <a:cs typeface="Courier New"/>
            </a:endParaRPr>
          </a:p>
          <a:p>
            <a:pPr marL="993775">
              <a:lnSpc>
                <a:spcPts val="1835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this.$el.append('&lt;li&gt;Book Name: ' +</a:t>
            </a:r>
            <a:r>
              <a:rPr dirty="0" sz="1700" spc="3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this.collection.at(i).get('name')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ts val="1835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+</a:t>
            </a:r>
            <a:r>
              <a:rPr dirty="0" sz="1700" spc="-9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'&lt;/li&gt;');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return</a:t>
            </a:r>
            <a:r>
              <a:rPr dirty="0" sz="17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this;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Removing </a:t>
            </a:r>
            <a:r>
              <a:rPr dirty="0" spc="-75"/>
              <a:t>Views </a:t>
            </a:r>
            <a:r>
              <a:rPr dirty="0" spc="-70"/>
              <a:t>from</a:t>
            </a:r>
            <a:r>
              <a:rPr dirty="0" spc="-495"/>
              <a:t> </a:t>
            </a:r>
            <a:r>
              <a:rPr dirty="0" spc="-55"/>
              <a:t>DOM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38080" cy="866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 is possible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remove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entirely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DOM.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will also result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all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event listeners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disposed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of.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myLibraryView.remove();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Finding </a:t>
            </a:r>
            <a:r>
              <a:rPr dirty="0" spc="-75"/>
              <a:t>Elements </a:t>
            </a:r>
            <a:r>
              <a:rPr dirty="0" spc="-65"/>
              <a:t>within </a:t>
            </a:r>
            <a:r>
              <a:rPr dirty="0" spc="-45"/>
              <a:t>the</a:t>
            </a:r>
            <a:r>
              <a:rPr dirty="0" spc="-575"/>
              <a:t> </a:t>
            </a:r>
            <a:r>
              <a:rPr dirty="0" spc="-60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10032365" cy="3639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172720" indent="-91440">
              <a:lnSpc>
                <a:spcPct val="8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common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nested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elements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run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other jQuery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functions  within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view’sscope.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additional $el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property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functions as 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shorthand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-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$(view.el).</a:t>
            </a:r>
            <a:endParaRPr sz="2000">
              <a:latin typeface="Calibri"/>
              <a:cs typeface="Calibri"/>
            </a:endParaRPr>
          </a:p>
          <a:p>
            <a:pPr marL="103505" marR="372745" indent="-91440">
              <a:lnSpc>
                <a:spcPts val="1920"/>
              </a:lnSpc>
              <a:spcBef>
                <a:spcPts val="1390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example,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subelement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view,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code. 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element 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ID Beginning Backbone if it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exists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within the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11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$el.find('#Beginning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Backbone');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  <a:spcBef>
                <a:spcPts val="1145"/>
              </a:spcBef>
            </a:pPr>
            <a:r>
              <a:rPr dirty="0" sz="2000" spc="-2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Similarly,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$(&lt;selector&gt;)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as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shorthand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(view.el).find(&lt;selector&gt;),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135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making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that deals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subelements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more elegant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readable.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135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$('#Beginning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Backbone');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03505" marR="272415" indent="-91440">
              <a:lnSpc>
                <a:spcPct val="79500"/>
              </a:lnSpc>
              <a:spcBef>
                <a:spcPts val="5"/>
              </a:spcBef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snippets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previous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achieve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 result: finding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element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ID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myelement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scope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view.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View</a:t>
            </a:r>
            <a:r>
              <a:rPr dirty="0" spc="-295"/>
              <a:t> </a:t>
            </a:r>
            <a:r>
              <a:rPr dirty="0" spc="-9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245745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Now that </a:t>
            </a:r>
            <a:r>
              <a:rPr dirty="0"/>
              <a:t>the </a:t>
            </a:r>
            <a:r>
              <a:rPr dirty="0" spc="-5"/>
              <a:t>view is </a:t>
            </a:r>
            <a:r>
              <a:rPr dirty="0"/>
              <a:t>rendering, </a:t>
            </a:r>
            <a:r>
              <a:rPr dirty="0" spc="-10"/>
              <a:t>you </a:t>
            </a:r>
            <a:r>
              <a:rPr dirty="0" spc="-5"/>
              <a:t>will probably </a:t>
            </a:r>
            <a:r>
              <a:rPr dirty="0" spc="-15"/>
              <a:t>want </a:t>
            </a:r>
            <a:r>
              <a:rPr dirty="0" spc="-10"/>
              <a:t>to </a:t>
            </a:r>
            <a:r>
              <a:rPr dirty="0"/>
              <a:t>add </a:t>
            </a:r>
            <a:r>
              <a:rPr dirty="0" spc="-5"/>
              <a:t>some </a:t>
            </a:r>
            <a:r>
              <a:rPr dirty="0" spc="-10"/>
              <a:t>events </a:t>
            </a:r>
            <a:r>
              <a:rPr dirty="0" spc="-15"/>
              <a:t>to make </a:t>
            </a:r>
            <a:r>
              <a:rPr dirty="0"/>
              <a:t>it  </a:t>
            </a:r>
            <a:r>
              <a:rPr dirty="0" spc="-10"/>
              <a:t>interactive. </a:t>
            </a:r>
            <a:r>
              <a:rPr dirty="0"/>
              <a:t>Once </a:t>
            </a:r>
            <a:r>
              <a:rPr dirty="0" spc="-5"/>
              <a:t>again, </a:t>
            </a:r>
            <a:r>
              <a:rPr dirty="0"/>
              <a:t>this is made </a:t>
            </a:r>
            <a:r>
              <a:rPr dirty="0" spc="-5"/>
              <a:t>simple </a:t>
            </a:r>
            <a:r>
              <a:rPr dirty="0"/>
              <a:t>in Backbone </a:t>
            </a:r>
            <a:r>
              <a:rPr dirty="0" spc="-5"/>
              <a:t>with </a:t>
            </a:r>
            <a:r>
              <a:rPr dirty="0"/>
              <a:t>the ability </a:t>
            </a:r>
            <a:r>
              <a:rPr dirty="0" spc="-15"/>
              <a:t>to </a:t>
            </a:r>
            <a:r>
              <a:rPr dirty="0" spc="-5"/>
              <a:t>specify </a:t>
            </a:r>
            <a:r>
              <a:rPr dirty="0"/>
              <a:t>a </a:t>
            </a:r>
            <a:r>
              <a:rPr dirty="0" spc="-5"/>
              <a:t>hash of  </a:t>
            </a:r>
            <a:r>
              <a:rPr dirty="0" spc="-10"/>
              <a:t>events </a:t>
            </a:r>
            <a:r>
              <a:rPr dirty="0"/>
              <a:t>in the </a:t>
            </a:r>
            <a:r>
              <a:rPr dirty="0" spc="-5"/>
              <a:t>view</a:t>
            </a:r>
            <a:r>
              <a:rPr dirty="0" spc="-50"/>
              <a:t> </a:t>
            </a:r>
            <a:r>
              <a:rPr dirty="0" spc="-5"/>
              <a:t>definition.</a:t>
            </a:r>
          </a:p>
          <a:p>
            <a:pPr marL="103505" marR="5080" indent="-91440">
              <a:lnSpc>
                <a:spcPts val="2160"/>
              </a:lnSpc>
              <a:spcBef>
                <a:spcPts val="140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0"/>
              <a:t>events listed </a:t>
            </a:r>
            <a:r>
              <a:rPr dirty="0"/>
              <a:t>in the hash </a:t>
            </a:r>
            <a:r>
              <a:rPr dirty="0" spc="-5"/>
              <a:t>will use jQuery’son </a:t>
            </a:r>
            <a:r>
              <a:rPr dirty="0"/>
              <a:t>function </a:t>
            </a:r>
            <a:r>
              <a:rPr dirty="0" spc="-15"/>
              <a:t>to </a:t>
            </a:r>
            <a:r>
              <a:rPr dirty="0" spc="-10"/>
              <a:t>provide </a:t>
            </a:r>
            <a:r>
              <a:rPr dirty="0" spc="-5"/>
              <a:t>callbacks </a:t>
            </a:r>
            <a:r>
              <a:rPr dirty="0" spc="-15"/>
              <a:t>for </a:t>
            </a:r>
            <a:r>
              <a:rPr dirty="0"/>
              <a:t>DOM </a:t>
            </a:r>
            <a:r>
              <a:rPr dirty="0" spc="-10"/>
              <a:t>events  </a:t>
            </a:r>
            <a:r>
              <a:rPr dirty="0" spc="-5"/>
              <a:t>with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35"/>
              <a:t>view.</a:t>
            </a: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5"/>
              <a:t>format </a:t>
            </a:r>
            <a:r>
              <a:rPr dirty="0" spc="-10"/>
              <a:t>{'event </a:t>
            </a:r>
            <a:r>
              <a:rPr dirty="0" spc="-5"/>
              <a:t>selector': 'callback'} </a:t>
            </a:r>
            <a:r>
              <a:rPr dirty="0"/>
              <a:t>is </a:t>
            </a:r>
            <a:r>
              <a:rPr dirty="0" spc="-5"/>
              <a:t>used </a:t>
            </a:r>
            <a:r>
              <a:rPr dirty="0" spc="-15"/>
              <a:t>to </a:t>
            </a:r>
            <a:r>
              <a:rPr dirty="0" spc="-5"/>
              <a:t>define </a:t>
            </a:r>
            <a:r>
              <a:rPr dirty="0"/>
              <a:t>the </a:t>
            </a:r>
            <a:r>
              <a:rPr dirty="0" spc="-10"/>
              <a:t>events </a:t>
            </a:r>
            <a:r>
              <a:rPr dirty="0" spc="-5"/>
              <a:t>that </a:t>
            </a:r>
            <a:r>
              <a:rPr dirty="0"/>
              <a:t>will </a:t>
            </a:r>
            <a:r>
              <a:rPr dirty="0" spc="-5"/>
              <a:t>be</a:t>
            </a:r>
            <a:r>
              <a:rPr dirty="0" spc="145"/>
              <a:t> </a:t>
            </a:r>
            <a:r>
              <a:rPr dirty="0"/>
              <a:t>handled.</a:t>
            </a: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LibraryView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Backbone.View.extend({</a:t>
            </a:r>
            <a:endParaRPr sz="180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events:</a:t>
            </a:r>
            <a:r>
              <a:rPr dirty="0" sz="1800" spc="-10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33144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'click #book'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'alertBook'</a:t>
            </a:r>
            <a:endParaRPr sz="180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View</a:t>
            </a:r>
            <a:r>
              <a:rPr dirty="0" spc="-295"/>
              <a:t> </a:t>
            </a:r>
            <a:r>
              <a:rPr dirty="0" spc="-9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no selector </a:t>
            </a:r>
            <a:r>
              <a:rPr dirty="0"/>
              <a:t>is </a:t>
            </a:r>
            <a:r>
              <a:rPr dirty="0" spc="-5"/>
              <a:t>defined, </a:t>
            </a:r>
            <a:r>
              <a:rPr dirty="0"/>
              <a:t>the </a:t>
            </a:r>
            <a:r>
              <a:rPr dirty="0" spc="-15"/>
              <a:t>event </a:t>
            </a:r>
            <a:r>
              <a:rPr dirty="0" spc="-5"/>
              <a:t>will be </a:t>
            </a:r>
            <a:r>
              <a:rPr dirty="0"/>
              <a:t>bound </a:t>
            </a:r>
            <a:r>
              <a:rPr dirty="0" spc="-15"/>
              <a:t>to </a:t>
            </a:r>
            <a:r>
              <a:rPr dirty="0" spc="-5"/>
              <a:t>this.el, </a:t>
            </a:r>
            <a:r>
              <a:rPr dirty="0"/>
              <a:t>the </a:t>
            </a:r>
            <a:r>
              <a:rPr dirty="0" spc="-10"/>
              <a:t>root </a:t>
            </a:r>
            <a:r>
              <a:rPr dirty="0" spc="-5"/>
              <a:t>element of </a:t>
            </a:r>
            <a:r>
              <a:rPr dirty="0"/>
              <a:t>the</a:t>
            </a:r>
            <a:r>
              <a:rPr dirty="0" spc="150"/>
              <a:t> </a:t>
            </a:r>
            <a:r>
              <a:rPr dirty="0" spc="-30"/>
              <a:t>view.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For example, </a:t>
            </a:r>
            <a:r>
              <a:rPr dirty="0" spc="-15"/>
              <a:t>to </a:t>
            </a:r>
            <a:r>
              <a:rPr dirty="0"/>
              <a:t>add a click </a:t>
            </a:r>
            <a:r>
              <a:rPr dirty="0" spc="-5"/>
              <a:t>handler </a:t>
            </a:r>
            <a:r>
              <a:rPr dirty="0" spc="-10"/>
              <a:t>to </a:t>
            </a:r>
            <a:r>
              <a:rPr dirty="0"/>
              <a:t>the </a:t>
            </a:r>
            <a:r>
              <a:rPr dirty="0" spc="-10"/>
              <a:t>entire </a:t>
            </a:r>
            <a:r>
              <a:rPr dirty="0" spc="-40"/>
              <a:t>view, </a:t>
            </a:r>
            <a:r>
              <a:rPr dirty="0" spc="-10"/>
              <a:t>you </a:t>
            </a:r>
            <a:r>
              <a:rPr dirty="0" spc="-5"/>
              <a:t>could simply use</a:t>
            </a:r>
            <a:r>
              <a:rPr dirty="0" spc="105"/>
              <a:t> </a:t>
            </a:r>
            <a:r>
              <a:rPr dirty="0"/>
              <a:t>this:</a:t>
            </a:r>
          </a:p>
          <a:p>
            <a:pPr marL="213360">
              <a:lnSpc>
                <a:spcPct val="100000"/>
              </a:lnSpc>
              <a:spcBef>
                <a:spcPts val="15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events:</a:t>
            </a:r>
            <a:r>
              <a:rPr dirty="0" sz="1800" spc="-9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'click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'alertBook'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View </a:t>
            </a:r>
            <a:r>
              <a:rPr dirty="0" spc="-90"/>
              <a:t>Events:</a:t>
            </a:r>
            <a:r>
              <a:rPr dirty="0" spc="-400"/>
              <a:t> </a:t>
            </a:r>
            <a:r>
              <a:rPr dirty="0" spc="-95"/>
              <a:t>delegateEvents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9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</a:t>
            </a:r>
            <a:r>
              <a:rPr dirty="0" spc="-10"/>
              <a:t>you </a:t>
            </a:r>
            <a:r>
              <a:rPr dirty="0" spc="-5"/>
              <a:t>need </a:t>
            </a:r>
            <a:r>
              <a:rPr dirty="0" spc="-15"/>
              <a:t>to </a:t>
            </a:r>
            <a:r>
              <a:rPr dirty="0" spc="-5"/>
              <a:t>define </a:t>
            </a:r>
            <a:r>
              <a:rPr dirty="0" spc="-10"/>
              <a:t>events </a:t>
            </a:r>
            <a:r>
              <a:rPr dirty="0" spc="-5"/>
              <a:t>individually </a:t>
            </a:r>
            <a:r>
              <a:rPr dirty="0" spc="-15"/>
              <a:t>for </a:t>
            </a:r>
            <a:r>
              <a:rPr dirty="0"/>
              <a:t>each </a:t>
            </a:r>
            <a:r>
              <a:rPr dirty="0" spc="-5"/>
              <a:t>instance of </a:t>
            </a:r>
            <a:r>
              <a:rPr dirty="0"/>
              <a:t>the </a:t>
            </a:r>
            <a:r>
              <a:rPr dirty="0" spc="-5"/>
              <a:t>view or if </a:t>
            </a:r>
            <a:r>
              <a:rPr dirty="0"/>
              <a:t>a </a:t>
            </a:r>
            <a:r>
              <a:rPr dirty="0" spc="-10"/>
              <a:t>view </a:t>
            </a:r>
            <a:r>
              <a:rPr dirty="0" spc="-5"/>
              <a:t>has </a:t>
            </a:r>
            <a:r>
              <a:rPr dirty="0" spc="-15"/>
              <a:t>different  </a:t>
            </a:r>
            <a:r>
              <a:rPr dirty="0"/>
              <a:t>modes </a:t>
            </a:r>
            <a:r>
              <a:rPr dirty="0" spc="-5"/>
              <a:t>of </a:t>
            </a:r>
            <a:r>
              <a:rPr dirty="0" spc="-10"/>
              <a:t>operation, you </a:t>
            </a:r>
            <a:r>
              <a:rPr dirty="0" spc="-5"/>
              <a:t>can use </a:t>
            </a:r>
            <a:r>
              <a:rPr dirty="0" spc="-15"/>
              <a:t>delegateEvents(). </a:t>
            </a:r>
            <a:r>
              <a:rPr dirty="0" spc="-5"/>
              <a:t>This </a:t>
            </a:r>
            <a:r>
              <a:rPr dirty="0"/>
              <a:t>function is </a:t>
            </a:r>
            <a:r>
              <a:rPr dirty="0" spc="-5"/>
              <a:t>called </a:t>
            </a:r>
            <a:r>
              <a:rPr dirty="0" spc="-15"/>
              <a:t>from </a:t>
            </a:r>
            <a:r>
              <a:rPr dirty="0"/>
              <a:t>the </a:t>
            </a:r>
            <a:r>
              <a:rPr dirty="0" spc="-5"/>
              <a:t>View  constructor </a:t>
            </a:r>
            <a:r>
              <a:rPr dirty="0" spc="-15"/>
              <a:t>automatically, </a:t>
            </a:r>
            <a:r>
              <a:rPr dirty="0"/>
              <a:t>so </a:t>
            </a:r>
            <a:r>
              <a:rPr dirty="0" spc="-5"/>
              <a:t>you </a:t>
            </a:r>
            <a:r>
              <a:rPr dirty="0"/>
              <a:t>don’t </a:t>
            </a:r>
            <a:r>
              <a:rPr dirty="0" spc="-5"/>
              <a:t>need </a:t>
            </a:r>
            <a:r>
              <a:rPr dirty="0" spc="-10"/>
              <a:t>to </a:t>
            </a:r>
            <a:r>
              <a:rPr dirty="0" spc="-5"/>
              <a:t>call it </a:t>
            </a:r>
            <a:r>
              <a:rPr dirty="0"/>
              <a:t>when </a:t>
            </a:r>
            <a:r>
              <a:rPr dirty="0" spc="-5"/>
              <a:t>your </a:t>
            </a:r>
            <a:r>
              <a:rPr dirty="0" spc="-10"/>
              <a:t>events </a:t>
            </a:r>
            <a:r>
              <a:rPr dirty="0" spc="-5"/>
              <a:t>hash has been defined.  Calling </a:t>
            </a:r>
            <a:r>
              <a:rPr dirty="0" spc="-15"/>
              <a:t>delegateEvents </a:t>
            </a:r>
            <a:r>
              <a:rPr dirty="0" spc="-5"/>
              <a:t>will </a:t>
            </a:r>
            <a:r>
              <a:rPr dirty="0" spc="-15"/>
              <a:t>remove </a:t>
            </a:r>
            <a:r>
              <a:rPr dirty="0" spc="-10"/>
              <a:t>any existing </a:t>
            </a:r>
            <a:r>
              <a:rPr dirty="0" spc="-5"/>
              <a:t>callbacks </a:t>
            </a:r>
            <a:r>
              <a:rPr dirty="0"/>
              <a:t>and </a:t>
            </a:r>
            <a:r>
              <a:rPr dirty="0" spc="-5"/>
              <a:t>use </a:t>
            </a:r>
            <a:r>
              <a:rPr dirty="0"/>
              <a:t>the </a:t>
            </a:r>
            <a:r>
              <a:rPr dirty="0" spc="-10"/>
              <a:t>events </a:t>
            </a:r>
            <a:r>
              <a:rPr dirty="0" spc="-5"/>
              <a:t>hash </a:t>
            </a:r>
            <a:r>
              <a:rPr dirty="0" spc="-10"/>
              <a:t>provided </a:t>
            </a:r>
            <a:r>
              <a:rPr dirty="0" spc="-15"/>
              <a:t>to  create </a:t>
            </a:r>
            <a:r>
              <a:rPr dirty="0"/>
              <a:t>a </a:t>
            </a:r>
            <a:r>
              <a:rPr dirty="0" spc="-5"/>
              <a:t>new </a:t>
            </a:r>
            <a:r>
              <a:rPr dirty="0" spc="-10"/>
              <a:t>set </a:t>
            </a:r>
            <a:r>
              <a:rPr dirty="0" spc="-5"/>
              <a:t>of </a:t>
            </a:r>
            <a:r>
              <a:rPr dirty="0" spc="-15"/>
              <a:t>event</a:t>
            </a:r>
            <a:r>
              <a:rPr dirty="0" spc="40"/>
              <a:t> </a:t>
            </a:r>
            <a:r>
              <a:rPr dirty="0" spc="-10"/>
              <a:t>handlers.</a:t>
            </a: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0"/>
              <a:t>following would </a:t>
            </a:r>
            <a:r>
              <a:rPr dirty="0"/>
              <a:t>change the </a:t>
            </a:r>
            <a:r>
              <a:rPr dirty="0" spc="-10"/>
              <a:t>listener </a:t>
            </a:r>
            <a:r>
              <a:rPr dirty="0" spc="-15"/>
              <a:t>for </a:t>
            </a:r>
            <a:r>
              <a:rPr dirty="0"/>
              <a:t>the alert </a:t>
            </a:r>
            <a:r>
              <a:rPr dirty="0" spc="-15"/>
              <a:t>from </a:t>
            </a:r>
            <a:r>
              <a:rPr dirty="0"/>
              <a:t>a click </a:t>
            </a:r>
            <a:r>
              <a:rPr dirty="0" spc="-10"/>
              <a:t>to </a:t>
            </a:r>
            <a:r>
              <a:rPr dirty="0"/>
              <a:t>a</a:t>
            </a:r>
            <a:r>
              <a:rPr dirty="0" spc="85"/>
              <a:t> </a:t>
            </a:r>
            <a:r>
              <a:rPr dirty="0" spc="-5"/>
              <a:t>mouseover:</a:t>
            </a: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myLibraryView.delegateEvents(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'mouseover #book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: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'alertBook'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View </a:t>
            </a:r>
            <a:r>
              <a:rPr dirty="0" spc="-90"/>
              <a:t>Events:</a:t>
            </a:r>
            <a:r>
              <a:rPr dirty="0" spc="-385"/>
              <a:t> </a:t>
            </a:r>
            <a:r>
              <a:rPr dirty="0" spc="-95"/>
              <a:t>undelegateEvents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02825" cy="1867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03505" marR="5080" indent="-91440">
              <a:lnSpc>
                <a:spcPts val="2160"/>
              </a:lnSpc>
            </a:pPr>
            <a:r>
              <a:rPr dirty="0" sz="20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remove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events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passing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empty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events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hash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delegateEvents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or by calling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undelegateEvents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adding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such as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view,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remove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events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handled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myLibaryView.</a:t>
            </a:r>
            <a:endParaRPr sz="2000">
              <a:latin typeface="Calibri"/>
              <a:cs typeface="Calibri"/>
            </a:endParaRPr>
          </a:p>
          <a:p>
            <a:pPr marL="103505" marR="43815" indent="-91440">
              <a:lnSpc>
                <a:spcPct val="98200"/>
              </a:lnSpc>
              <a:spcBef>
                <a:spcPts val="1175"/>
              </a:spcBef>
            </a:pPr>
            <a:r>
              <a:rPr dirty="0" sz="2000" spc="-2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Type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Chrome Developer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Tools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console,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notice how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no  longer responds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events you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handlers 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for.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myLibraryView.undelegateEvents();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Self </a:t>
            </a:r>
            <a:r>
              <a:rPr dirty="0" spc="-50"/>
              <a:t>and</a:t>
            </a:r>
            <a:r>
              <a:rPr dirty="0" spc="-360"/>
              <a:t> </a:t>
            </a:r>
            <a:r>
              <a:rPr dirty="0" spc="-50"/>
              <a:t>this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0742"/>
            <a:ext cx="9871075" cy="218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1820"/>
              </a:lnSpc>
            </a:pPr>
            <a:r>
              <a:rPr dirty="0" sz="19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lot of 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code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will see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Backbone applications will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functions where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reference to 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original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object is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saved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9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self.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203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self =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this;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marR="168275" indent="-91440">
              <a:lnSpc>
                <a:spcPct val="80000"/>
              </a:lnSpc>
            </a:pPr>
            <a:r>
              <a:rPr dirty="0" sz="19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 is done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maintain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reference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original this,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even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when the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context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changes.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You’ll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see  this happen 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lot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closures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your code,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especially in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any event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handlers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create.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Using this 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approach,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render function would change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self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reference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place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this.</a:t>
            </a:r>
            <a:endParaRPr sz="1900">
              <a:latin typeface="Calibri"/>
              <a:cs typeface="Calibri"/>
            </a:endParaRPr>
          </a:p>
          <a:p>
            <a:pPr marL="603885" indent="-390525">
              <a:lnSpc>
                <a:spcPts val="200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render:</a:t>
            </a:r>
            <a:r>
              <a:rPr dirty="0" sz="17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603885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self =</a:t>
            </a:r>
            <a:r>
              <a:rPr dirty="0" sz="1700" spc="-3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this;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3455" y="4064761"/>
            <a:ext cx="1196975" cy="8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i++){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Name: '</a:t>
            </a:r>
            <a:r>
              <a:rPr dirty="0" sz="17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+  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'&lt;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/li&gt;'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)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145" y="4040408"/>
            <a:ext cx="4973955" cy="1444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402590" marR="5080" indent="-390525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for(vari =0; i&lt;this.collection.size();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self.$el.append('&lt;li id="book"&gt;Book  self.collection.at(i).get('name')</a:t>
            </a:r>
            <a:r>
              <a:rPr dirty="0" sz="1700" spc="-4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return</a:t>
            </a:r>
            <a:r>
              <a:rPr dirty="0" sz="17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self;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002" y="5482335"/>
            <a:ext cx="28448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Backbone</a:t>
            </a:r>
            <a:r>
              <a:rPr dirty="0" spc="-254"/>
              <a:t> </a:t>
            </a:r>
            <a:r>
              <a:rPr dirty="0" spc="-70"/>
              <a:t>Views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74275" cy="1571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speaking of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Backbone.View,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we are referring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created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a  Backbone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organize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code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views.</a:t>
            </a:r>
            <a:endParaRPr sz="2000">
              <a:latin typeface="Calibri"/>
              <a:cs typeface="Calibri"/>
            </a:endParaRPr>
          </a:p>
          <a:p>
            <a:pPr marL="103505" marR="305435" indent="-91440">
              <a:lnSpc>
                <a:spcPts val="2160"/>
              </a:lnSpc>
              <a:spcBef>
                <a:spcPts val="140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means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although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can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update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HTML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present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a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view,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usually 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templating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library,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listen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changes in the model 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render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changes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designated section 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page.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Creating </a:t>
            </a:r>
            <a:r>
              <a:rPr dirty="0" spc="-75"/>
              <a:t>Backbone</a:t>
            </a:r>
            <a:r>
              <a:rPr dirty="0" spc="-330"/>
              <a:t> </a:t>
            </a:r>
            <a:r>
              <a:rPr dirty="0" spc="-75"/>
              <a:t>Views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63150" cy="385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03505" marR="5080" indent="-91440">
              <a:lnSpc>
                <a:spcPts val="216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Creating 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own view definition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done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Backbone.View.extend()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Backbone.Model 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Backbone.Collection,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pass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I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nitialize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get 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invoked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construction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instance.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//Define the Library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L="213360" marR="482536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LibraryView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Backbone.View.extend({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initialize: function(){  console.log('View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created');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00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instance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view,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simply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1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operator.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//Create an instance of the</a:t>
            </a:r>
            <a:r>
              <a:rPr dirty="0" sz="18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varmyView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LibraryView();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Creating </a:t>
            </a:r>
            <a:r>
              <a:rPr dirty="0" spc="-75"/>
              <a:t>Backbone</a:t>
            </a:r>
            <a:r>
              <a:rPr dirty="0" spc="-330"/>
              <a:t> </a:t>
            </a:r>
            <a:r>
              <a:rPr dirty="0" spc="-75"/>
              <a:t>Views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74910" cy="1297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pass additional options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view,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the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attached 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element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should be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attached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to.</a:t>
            </a:r>
            <a:endParaRPr sz="2000">
              <a:latin typeface="Calibri"/>
              <a:cs typeface="Calibri"/>
            </a:endParaRPr>
          </a:p>
          <a:p>
            <a:pPr marL="103505" marR="133985" indent="-91440">
              <a:lnSpc>
                <a:spcPts val="2160"/>
              </a:lnSpc>
              <a:spcBef>
                <a:spcPts val="140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snippet,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instance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Book model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passed through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LibaryView,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accessed in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initialize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4301" y="3170809"/>
            <a:ext cx="753237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Book({name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'Beginning Backbone', author: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'James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3202305"/>
            <a:ext cx="1528445" cy="1163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939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t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h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is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B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o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o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Sugrue'});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550"/>
              </a:lnSpc>
              <a:spcBef>
                <a:spcPts val="11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//Create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an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varmyView</a:t>
            </a:r>
            <a:r>
              <a:rPr dirty="0" sz="1800" spc="-9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3921" y="3740784"/>
            <a:ext cx="4804410" cy="625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instance of the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LibraryView({model: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thisBook});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Binding </a:t>
            </a:r>
            <a:r>
              <a:rPr dirty="0" spc="-40"/>
              <a:t>to </a:t>
            </a:r>
            <a:r>
              <a:rPr dirty="0" spc="-35"/>
              <a:t>the </a:t>
            </a:r>
            <a:r>
              <a:rPr dirty="0" spc="-65"/>
              <a:t>Physical</a:t>
            </a:r>
            <a:r>
              <a:rPr dirty="0" spc="-350"/>
              <a:t> </a:t>
            </a:r>
            <a:r>
              <a:rPr dirty="0" spc="-45"/>
              <a:t>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26034" indent="-91440">
              <a:lnSpc>
                <a:spcPts val="2160"/>
              </a:lnSpc>
            </a:pPr>
            <a:r>
              <a:rPr dirty="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65"/>
              <a:t>To </a:t>
            </a:r>
            <a:r>
              <a:rPr dirty="0" spc="-5"/>
              <a:t>bind </a:t>
            </a:r>
            <a:r>
              <a:rPr dirty="0" spc="-10"/>
              <a:t>your </a:t>
            </a:r>
            <a:r>
              <a:rPr dirty="0" spc="-5"/>
              <a:t>View </a:t>
            </a:r>
            <a:r>
              <a:rPr dirty="0"/>
              <a:t>class </a:t>
            </a:r>
            <a:r>
              <a:rPr dirty="0" spc="-15"/>
              <a:t>to </a:t>
            </a:r>
            <a:r>
              <a:rPr dirty="0"/>
              <a:t>an </a:t>
            </a:r>
            <a:r>
              <a:rPr dirty="0" spc="-5"/>
              <a:t>HTML page, </a:t>
            </a:r>
            <a:r>
              <a:rPr dirty="0" spc="-10"/>
              <a:t>you </a:t>
            </a:r>
            <a:r>
              <a:rPr dirty="0" spc="-5"/>
              <a:t>will need </a:t>
            </a:r>
            <a:r>
              <a:rPr dirty="0" spc="-15"/>
              <a:t>to </a:t>
            </a:r>
            <a:r>
              <a:rPr dirty="0" spc="-10"/>
              <a:t>utilize </a:t>
            </a:r>
            <a:r>
              <a:rPr dirty="0"/>
              <a:t>the el </a:t>
            </a:r>
            <a:r>
              <a:rPr dirty="0" spc="-10"/>
              <a:t>attribute, </a:t>
            </a:r>
            <a:r>
              <a:rPr dirty="0"/>
              <a:t>which is </a:t>
            </a:r>
            <a:r>
              <a:rPr dirty="0" spc="-15"/>
              <a:t>at </a:t>
            </a:r>
            <a:r>
              <a:rPr dirty="0"/>
              <a:t>the  </a:t>
            </a:r>
            <a:r>
              <a:rPr dirty="0" spc="-10"/>
              <a:t>center </a:t>
            </a:r>
            <a:r>
              <a:rPr dirty="0" spc="-5"/>
              <a:t>of </a:t>
            </a:r>
            <a:r>
              <a:rPr dirty="0" spc="-10"/>
              <a:t>any</a:t>
            </a:r>
            <a:r>
              <a:rPr dirty="0" spc="-55"/>
              <a:t> </a:t>
            </a:r>
            <a:r>
              <a:rPr dirty="0" spc="-35"/>
              <a:t>view.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el is </a:t>
            </a:r>
            <a:r>
              <a:rPr dirty="0"/>
              <a:t>the </a:t>
            </a:r>
            <a:r>
              <a:rPr dirty="0" spc="-15"/>
              <a:t>reference to </a:t>
            </a:r>
            <a:r>
              <a:rPr dirty="0"/>
              <a:t>the DOM </a:t>
            </a:r>
            <a:r>
              <a:rPr dirty="0" spc="-5"/>
              <a:t>element on </a:t>
            </a:r>
            <a:r>
              <a:rPr dirty="0" spc="-10"/>
              <a:t>your </a:t>
            </a:r>
            <a:r>
              <a:rPr dirty="0" spc="-5"/>
              <a:t>HTML page that </a:t>
            </a:r>
            <a:r>
              <a:rPr dirty="0"/>
              <a:t>is </a:t>
            </a:r>
            <a:r>
              <a:rPr dirty="0" spc="-10"/>
              <a:t>associated </a:t>
            </a:r>
            <a:r>
              <a:rPr dirty="0" spc="-5"/>
              <a:t>with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 spc="-35"/>
              <a:t>view.</a:t>
            </a:r>
          </a:p>
          <a:p>
            <a:pPr marL="103505" marR="17145" indent="-91440">
              <a:lnSpc>
                <a:spcPts val="2160"/>
              </a:lnSpc>
              <a:spcBef>
                <a:spcPts val="142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/>
              <a:t>DOM </a:t>
            </a:r>
            <a:r>
              <a:rPr dirty="0" spc="-5"/>
              <a:t>element </a:t>
            </a:r>
            <a:r>
              <a:rPr dirty="0"/>
              <a:t>is </a:t>
            </a:r>
            <a:r>
              <a:rPr dirty="0" spc="-10"/>
              <a:t>available </a:t>
            </a:r>
            <a:r>
              <a:rPr dirty="0" spc="-15"/>
              <a:t>at </a:t>
            </a:r>
            <a:r>
              <a:rPr dirty="0"/>
              <a:t>all times, </a:t>
            </a:r>
            <a:r>
              <a:rPr dirty="0" spc="-5"/>
              <a:t>whether </a:t>
            </a:r>
            <a:r>
              <a:rPr dirty="0"/>
              <a:t>the </a:t>
            </a:r>
            <a:r>
              <a:rPr dirty="0" spc="-5"/>
              <a:t>view has been </a:t>
            </a:r>
            <a:r>
              <a:rPr dirty="0" spc="-10"/>
              <a:t>rendered </a:t>
            </a:r>
            <a:r>
              <a:rPr dirty="0" spc="-5"/>
              <a:t>or not. Because  of </a:t>
            </a:r>
            <a:r>
              <a:rPr dirty="0"/>
              <a:t>this, the </a:t>
            </a:r>
            <a:r>
              <a:rPr dirty="0" spc="-10"/>
              <a:t>entire </a:t>
            </a:r>
            <a:r>
              <a:rPr dirty="0" spc="-5"/>
              <a:t>view can be </a:t>
            </a:r>
            <a:r>
              <a:rPr dirty="0" spc="-10"/>
              <a:t>created </a:t>
            </a:r>
            <a:r>
              <a:rPr dirty="0" spc="-15"/>
              <a:t>before </a:t>
            </a:r>
            <a:r>
              <a:rPr dirty="0"/>
              <a:t>it </a:t>
            </a:r>
            <a:r>
              <a:rPr dirty="0" spc="-5"/>
              <a:t>is rendered, </a:t>
            </a:r>
            <a:r>
              <a:rPr dirty="0" spc="-15"/>
              <a:t>at </a:t>
            </a:r>
            <a:r>
              <a:rPr dirty="0"/>
              <a:t>which </a:t>
            </a:r>
            <a:r>
              <a:rPr dirty="0" spc="-10"/>
              <a:t>point </a:t>
            </a:r>
            <a:r>
              <a:rPr dirty="0"/>
              <a:t>the </a:t>
            </a:r>
            <a:r>
              <a:rPr dirty="0" spc="-5"/>
              <a:t>element </a:t>
            </a:r>
            <a:r>
              <a:rPr dirty="0"/>
              <a:t>is  </a:t>
            </a:r>
            <a:r>
              <a:rPr dirty="0" spc="-5"/>
              <a:t>inserted </a:t>
            </a:r>
            <a:r>
              <a:rPr dirty="0" spc="-15"/>
              <a:t>into </a:t>
            </a:r>
            <a:r>
              <a:rPr dirty="0"/>
              <a:t>the DOM </a:t>
            </a:r>
            <a:r>
              <a:rPr dirty="0" spc="-15"/>
              <a:t>at </a:t>
            </a:r>
            <a:r>
              <a:rPr dirty="0"/>
              <a:t>once, </a:t>
            </a:r>
            <a:r>
              <a:rPr dirty="0" spc="-5"/>
              <a:t>with </a:t>
            </a:r>
            <a:r>
              <a:rPr dirty="0"/>
              <a:t>as </a:t>
            </a:r>
            <a:r>
              <a:rPr dirty="0" spc="-20"/>
              <a:t>few </a:t>
            </a:r>
            <a:r>
              <a:rPr dirty="0" spc="-10"/>
              <a:t>repaints </a:t>
            </a:r>
            <a:r>
              <a:rPr dirty="0"/>
              <a:t>as</a:t>
            </a:r>
            <a:r>
              <a:rPr dirty="0" spc="105"/>
              <a:t> </a:t>
            </a:r>
            <a:r>
              <a:rPr dirty="0" spc="-5"/>
              <a:t>possible.</a:t>
            </a: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There are two </a:t>
            </a:r>
            <a:r>
              <a:rPr dirty="0" spc="-25"/>
              <a:t>ways </a:t>
            </a:r>
            <a:r>
              <a:rPr dirty="0" spc="-15"/>
              <a:t>to </a:t>
            </a:r>
            <a:r>
              <a:rPr dirty="0"/>
              <a:t>use </a:t>
            </a:r>
            <a:r>
              <a:rPr dirty="0" spc="-5"/>
              <a:t>el: by </a:t>
            </a:r>
            <a:r>
              <a:rPr dirty="0" spc="-10"/>
              <a:t>referencing </a:t>
            </a:r>
            <a:r>
              <a:rPr dirty="0"/>
              <a:t>an </a:t>
            </a:r>
            <a:r>
              <a:rPr dirty="0" spc="-10"/>
              <a:t>existing </a:t>
            </a:r>
            <a:r>
              <a:rPr dirty="0"/>
              <a:t>DOM </a:t>
            </a:r>
            <a:r>
              <a:rPr dirty="0" spc="-5"/>
              <a:t>element or by </a:t>
            </a:r>
            <a:r>
              <a:rPr dirty="0" spc="-10"/>
              <a:t>creating </a:t>
            </a:r>
            <a:r>
              <a:rPr dirty="0"/>
              <a:t>a </a:t>
            </a:r>
            <a:r>
              <a:rPr dirty="0" spc="-5"/>
              <a:t>new</a:t>
            </a:r>
            <a:r>
              <a:rPr dirty="0" spc="135"/>
              <a:t> </a:t>
            </a:r>
            <a:r>
              <a:rPr dirty="0" spc="-5"/>
              <a:t>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Linking</a:t>
            </a:r>
            <a:r>
              <a:rPr dirty="0" spc="-95"/>
              <a:t> </a:t>
            </a:r>
            <a:r>
              <a:rPr dirty="0" spc="-30"/>
              <a:t>el</a:t>
            </a:r>
            <a:r>
              <a:rPr dirty="0" spc="-105"/>
              <a:t> </a:t>
            </a:r>
            <a:r>
              <a:rPr dirty="0" spc="-30"/>
              <a:t>of</a:t>
            </a:r>
            <a:r>
              <a:rPr dirty="0" spc="-110"/>
              <a:t> </a:t>
            </a:r>
            <a:r>
              <a:rPr dirty="0" spc="-35"/>
              <a:t>the</a:t>
            </a:r>
            <a:r>
              <a:rPr dirty="0" spc="-114"/>
              <a:t> </a:t>
            </a:r>
            <a:r>
              <a:rPr dirty="0" spc="-45"/>
              <a:t>view</a:t>
            </a:r>
            <a:r>
              <a:rPr dirty="0" spc="-105"/>
              <a:t> </a:t>
            </a:r>
            <a:r>
              <a:rPr dirty="0" spc="-40"/>
              <a:t>to</a:t>
            </a:r>
            <a:r>
              <a:rPr dirty="0" spc="-114"/>
              <a:t> </a:t>
            </a:r>
            <a:r>
              <a:rPr dirty="0" spc="-25"/>
              <a:t>an</a:t>
            </a:r>
            <a:r>
              <a:rPr dirty="0" spc="-100"/>
              <a:t> </a:t>
            </a:r>
            <a:r>
              <a:rPr dirty="0" spc="-55"/>
              <a:t>existing</a:t>
            </a:r>
            <a:r>
              <a:rPr dirty="0" spc="-110"/>
              <a:t> </a:t>
            </a:r>
            <a:r>
              <a:rPr dirty="0" spc="-40"/>
              <a:t>DOM</a:t>
            </a:r>
            <a:r>
              <a:rPr dirty="0" spc="-105"/>
              <a:t> </a:t>
            </a:r>
            <a:r>
              <a:rPr dirty="0" spc="-55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674370" indent="-91440">
              <a:lnSpc>
                <a:spcPts val="1920"/>
              </a:lnSpc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By </a:t>
            </a:r>
            <a:r>
              <a:rPr dirty="0" spc="-5"/>
              <a:t>passing </a:t>
            </a:r>
            <a:r>
              <a:rPr dirty="0"/>
              <a:t>an el </a:t>
            </a:r>
            <a:r>
              <a:rPr dirty="0" spc="-10"/>
              <a:t>attribute </a:t>
            </a:r>
            <a:r>
              <a:rPr dirty="0" spc="-15"/>
              <a:t>to </a:t>
            </a:r>
            <a:r>
              <a:rPr dirty="0"/>
              <a:t>the </a:t>
            </a:r>
            <a:r>
              <a:rPr dirty="0" spc="-20"/>
              <a:t>constructor, </a:t>
            </a:r>
            <a:r>
              <a:rPr dirty="0" spc="-10"/>
              <a:t>you are </a:t>
            </a:r>
            <a:r>
              <a:rPr dirty="0" spc="-5"/>
              <a:t>telling </a:t>
            </a:r>
            <a:r>
              <a:rPr dirty="0"/>
              <a:t>the </a:t>
            </a:r>
            <a:r>
              <a:rPr dirty="0" spc="-5"/>
              <a:t>view which </a:t>
            </a:r>
            <a:r>
              <a:rPr dirty="0"/>
              <a:t>DOM </a:t>
            </a:r>
            <a:r>
              <a:rPr dirty="0" spc="-5"/>
              <a:t>element  itshould </a:t>
            </a:r>
            <a:r>
              <a:rPr dirty="0" spc="-15"/>
              <a:t>attach</a:t>
            </a:r>
            <a:r>
              <a:rPr dirty="0" spc="-35"/>
              <a:t> </a:t>
            </a:r>
            <a:r>
              <a:rPr dirty="0" spc="-10"/>
              <a:t>to.</a:t>
            </a:r>
          </a:p>
          <a:p>
            <a:pPr marL="12700">
              <a:lnSpc>
                <a:spcPts val="2160"/>
              </a:lnSpc>
              <a:spcBef>
                <a:spcPts val="940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For </a:t>
            </a:r>
            <a:r>
              <a:rPr dirty="0" spc="-15"/>
              <a:t>example, </a:t>
            </a:r>
            <a:r>
              <a:rPr dirty="0"/>
              <a:t>if the HTML </a:t>
            </a:r>
            <a:r>
              <a:rPr dirty="0" spc="-5"/>
              <a:t>page </a:t>
            </a:r>
            <a:r>
              <a:rPr dirty="0"/>
              <a:t>had a </a:t>
            </a:r>
            <a:r>
              <a:rPr dirty="0" spc="-5"/>
              <a:t>div </a:t>
            </a:r>
            <a:r>
              <a:rPr dirty="0" spc="-10"/>
              <a:t>created to contain </a:t>
            </a:r>
            <a:r>
              <a:rPr dirty="0"/>
              <a:t>the </a:t>
            </a:r>
            <a:r>
              <a:rPr dirty="0" spc="-10"/>
              <a:t>library </a:t>
            </a:r>
            <a:r>
              <a:rPr dirty="0" spc="-5"/>
              <a:t>view </a:t>
            </a:r>
            <a:r>
              <a:rPr dirty="0" spc="-10"/>
              <a:t>contents, you</a:t>
            </a:r>
            <a:r>
              <a:rPr dirty="0" spc="105"/>
              <a:t> </a:t>
            </a:r>
            <a:r>
              <a:rPr dirty="0" spc="-10"/>
              <a:t>would</a:t>
            </a:r>
          </a:p>
          <a:p>
            <a:pPr marL="103505">
              <a:lnSpc>
                <a:spcPts val="2130"/>
              </a:lnSpc>
            </a:pPr>
            <a:r>
              <a:rPr dirty="0" spc="-15"/>
              <a:t>want </a:t>
            </a:r>
            <a:r>
              <a:rPr dirty="0" spc="-10"/>
              <a:t>to </a:t>
            </a:r>
            <a:r>
              <a:rPr dirty="0" spc="-5"/>
              <a:t>pass </a:t>
            </a:r>
            <a:r>
              <a:rPr dirty="0"/>
              <a:t>a </a:t>
            </a:r>
            <a:r>
              <a:rPr dirty="0" spc="-15"/>
              <a:t>reference to </a:t>
            </a:r>
            <a:r>
              <a:rPr dirty="0" spc="-5"/>
              <a:t>that element </a:t>
            </a:r>
            <a:r>
              <a:rPr dirty="0"/>
              <a:t>when </a:t>
            </a:r>
            <a:r>
              <a:rPr dirty="0" spc="-5"/>
              <a:t>constructing </a:t>
            </a:r>
            <a:r>
              <a:rPr dirty="0"/>
              <a:t>the</a:t>
            </a:r>
            <a:r>
              <a:rPr dirty="0" spc="105"/>
              <a:t> </a:t>
            </a:r>
            <a:r>
              <a:rPr dirty="0" spc="-35"/>
              <a:t>view.</a:t>
            </a:r>
          </a:p>
          <a:p>
            <a:pPr marL="213360">
              <a:lnSpc>
                <a:spcPts val="213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&lt;div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id="myLibraryViewSection"&gt;&lt;/div&gt;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  <a:spcBef>
                <a:spcPts val="114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</a:t>
            </a:r>
            <a:r>
              <a:rPr dirty="0" spc="-15"/>
              <a:t>reference </a:t>
            </a:r>
            <a:r>
              <a:rPr dirty="0"/>
              <a:t>is made </a:t>
            </a:r>
            <a:r>
              <a:rPr dirty="0" spc="-5"/>
              <a:t>using </a:t>
            </a:r>
            <a:r>
              <a:rPr dirty="0" spc="-10"/>
              <a:t>standard </a:t>
            </a:r>
            <a:r>
              <a:rPr dirty="0" spc="-5"/>
              <a:t>CSS </a:t>
            </a:r>
            <a:r>
              <a:rPr dirty="0" spc="-10"/>
              <a:t>selectors </a:t>
            </a:r>
            <a:r>
              <a:rPr dirty="0" spc="-5"/>
              <a:t>that </a:t>
            </a:r>
            <a:r>
              <a:rPr dirty="0"/>
              <a:t>use </a:t>
            </a:r>
            <a:r>
              <a:rPr dirty="0" spc="-5"/>
              <a:t>#&lt;element_id&gt;</a:t>
            </a:r>
            <a:r>
              <a:rPr dirty="0" spc="160"/>
              <a:t> </a:t>
            </a:r>
            <a:r>
              <a:rPr dirty="0" spc="-5"/>
              <a:t>or</a:t>
            </a:r>
          </a:p>
          <a:p>
            <a:pPr marL="103505">
              <a:lnSpc>
                <a:spcPts val="2135"/>
              </a:lnSpc>
            </a:pPr>
            <a:r>
              <a:rPr dirty="0" spc="-5"/>
              <a:t>.&lt;element_class&gt;.</a:t>
            </a:r>
          </a:p>
          <a:p>
            <a:pPr marL="213360">
              <a:lnSpc>
                <a:spcPts val="2135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//Create an instance of the view with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a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 and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an</a:t>
            </a:r>
            <a:r>
              <a:rPr dirty="0" sz="18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element</a:t>
            </a:r>
            <a:endParaRPr sz="1800">
              <a:latin typeface="Courier New"/>
              <a:cs typeface="Courier New"/>
            </a:endParaRPr>
          </a:p>
          <a:p>
            <a:pPr marL="213360" marR="5840095">
              <a:lnSpc>
                <a:spcPct val="10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varmyView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LibraryView({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model: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thisBook,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el: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'#myLibraryViewSection'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7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Creating </a:t>
            </a:r>
            <a:r>
              <a:rPr dirty="0" spc="-30"/>
              <a:t>el </a:t>
            </a:r>
            <a:r>
              <a:rPr dirty="0" spc="-65"/>
              <a:t>for </a:t>
            </a:r>
            <a:r>
              <a:rPr dirty="0" spc="-35"/>
              <a:t>the </a:t>
            </a:r>
            <a:r>
              <a:rPr dirty="0" spc="-45"/>
              <a:t>view</a:t>
            </a:r>
            <a:r>
              <a:rPr dirty="0" spc="-405"/>
              <a:t> </a:t>
            </a:r>
            <a:r>
              <a:rPr dirty="0" spc="-50"/>
              <a:t>dynamically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448309" indent="-91440">
              <a:lnSpc>
                <a:spcPts val="2160"/>
              </a:lnSpc>
            </a:pPr>
            <a:r>
              <a:rPr dirty="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40"/>
              <a:t>You </a:t>
            </a:r>
            <a:r>
              <a:rPr dirty="0" spc="-5"/>
              <a:t>can also </a:t>
            </a:r>
            <a:r>
              <a:rPr dirty="0" spc="-15"/>
              <a:t>create </a:t>
            </a:r>
            <a:r>
              <a:rPr dirty="0"/>
              <a:t>the el </a:t>
            </a:r>
            <a:r>
              <a:rPr dirty="0" spc="-15"/>
              <a:t>for </a:t>
            </a:r>
            <a:r>
              <a:rPr dirty="0"/>
              <a:t>the </a:t>
            </a:r>
            <a:r>
              <a:rPr dirty="0" spc="-5"/>
              <a:t>view dynamically </a:t>
            </a:r>
            <a:r>
              <a:rPr dirty="0" spc="-10"/>
              <a:t>by </a:t>
            </a:r>
            <a:r>
              <a:rPr dirty="0" spc="-5"/>
              <a:t>passing </a:t>
            </a:r>
            <a:r>
              <a:rPr dirty="0"/>
              <a:t>a </a:t>
            </a:r>
            <a:r>
              <a:rPr dirty="0" spc="-5"/>
              <a:t>number of </a:t>
            </a:r>
            <a:r>
              <a:rPr dirty="0" spc="-10"/>
              <a:t>properties </a:t>
            </a:r>
            <a:r>
              <a:rPr dirty="0" spc="-15"/>
              <a:t>to </a:t>
            </a:r>
            <a:r>
              <a:rPr dirty="0"/>
              <a:t>the  </a:t>
            </a:r>
            <a:r>
              <a:rPr dirty="0" spc="-5"/>
              <a:t>view </a:t>
            </a:r>
            <a:r>
              <a:rPr dirty="0"/>
              <a:t>when </a:t>
            </a:r>
            <a:r>
              <a:rPr dirty="0" spc="-5"/>
              <a:t>constructing</a:t>
            </a:r>
            <a:r>
              <a:rPr dirty="0" spc="-75"/>
              <a:t> </a:t>
            </a:r>
            <a:r>
              <a:rPr dirty="0"/>
              <a:t>it.</a:t>
            </a:r>
          </a:p>
          <a:p>
            <a:pPr marL="103505" marR="194310" indent="-91440">
              <a:lnSpc>
                <a:spcPts val="2160"/>
              </a:lnSpc>
              <a:spcBef>
                <a:spcPts val="140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tagName: The </a:t>
            </a:r>
            <a:r>
              <a:rPr dirty="0"/>
              <a:t>name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5"/>
              <a:t>HTML element </a:t>
            </a:r>
            <a:r>
              <a:rPr dirty="0" spc="-15"/>
              <a:t>to </a:t>
            </a:r>
            <a:r>
              <a:rPr dirty="0"/>
              <a:t>use </a:t>
            </a:r>
            <a:r>
              <a:rPr dirty="0" spc="-15"/>
              <a:t>for </a:t>
            </a:r>
            <a:r>
              <a:rPr dirty="0"/>
              <a:t>the </a:t>
            </a:r>
            <a:r>
              <a:rPr dirty="0" spc="-35"/>
              <a:t>view. </a:t>
            </a:r>
            <a:r>
              <a:rPr dirty="0"/>
              <a:t>If none is </a:t>
            </a:r>
            <a:r>
              <a:rPr dirty="0" spc="-5"/>
              <a:t>specified, </a:t>
            </a:r>
            <a:r>
              <a:rPr dirty="0"/>
              <a:t>the </a:t>
            </a:r>
            <a:r>
              <a:rPr dirty="0" spc="-5"/>
              <a:t>value of  tagNamewill </a:t>
            </a:r>
            <a:r>
              <a:rPr dirty="0" spc="-10"/>
              <a:t>default </a:t>
            </a:r>
            <a:r>
              <a:rPr dirty="0" spc="-15"/>
              <a:t>to</a:t>
            </a:r>
            <a:r>
              <a:rPr dirty="0" spc="-25"/>
              <a:t> </a:t>
            </a:r>
            <a:r>
              <a:rPr dirty="0" spc="-45"/>
              <a:t>div.</a:t>
            </a:r>
          </a:p>
          <a:p>
            <a:pPr marL="103505" marR="43815" indent="-91440">
              <a:lnSpc>
                <a:spcPts val="2160"/>
              </a:lnSpc>
              <a:spcBef>
                <a:spcPts val="139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className: The CSS </a:t>
            </a:r>
            <a:r>
              <a:rPr dirty="0"/>
              <a:t>class </a:t>
            </a:r>
            <a:r>
              <a:rPr dirty="0" spc="-5"/>
              <a:t>that will </a:t>
            </a:r>
            <a:r>
              <a:rPr dirty="0"/>
              <a:t>be </a:t>
            </a:r>
            <a:r>
              <a:rPr dirty="0" spc="-5"/>
              <a:t>used </a:t>
            </a:r>
            <a:r>
              <a:rPr dirty="0" spc="-15"/>
              <a:t>to </a:t>
            </a:r>
            <a:r>
              <a:rPr dirty="0" spc="-5"/>
              <a:t>render </a:t>
            </a:r>
            <a:r>
              <a:rPr dirty="0"/>
              <a:t>this </a:t>
            </a:r>
            <a:r>
              <a:rPr dirty="0" spc="-5"/>
              <a:t>element. This </a:t>
            </a:r>
            <a:r>
              <a:rPr dirty="0" spc="-10"/>
              <a:t>property </a:t>
            </a:r>
            <a:r>
              <a:rPr dirty="0"/>
              <a:t>is optional. </a:t>
            </a:r>
            <a:r>
              <a:rPr dirty="0" spc="-55"/>
              <a:t>You  </a:t>
            </a:r>
            <a:r>
              <a:rPr dirty="0" spc="-5"/>
              <a:t>can </a:t>
            </a:r>
            <a:r>
              <a:rPr dirty="0"/>
              <a:t>specify a number </a:t>
            </a:r>
            <a:r>
              <a:rPr dirty="0" spc="-5"/>
              <a:t>of </a:t>
            </a:r>
            <a:r>
              <a:rPr dirty="0"/>
              <a:t>classes </a:t>
            </a:r>
            <a:r>
              <a:rPr dirty="0" spc="-15"/>
              <a:t>for </a:t>
            </a:r>
            <a:r>
              <a:rPr dirty="0"/>
              <a:t>the </a:t>
            </a:r>
            <a:r>
              <a:rPr dirty="0" spc="-5"/>
              <a:t>element, passing </a:t>
            </a:r>
            <a:r>
              <a:rPr dirty="0"/>
              <a:t>them </a:t>
            </a:r>
            <a:r>
              <a:rPr dirty="0" spc="-5"/>
              <a:t>through </a:t>
            </a:r>
            <a:r>
              <a:rPr dirty="0"/>
              <a:t>as </a:t>
            </a:r>
            <a:r>
              <a:rPr dirty="0" spc="-10"/>
              <a:t>space-separated  values.</a:t>
            </a: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id: The </a:t>
            </a:r>
            <a:r>
              <a:rPr dirty="0"/>
              <a:t>ID </a:t>
            </a:r>
            <a:r>
              <a:rPr dirty="0" spc="-15"/>
              <a:t>to </a:t>
            </a:r>
            <a:r>
              <a:rPr dirty="0"/>
              <a:t>assign </a:t>
            </a:r>
            <a:r>
              <a:rPr dirty="0" spc="-10"/>
              <a:t>to </a:t>
            </a:r>
            <a:r>
              <a:rPr dirty="0"/>
              <a:t>the </a:t>
            </a:r>
            <a:r>
              <a:rPr dirty="0" spc="-5"/>
              <a:t>element. This </a:t>
            </a:r>
            <a:r>
              <a:rPr dirty="0" spc="-10"/>
              <a:t>property </a:t>
            </a:r>
            <a:r>
              <a:rPr dirty="0"/>
              <a:t>is</a:t>
            </a:r>
            <a:r>
              <a:rPr dirty="0" spc="35"/>
              <a:t> </a:t>
            </a:r>
            <a:r>
              <a:rPr dirty="0"/>
              <a:t>optional.</a:t>
            </a:r>
          </a:p>
          <a:p>
            <a:pPr marL="103505" marR="5080" indent="-91440">
              <a:lnSpc>
                <a:spcPts val="2140"/>
              </a:lnSpc>
              <a:spcBef>
                <a:spcPts val="1450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attributes: </a:t>
            </a:r>
            <a:r>
              <a:rPr dirty="0" spc="-5"/>
              <a:t>Additional </a:t>
            </a:r>
            <a:r>
              <a:rPr dirty="0" spc="-10"/>
              <a:t>attributes </a:t>
            </a:r>
            <a:r>
              <a:rPr dirty="0" spc="-15"/>
              <a:t>to </a:t>
            </a:r>
            <a:r>
              <a:rPr dirty="0"/>
              <a:t>assign </a:t>
            </a:r>
            <a:r>
              <a:rPr dirty="0" spc="-10"/>
              <a:t>to </a:t>
            </a:r>
            <a:r>
              <a:rPr dirty="0"/>
              <a:t>the </a:t>
            </a:r>
            <a:r>
              <a:rPr dirty="0" spc="-5"/>
              <a:t>element, such </a:t>
            </a:r>
            <a:r>
              <a:rPr dirty="0"/>
              <a:t>as </a:t>
            </a:r>
            <a:r>
              <a:rPr dirty="0" spc="-5"/>
              <a:t>data- </a:t>
            </a:r>
            <a:r>
              <a:rPr dirty="0" spc="-10"/>
              <a:t>attributes </a:t>
            </a:r>
            <a:r>
              <a:rPr dirty="0"/>
              <a:t>in </a:t>
            </a:r>
            <a:r>
              <a:rPr dirty="0" spc="-5"/>
              <a:t>name-value  </a:t>
            </a:r>
            <a:r>
              <a:rPr dirty="0" spc="-10"/>
              <a:t>pairs.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Creating </a:t>
            </a:r>
            <a:r>
              <a:rPr dirty="0" spc="-30"/>
              <a:t>el </a:t>
            </a:r>
            <a:r>
              <a:rPr dirty="0" spc="-65"/>
              <a:t>for </a:t>
            </a:r>
            <a:r>
              <a:rPr dirty="0" spc="-35"/>
              <a:t>the </a:t>
            </a:r>
            <a:r>
              <a:rPr dirty="0" spc="-45"/>
              <a:t>view</a:t>
            </a:r>
            <a:r>
              <a:rPr dirty="0" spc="-405"/>
              <a:t> </a:t>
            </a:r>
            <a:r>
              <a:rPr dirty="0" spc="-50"/>
              <a:t>dynamically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002" y="1823339"/>
            <a:ext cx="6985634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//Create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a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view that will build its own DOM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element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9968" y="2118995"/>
            <a:ext cx="125412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t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h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i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sB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oo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k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84" y="2118995"/>
            <a:ext cx="5414645" cy="2524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>
              <a:lnSpc>
                <a:spcPct val="1000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varmyNewView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LibraryView({model:</a:t>
            </a:r>
            <a:endParaRPr sz="1800">
              <a:latin typeface="Courier New"/>
              <a:cs typeface="Courier New"/>
            </a:endParaRPr>
          </a:p>
          <a:p>
            <a:pPr marL="213360" marR="1778635">
              <a:lnSpc>
                <a:spcPct val="10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tagName: 'ul',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className: 'libraryview', 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id:</a:t>
            </a:r>
            <a:r>
              <a:rPr dirty="0" sz="1800" spc="-10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'library',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attributes: {'data-date': new</a:t>
            </a:r>
            <a:r>
              <a:rPr dirty="0" sz="18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Date()}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6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console.log(myNewView.el);</a:t>
            </a:r>
            <a:endParaRPr sz="1800">
              <a:latin typeface="Courier New"/>
              <a:cs typeface="Courier New"/>
            </a:endParaRPr>
          </a:p>
          <a:p>
            <a:pPr algn="ctr" marR="6985">
              <a:lnSpc>
                <a:spcPct val="100000"/>
              </a:lnSpc>
              <a:spcBef>
                <a:spcPts val="114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result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myNewView.el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now 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84" y="4666234"/>
            <a:ext cx="10053320" cy="913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 marR="5080">
              <a:lnSpc>
                <a:spcPct val="800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&lt;ul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id='library' class='libraryview' data-date='Mon Aug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05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2013 13:54:20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GMT+0100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(IST)'&gt;&lt;/ul&gt;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If none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these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properties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passed through,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el 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empty div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Rendering</a:t>
            </a:r>
            <a:r>
              <a:rPr dirty="0" spc="-260"/>
              <a:t> </a:t>
            </a:r>
            <a:r>
              <a:rPr dirty="0" spc="-85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1758"/>
            <a:ext cx="9356725" cy="3932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80000"/>
              </a:lnSpc>
            </a:pPr>
            <a:r>
              <a:rPr dirty="0" sz="200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get 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content onto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page,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override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render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Left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unimplemented,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content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never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rendered. 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render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automatically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construction,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could call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render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view’s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initialize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11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//Define the Library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L="623570" marR="4218940" indent="-410209">
              <a:lnSpc>
                <a:spcPct val="10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LibraryView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Backbone.View.extend({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1033144">
              <a:lnSpc>
                <a:spcPct val="100000"/>
              </a:lnSpc>
              <a:spcBef>
                <a:spcPts val="16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this.render();</a:t>
            </a:r>
            <a:endParaRPr sz="180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17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1033144" marR="4084954" indent="-410209">
              <a:lnSpc>
                <a:spcPct val="10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render: function(){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this.$el.html('Hello Library');  return</a:t>
            </a:r>
            <a:r>
              <a:rPr dirty="0" sz="1800" spc="-9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this;</a:t>
            </a:r>
            <a:endParaRPr sz="1800">
              <a:latin typeface="Courier New"/>
              <a:cs typeface="Courier New"/>
            </a:endParaRPr>
          </a:p>
          <a:p>
            <a:pPr marL="623570">
              <a:lnSpc>
                <a:spcPct val="100000"/>
              </a:lnSpc>
              <a:spcBef>
                <a:spcPts val="165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7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</dc:creator>
  <dc:title>View &amp; Templating Engines</dc:title>
  <dcterms:created xsi:type="dcterms:W3CDTF">2016-04-22T12:35:40Z</dcterms:created>
  <dcterms:modified xsi:type="dcterms:W3CDTF">2016-04-22T12:35:40Z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2016-04-22T00:00:00Z</vt:filetime>
  </property>
</Properties>
</file>