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655" y="1880742"/>
            <a:ext cx="10038689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ress.com/%27%2Bthis.get(%27name%27)%3B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45" b="0" u="sng">
                <a:solidFill>
                  <a:srgbClr val="6F34A1"/>
                </a:solidFill>
                <a:latin typeface="Calibri Light"/>
                <a:cs typeface="Calibri Light"/>
              </a:rPr>
              <a:t>Models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Checking</a:t>
            </a:r>
            <a:r>
              <a:rPr dirty="0" spc="-200"/>
              <a:t> </a:t>
            </a:r>
            <a:r>
              <a:rPr dirty="0" spc="-75"/>
              <a:t>for</a:t>
            </a:r>
            <a:r>
              <a:rPr dirty="0" spc="-180"/>
              <a:t> </a:t>
            </a:r>
            <a:r>
              <a:rPr dirty="0" spc="-45"/>
              <a:t>the</a:t>
            </a:r>
            <a:r>
              <a:rPr dirty="0" spc="-180"/>
              <a:t> </a:t>
            </a:r>
            <a:r>
              <a:rPr dirty="0" spc="-80"/>
              <a:t>presence</a:t>
            </a:r>
            <a:r>
              <a:rPr dirty="0" spc="-195"/>
              <a:t> </a:t>
            </a:r>
            <a:r>
              <a:rPr dirty="0" spc="-35"/>
              <a:t>of</a:t>
            </a:r>
            <a:r>
              <a:rPr dirty="0" spc="-165"/>
              <a:t> </a:t>
            </a:r>
            <a:r>
              <a:rPr dirty="0" spc="-35"/>
              <a:t>an</a:t>
            </a:r>
            <a:r>
              <a:rPr dirty="0" spc="-175"/>
              <a:t> </a:t>
            </a:r>
            <a:r>
              <a:rPr dirty="0" spc="-85"/>
              <a:t>Attribute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911080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neater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check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presence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a model,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.has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function, which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Boolean.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//check for the existence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of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an attribute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002" y="2706527"/>
            <a:ext cx="6144260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1940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varhasYear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 thisBook.has('year'); //results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in 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varhasName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 thisBook.has('name'); //results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in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console.log('Has an attribute called year : ' +  console.log('Has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an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attribute called name : '</a:t>
            </a:r>
            <a:r>
              <a:rPr dirty="0" sz="1700" spc="-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4569" y="2706527"/>
            <a:ext cx="1200150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false 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true 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h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a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e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a</a:t>
            </a:r>
            <a:r>
              <a:rPr dirty="0" sz="1700" spc="15" i="1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);  h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a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N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m</a:t>
            </a:r>
            <a:r>
              <a:rPr dirty="0" sz="1700" spc="15" i="1">
                <a:solidFill>
                  <a:srgbClr val="6F2F9F"/>
                </a:solidFill>
                <a:latin typeface="Courier New"/>
                <a:cs typeface="Courier New"/>
              </a:rPr>
              <a:t>e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Cloning</a:t>
            </a:r>
            <a:r>
              <a:rPr dirty="0" spc="-250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99345" cy="1128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common that you might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complete copy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model,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keeping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Rather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needing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about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details of how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deep 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copy,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simply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.clone() method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cloned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instance.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varclonedBook =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thisBook.clone();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Adding </a:t>
            </a:r>
            <a:r>
              <a:rPr dirty="0" spc="-70"/>
              <a:t>functions </a:t>
            </a:r>
            <a:r>
              <a:rPr dirty="0" spc="-50"/>
              <a:t>to </a:t>
            </a:r>
            <a:r>
              <a:rPr dirty="0" spc="-70"/>
              <a:t>your</a:t>
            </a:r>
            <a:r>
              <a:rPr dirty="0" spc="-595"/>
              <a:t> </a:t>
            </a:r>
            <a:r>
              <a:rPr dirty="0" spc="-7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125" marR="5080" indent="-91440">
              <a:lnSpc>
                <a:spcPct val="70000"/>
              </a:lnSpc>
            </a:pPr>
            <a:r>
              <a:rPr dirty="0" sz="19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/>
              <a:t>So </a:t>
            </a:r>
            <a:r>
              <a:rPr dirty="0" sz="1900" spc="-15"/>
              <a:t>far </a:t>
            </a:r>
            <a:r>
              <a:rPr dirty="0" sz="1900" spc="-10"/>
              <a:t>our model has </a:t>
            </a:r>
            <a:r>
              <a:rPr dirty="0" sz="1900" spc="-5"/>
              <a:t>been all about the </a:t>
            </a:r>
            <a:r>
              <a:rPr dirty="0" sz="1900" spc="-10"/>
              <a:t>attributes, but you can </a:t>
            </a:r>
            <a:r>
              <a:rPr dirty="0" sz="1900" spc="-5"/>
              <a:t>also add </a:t>
            </a:r>
            <a:r>
              <a:rPr dirty="0" sz="1900" spc="-10"/>
              <a:t>your own functions </a:t>
            </a:r>
            <a:r>
              <a:rPr dirty="0" sz="1900" spc="-15"/>
              <a:t>to </a:t>
            </a:r>
            <a:r>
              <a:rPr dirty="0" sz="1900" spc="-5"/>
              <a:t>deal  with </a:t>
            </a:r>
            <a:r>
              <a:rPr dirty="0" sz="1900" spc="-10"/>
              <a:t>repetitive tasks. The following </a:t>
            </a:r>
            <a:r>
              <a:rPr dirty="0" sz="1900" spc="-15"/>
              <a:t>example illustrates </a:t>
            </a:r>
            <a:r>
              <a:rPr dirty="0" sz="1900" spc="-10"/>
              <a:t>how </a:t>
            </a:r>
            <a:r>
              <a:rPr dirty="0" sz="1900" spc="-15"/>
              <a:t>to </a:t>
            </a:r>
            <a:r>
              <a:rPr dirty="0" sz="1900" spc="-5"/>
              <a:t>include a </a:t>
            </a:r>
            <a:r>
              <a:rPr dirty="0" sz="1900" spc="-10"/>
              <a:t>printDetails function </a:t>
            </a:r>
            <a:r>
              <a:rPr dirty="0" sz="1900" spc="-5"/>
              <a:t>in </a:t>
            </a:r>
            <a:r>
              <a:rPr dirty="0" sz="1900" spc="-10"/>
              <a:t>place  </a:t>
            </a:r>
            <a:r>
              <a:rPr dirty="0" sz="1900" spc="-5"/>
              <a:t>of all the </a:t>
            </a:r>
            <a:r>
              <a:rPr dirty="0" sz="1900" spc="-10"/>
              <a:t>console.log </a:t>
            </a:r>
            <a:r>
              <a:rPr dirty="0" sz="1900" spc="-15"/>
              <a:t>statements </a:t>
            </a:r>
            <a:r>
              <a:rPr dirty="0" sz="1900" spc="-5"/>
              <a:t>used </a:t>
            </a:r>
            <a:r>
              <a:rPr dirty="0" sz="1900"/>
              <a:t>so</a:t>
            </a:r>
            <a:r>
              <a:rPr dirty="0" sz="1900" spc="45"/>
              <a:t> </a:t>
            </a:r>
            <a:r>
              <a:rPr dirty="0" sz="1900" spc="-15"/>
              <a:t>far:</a:t>
            </a:r>
            <a:endParaRPr sz="1900">
              <a:latin typeface="Wingdings"/>
              <a:cs typeface="Wingdings"/>
            </a:endParaRPr>
          </a:p>
          <a:p>
            <a:pPr marL="220979">
              <a:lnSpc>
                <a:spcPts val="1789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 =</a:t>
            </a:r>
            <a:r>
              <a:rPr dirty="0" sz="1700" spc="-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1001394" marR="5589905" indent="-390525">
              <a:lnSpc>
                <a:spcPts val="2030"/>
              </a:lnSpc>
              <a:spcBef>
                <a:spcPts val="7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 function(){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console.log('a new</a:t>
            </a:r>
            <a:r>
              <a:rPr dirty="0" sz="17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book');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ts val="1955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ts val="203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defaults:</a:t>
            </a:r>
            <a:r>
              <a:rPr dirty="0" sz="17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001394">
              <a:lnSpc>
                <a:spcPts val="203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name: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'Book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Title',</a:t>
            </a:r>
            <a:endParaRPr sz="1700">
              <a:latin typeface="Courier New"/>
              <a:cs typeface="Courier New"/>
            </a:endParaRPr>
          </a:p>
          <a:p>
            <a:pPr marL="1001394">
              <a:lnSpc>
                <a:spcPts val="203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author: 'No</a:t>
            </a:r>
            <a:r>
              <a:rPr dirty="0" sz="17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One'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ts val="203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ts val="2030"/>
              </a:lnSpc>
            </a:pP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printDetails:</a:t>
            </a:r>
            <a:r>
              <a:rPr dirty="0" sz="1700" spc="-80" b="1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1261745">
              <a:lnSpc>
                <a:spcPts val="2030"/>
              </a:lnSpc>
            </a:pP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console.log(this.get('name') + ' </a:t>
            </a:r>
            <a:r>
              <a:rPr dirty="0" sz="1700" spc="-5" b="1" i="1">
                <a:solidFill>
                  <a:srgbClr val="6F2F9F"/>
                </a:solidFill>
                <a:latin typeface="Courier New"/>
                <a:cs typeface="Courier New"/>
              </a:rPr>
              <a:t>by </a:t>
            </a: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700" spc="55" b="1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this.get('author'));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ts val="2030"/>
              </a:lnSpc>
            </a:pP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ts val="2035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Adding </a:t>
            </a:r>
            <a:r>
              <a:rPr dirty="0" spc="-70"/>
              <a:t>functions </a:t>
            </a:r>
            <a:r>
              <a:rPr dirty="0" spc="-50"/>
              <a:t>to </a:t>
            </a:r>
            <a:r>
              <a:rPr dirty="0" spc="-70"/>
              <a:t>your</a:t>
            </a:r>
            <a:r>
              <a:rPr dirty="0" spc="-595"/>
              <a:t> </a:t>
            </a:r>
            <a:r>
              <a:rPr dirty="0" spc="-7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6772275" cy="923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available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instances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Book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//use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the printDetails</a:t>
            </a:r>
            <a:r>
              <a:rPr dirty="0" sz="1700" spc="-1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thisBook.printDetails();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 </a:t>
            </a:r>
            <a:r>
              <a:rPr dirty="0" spc="-90"/>
              <a:t>Events: </a:t>
            </a:r>
            <a:r>
              <a:rPr dirty="0" spc="-80"/>
              <a:t>Listening </a:t>
            </a:r>
            <a:r>
              <a:rPr dirty="0" spc="-75"/>
              <a:t>for </a:t>
            </a:r>
            <a:r>
              <a:rPr dirty="0" spc="-70"/>
              <a:t>change</a:t>
            </a:r>
            <a:r>
              <a:rPr dirty="0" spc="-580"/>
              <a:t> </a:t>
            </a:r>
            <a:r>
              <a:rPr dirty="0" spc="-9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9940925" cy="3624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8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 Backbone change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handlers,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easiest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type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handler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listens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across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model.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handlers 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.on()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function, which  accepts the type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handler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andaccepts 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reference 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  when the change</a:t>
            </a:r>
            <a:r>
              <a:rPr dirty="0" sz="2000" spc="-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happens.</a:t>
            </a:r>
            <a:endParaRPr sz="2000">
              <a:latin typeface="Calibri"/>
              <a:cs typeface="Calibri"/>
            </a:endParaRPr>
          </a:p>
          <a:p>
            <a:pPr marL="104139" marR="53340" indent="-91440">
              <a:lnSpc>
                <a:spcPct val="8000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best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listener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in the model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altering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far,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see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function is</a:t>
            </a:r>
            <a:r>
              <a:rPr dirty="0" sz="20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005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993775" marR="5163185" indent="-390525">
              <a:lnSpc>
                <a:spcPts val="2240"/>
              </a:lnSpc>
              <a:spcBef>
                <a:spcPts val="10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 function(){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this.on("change",</a:t>
            </a:r>
            <a:r>
              <a:rPr dirty="0" sz="17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8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console.log('Model</a:t>
            </a:r>
            <a:r>
              <a:rPr dirty="0" sz="17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Changed');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}};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 </a:t>
            </a:r>
            <a:r>
              <a:rPr dirty="0" spc="-90"/>
              <a:t>Events: </a:t>
            </a:r>
            <a:r>
              <a:rPr dirty="0" spc="-80"/>
              <a:t>Listening </a:t>
            </a:r>
            <a:r>
              <a:rPr dirty="0" spc="-75"/>
              <a:t>for </a:t>
            </a:r>
            <a:r>
              <a:rPr dirty="0" spc="-70"/>
              <a:t>change</a:t>
            </a:r>
            <a:r>
              <a:rPr dirty="0" spc="-580"/>
              <a:t> </a:t>
            </a:r>
            <a:r>
              <a:rPr dirty="0" spc="-9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46970" cy="3294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listen 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 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specific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format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change:&lt;attribute name&gt;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change.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addition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creates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another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handler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deals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only 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name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7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993775" marR="5268595" indent="-390525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this.on("change", function(){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console.log('Model</a:t>
            </a:r>
            <a:r>
              <a:rPr dirty="0" sz="17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Changed');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this.on("change:name",</a:t>
            </a:r>
            <a:r>
              <a:rPr dirty="0" sz="1700" spc="-40" b="1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console.log('The </a:t>
            </a:r>
            <a:r>
              <a:rPr dirty="0" sz="1700" spc="-5" b="1" i="1">
                <a:solidFill>
                  <a:srgbClr val="6F2F9F"/>
                </a:solidFill>
                <a:latin typeface="Courier New"/>
                <a:cs typeface="Courier New"/>
              </a:rPr>
              <a:t>name </a:t>
            </a:r>
            <a:r>
              <a:rPr dirty="0" sz="1700" b="1" i="1">
                <a:solidFill>
                  <a:srgbClr val="6F2F9F"/>
                </a:solidFill>
                <a:latin typeface="Courier New"/>
                <a:cs typeface="Courier New"/>
              </a:rPr>
              <a:t>attribute has changed');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spc="-5" b="1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Silent</a:t>
            </a:r>
            <a:r>
              <a:rPr dirty="0" spc="-254"/>
              <a:t> </a:t>
            </a:r>
            <a:r>
              <a:rPr dirty="0" spc="-80"/>
              <a:t>Updates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70770" cy="1705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noted earlier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allowed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optional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parameter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silent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updates.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this 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then the change handler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won’t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//set the variable (expect change</a:t>
            </a:r>
            <a:r>
              <a:rPr dirty="0" sz="1700" spc="-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handler)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thisBook.set('name','Different Book'); //change handler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invoked</a:t>
            </a:r>
            <a:endParaRPr sz="1700">
              <a:latin typeface="Courier New"/>
              <a:cs typeface="Courier New"/>
            </a:endParaRPr>
          </a:p>
          <a:p>
            <a:pPr marL="213360" marR="113664">
              <a:lnSpc>
                <a:spcPts val="1839"/>
              </a:lnSpc>
              <a:spcBef>
                <a:spcPts val="62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thisBook.set(,'name',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'Different Book',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{silent:true});//no change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handler 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invoked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Figuring </a:t>
            </a:r>
            <a:r>
              <a:rPr dirty="0" spc="-35"/>
              <a:t>Out </a:t>
            </a:r>
            <a:r>
              <a:rPr dirty="0" spc="-50"/>
              <a:t>What </a:t>
            </a:r>
            <a:r>
              <a:rPr dirty="0" spc="-35"/>
              <a:t>Has</a:t>
            </a:r>
            <a:r>
              <a:rPr dirty="0" spc="-315"/>
              <a:t> </a:t>
            </a:r>
            <a:r>
              <a:rPr dirty="0" spc="-50"/>
              <a:t>Changed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0742"/>
            <a:ext cx="9718040" cy="365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1820"/>
              </a:lnSpc>
            </a:pPr>
            <a:r>
              <a:rPr dirty="0" sz="19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Backbone includes a number of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properties thatkeep track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is changed 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your model.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 are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global change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handler,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really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useful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see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what’s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going</a:t>
            </a:r>
            <a:r>
              <a:rPr dirty="0" sz="1900" spc="4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  <a:spcBef>
                <a:spcPts val="960"/>
              </a:spcBef>
            </a:pPr>
            <a:r>
              <a:rPr dirty="0" sz="19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check whether an individual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has been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altered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1900" spc="2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hasChanged('&lt;attribute</a:t>
            </a:r>
            <a:endParaRPr sz="1900">
              <a:latin typeface="Calibri"/>
              <a:cs typeface="Calibri"/>
            </a:endParaRPr>
          </a:p>
          <a:p>
            <a:pPr marL="103505">
              <a:lnSpc>
                <a:spcPts val="2035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name'&gt;).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202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this.on("change",</a:t>
            </a:r>
            <a:r>
              <a:rPr dirty="0" sz="17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603885" marR="4029710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console.log('Model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Changes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Detected:');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if(this.hasChanged('name')){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console.log('The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name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has</a:t>
            </a:r>
            <a:r>
              <a:rPr dirty="0" sz="1700" spc="-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changed');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993775" marR="4159885" indent="-390525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if(this.hasChanged('year')){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console.log('The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year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has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changed')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All </a:t>
            </a:r>
            <a:r>
              <a:rPr dirty="0" spc="-80"/>
              <a:t>attributes </a:t>
            </a:r>
            <a:r>
              <a:rPr dirty="0" spc="-65"/>
              <a:t>that </a:t>
            </a:r>
            <a:r>
              <a:rPr dirty="0" spc="-85"/>
              <a:t>have</a:t>
            </a:r>
            <a:r>
              <a:rPr dirty="0" spc="-525"/>
              <a:t> </a:t>
            </a:r>
            <a:r>
              <a:rPr dirty="0" spc="-75"/>
              <a:t>changed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733280" cy="2160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set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.changed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7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this.on("change",</a:t>
            </a:r>
            <a:r>
              <a:rPr dirty="0" sz="17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console.log('Changed attributes: ' +</a:t>
            </a:r>
            <a:r>
              <a:rPr dirty="0" sz="1700" spc="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JSON.stringify(this.changed));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</a:t>
            </a:r>
            <a:r>
              <a:rPr dirty="0" spc="-215"/>
              <a:t> </a:t>
            </a:r>
            <a:r>
              <a:rPr dirty="0" spc="-95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878060" cy="157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validation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mechanism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meaning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the  logic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determines whether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correct or not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the model,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rather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some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external JavaScript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form-processing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104139" marR="154305" indent="-91440">
              <a:lnSpc>
                <a:spcPts val="216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provide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validation method, it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.save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during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set/unset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{validate:true}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optional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parameter.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Models </a:t>
            </a:r>
            <a:r>
              <a:rPr dirty="0" spc="-50"/>
              <a:t>and</a:t>
            </a:r>
            <a:r>
              <a:rPr dirty="0" spc="-320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597390" cy="170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There are two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main parts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Backbone.js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application:</a:t>
            </a:r>
            <a:endParaRPr sz="200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200"/>
              </a:spcBef>
              <a:buClr>
                <a:srgbClr val="DA365D"/>
              </a:buClr>
              <a:buChar char="◦"/>
              <a:tabLst>
                <a:tab pos="39687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representation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(Backbone.Model)</a:t>
            </a:r>
            <a:endParaRPr sz="180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384"/>
              </a:spcBef>
              <a:buClr>
                <a:srgbClr val="DA365D"/>
              </a:buClr>
              <a:buChar char="◦"/>
              <a:tabLst>
                <a:tab pos="39687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grouping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sets</a:t>
            </a:r>
            <a:r>
              <a:rPr dirty="0" sz="18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(Backbone.Collections).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understanding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parts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works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interacts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give you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ability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well-structured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layer 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</a:t>
            </a:r>
            <a:r>
              <a:rPr dirty="0" spc="-215"/>
              <a:t> </a:t>
            </a:r>
            <a:r>
              <a:rPr dirty="0" spc="-95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328785" cy="363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Let’s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imagine our Book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insists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name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exists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year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2000. 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validation method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rules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look as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 =</a:t>
            </a:r>
            <a:r>
              <a:rPr dirty="0" sz="1700" spc="-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993775" marR="5329555" indent="-390525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validate: function(attrs){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if(attrs.year&lt;</a:t>
            </a:r>
            <a:r>
              <a:rPr dirty="0" sz="17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2000){</a:t>
            </a:r>
            <a:endParaRPr sz="17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return 'Year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must 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be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after</a:t>
            </a:r>
            <a:r>
              <a:rPr dirty="0" sz="1700" spc="-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2000';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if(!attrs.name){</a:t>
            </a:r>
            <a:endParaRPr sz="17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return 'A name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must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be</a:t>
            </a:r>
            <a:r>
              <a:rPr dirty="0" sz="1700" spc="-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provided';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 </a:t>
            </a:r>
            <a:r>
              <a:rPr dirty="0" spc="-95"/>
              <a:t>Validation</a:t>
            </a:r>
            <a:r>
              <a:rPr dirty="0" spc="-330"/>
              <a:t> </a:t>
            </a:r>
            <a:r>
              <a:rPr dirty="0" spc="-90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00285" cy="3690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break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rules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manipulating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model,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fail 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 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//try setting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the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year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to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pre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2000</a:t>
            </a:r>
            <a:endParaRPr sz="1700">
              <a:latin typeface="Courier New"/>
              <a:cs typeface="Courier New"/>
            </a:endParaRPr>
          </a:p>
          <a:p>
            <a:pPr marL="213360" marR="2125980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thisBook.set('year', 1999, {validate: true});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console.log('Check year change: ' +</a:t>
            </a:r>
            <a:r>
              <a:rPr dirty="0" sz="1700" spc="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thisBook.get('year'));</a:t>
            </a:r>
            <a:endParaRPr sz="1700">
              <a:latin typeface="Courier New"/>
              <a:cs typeface="Courier New"/>
            </a:endParaRPr>
          </a:p>
          <a:p>
            <a:pPr marL="213360" marR="4342130">
              <a:lnSpc>
                <a:spcPct val="11940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//try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removing the name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from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model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thisBook.unset('name', {validate:</a:t>
            </a:r>
            <a:r>
              <a:rPr dirty="0" sz="1700" spc="-2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true});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console.log('Check if name was removed ' +</a:t>
            </a:r>
            <a:r>
              <a:rPr dirty="0" sz="1700" spc="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thisBook.get('name'));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185420" indent="-91440">
              <a:lnSpc>
                <a:spcPts val="1939"/>
              </a:lnSpc>
            </a:pPr>
            <a:r>
              <a:rPr dirty="0" sz="18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validation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flag, 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validation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 will not be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executed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 set.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can check  whether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is 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valid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time with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isValid()</a:t>
            </a:r>
            <a:r>
              <a:rPr dirty="0" sz="18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//check if model is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valid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console.log('Is model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valid: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700" spc="3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thisBook.isValid());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 </a:t>
            </a:r>
            <a:r>
              <a:rPr dirty="0" spc="-95"/>
              <a:t>Validation</a:t>
            </a:r>
            <a:r>
              <a:rPr dirty="0" spc="-330"/>
              <a:t> </a:t>
            </a:r>
            <a:r>
              <a:rPr dirty="0" spc="-90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125" marR="5080" indent="-91440">
              <a:lnSpc>
                <a:spcPts val="2160"/>
              </a:lnSpc>
            </a:pPr>
            <a:r>
              <a:rPr dirty="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/>
              <a:t>When a </a:t>
            </a:r>
            <a:r>
              <a:rPr dirty="0" spc="-5"/>
              <a:t>validation </a:t>
            </a:r>
            <a:r>
              <a:rPr dirty="0" spc="-10"/>
              <a:t>error </a:t>
            </a:r>
            <a:r>
              <a:rPr dirty="0"/>
              <a:t>has been </a:t>
            </a:r>
            <a:r>
              <a:rPr dirty="0" spc="-5"/>
              <a:t>detected, </a:t>
            </a:r>
            <a:r>
              <a:rPr dirty="0"/>
              <a:t>an </a:t>
            </a:r>
            <a:r>
              <a:rPr dirty="0" spc="-15"/>
              <a:t>event </a:t>
            </a:r>
            <a:r>
              <a:rPr dirty="0"/>
              <a:t>is </a:t>
            </a:r>
            <a:r>
              <a:rPr dirty="0" spc="-5"/>
              <a:t>fired. </a:t>
            </a:r>
            <a:r>
              <a:rPr dirty="0" spc="-10"/>
              <a:t>By </a:t>
            </a:r>
            <a:r>
              <a:rPr dirty="0"/>
              <a:t>adding an </a:t>
            </a:r>
            <a:r>
              <a:rPr dirty="0" spc="-10"/>
              <a:t>“invalid” </a:t>
            </a:r>
            <a:r>
              <a:rPr dirty="0" spc="-15"/>
              <a:t>event  </a:t>
            </a:r>
            <a:r>
              <a:rPr dirty="0" spc="-25"/>
              <a:t>handler, </a:t>
            </a:r>
            <a:r>
              <a:rPr dirty="0" spc="-10"/>
              <a:t>you </a:t>
            </a:r>
            <a:r>
              <a:rPr dirty="0" spc="-5"/>
              <a:t>can </a:t>
            </a:r>
            <a:r>
              <a:rPr dirty="0" spc="-10"/>
              <a:t>provide </a:t>
            </a:r>
            <a:r>
              <a:rPr dirty="0" spc="-5"/>
              <a:t>feedback on </a:t>
            </a:r>
            <a:r>
              <a:rPr dirty="0"/>
              <a:t>the </a:t>
            </a:r>
            <a:r>
              <a:rPr dirty="0" spc="-5"/>
              <a:t>validation </a:t>
            </a:r>
            <a:r>
              <a:rPr dirty="0" spc="-45"/>
              <a:t>error. </a:t>
            </a:r>
            <a:r>
              <a:rPr dirty="0"/>
              <a:t>As with </a:t>
            </a:r>
            <a:r>
              <a:rPr dirty="0" spc="-5"/>
              <a:t>all </a:t>
            </a:r>
            <a:r>
              <a:rPr dirty="0" spc="-15"/>
              <a:t>event </a:t>
            </a:r>
            <a:r>
              <a:rPr dirty="0" spc="-10"/>
              <a:t>handlers, </a:t>
            </a:r>
            <a:r>
              <a:rPr dirty="0"/>
              <a:t>this </a:t>
            </a:r>
            <a:r>
              <a:rPr dirty="0" spc="-5"/>
              <a:t>should  </a:t>
            </a:r>
            <a:r>
              <a:rPr dirty="0"/>
              <a:t>be added </a:t>
            </a:r>
            <a:r>
              <a:rPr dirty="0" spc="-15"/>
              <a:t>to </a:t>
            </a:r>
            <a:r>
              <a:rPr dirty="0" spc="-5"/>
              <a:t>your </a:t>
            </a:r>
            <a:r>
              <a:rPr dirty="0" spc="-10"/>
              <a:t>initialize</a:t>
            </a:r>
            <a:r>
              <a:rPr dirty="0" spc="-15"/>
              <a:t> </a:t>
            </a:r>
            <a:r>
              <a:rPr dirty="0"/>
              <a:t>function.</a:t>
            </a:r>
          </a:p>
          <a:p>
            <a:pPr marL="220979">
              <a:lnSpc>
                <a:spcPct val="100000"/>
              </a:lnSpc>
              <a:spcBef>
                <a:spcPts val="15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7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1001394" marR="2244725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this.on("invalid", function(model, error){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console.log("**Validation Error : " +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error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"**");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Identifiers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6"/>
            <a:ext cx="10068560" cy="373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431800" indent="-91440">
              <a:lnSpc>
                <a:spcPts val="192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models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deal with uniquely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identifying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during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exchange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server: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id, cid, and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idattribute.</a:t>
            </a:r>
            <a:endParaRPr sz="2000">
              <a:latin typeface="Calibri"/>
              <a:cs typeface="Calibri"/>
            </a:endParaRPr>
          </a:p>
          <a:p>
            <a:pPr algn="just" marL="103505" marR="8890" indent="-91440">
              <a:lnSpc>
                <a:spcPts val="1920"/>
              </a:lnSpc>
              <a:spcBef>
                <a:spcPts val="140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id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unique string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integer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likea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primary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relational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database.  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useful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retrieving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also used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form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part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URL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algn="just" marL="104139" marR="17780" indent="-91440">
              <a:lnSpc>
                <a:spcPct val="8000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cid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generated automatically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when the model is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created;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 be used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unique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identifier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the model has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yet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saved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does not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real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available.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ct val="8000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Sometimes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are retrieving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backend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unique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key.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 example,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might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ISBN as the unique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identifier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book, 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IDfield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might  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identifier used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User model when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saved.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idAttribute attribute allows 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mapping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between that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ID 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model, meaning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will use 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to populate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Saving</a:t>
            </a:r>
            <a:r>
              <a:rPr dirty="0" spc="-26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20"/>
              <a:t>save </a:t>
            </a:r>
            <a:r>
              <a:rPr dirty="0"/>
              <a:t>function </a:t>
            </a:r>
            <a:r>
              <a:rPr dirty="0" spc="-20"/>
              <a:t>invokes </a:t>
            </a:r>
            <a:r>
              <a:rPr dirty="0"/>
              <a:t>the </a:t>
            </a:r>
            <a:r>
              <a:rPr dirty="0" spc="-10"/>
              <a:t>operation </a:t>
            </a:r>
            <a:r>
              <a:rPr dirty="0" spc="-15"/>
              <a:t>to </a:t>
            </a:r>
            <a:r>
              <a:rPr dirty="0" spc="-20"/>
              <a:t>save </a:t>
            </a:r>
            <a:r>
              <a:rPr dirty="0"/>
              <a:t>the model </a:t>
            </a:r>
            <a:r>
              <a:rPr dirty="0" spc="-15"/>
              <a:t>to </a:t>
            </a:r>
            <a:r>
              <a:rPr dirty="0"/>
              <a:t>the</a:t>
            </a:r>
            <a:r>
              <a:rPr dirty="0" spc="145"/>
              <a:t> </a:t>
            </a:r>
            <a:r>
              <a:rPr dirty="0" spc="-35"/>
              <a:t>server.</a:t>
            </a:r>
          </a:p>
          <a:p>
            <a:pPr marL="111125" marR="5080" indent="-91440">
              <a:lnSpc>
                <a:spcPct val="90000"/>
              </a:lnSpc>
              <a:spcBef>
                <a:spcPts val="140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In cases where </a:t>
            </a:r>
            <a:r>
              <a:rPr dirty="0"/>
              <a:t>the id </a:t>
            </a:r>
            <a:r>
              <a:rPr dirty="0" spc="-10"/>
              <a:t>attribute </a:t>
            </a:r>
            <a:r>
              <a:rPr dirty="0" spc="-5"/>
              <a:t>has </a:t>
            </a:r>
            <a:r>
              <a:rPr dirty="0"/>
              <a:t>not </a:t>
            </a:r>
            <a:r>
              <a:rPr dirty="0" spc="-5"/>
              <a:t>been </a:t>
            </a:r>
            <a:r>
              <a:rPr dirty="0" spc="-10"/>
              <a:t>set </a:t>
            </a:r>
            <a:r>
              <a:rPr dirty="0"/>
              <a:t>and </a:t>
            </a:r>
            <a:r>
              <a:rPr dirty="0" spc="-20"/>
              <a:t>save </a:t>
            </a:r>
            <a:r>
              <a:rPr dirty="0"/>
              <a:t>is </a:t>
            </a:r>
            <a:r>
              <a:rPr dirty="0" spc="-5"/>
              <a:t>called, </a:t>
            </a:r>
            <a:r>
              <a:rPr dirty="0"/>
              <a:t>the model </a:t>
            </a:r>
            <a:r>
              <a:rPr dirty="0" spc="-5"/>
              <a:t>will </a:t>
            </a:r>
            <a:r>
              <a:rPr dirty="0" spc="-25"/>
              <a:t>invoke </a:t>
            </a:r>
            <a:r>
              <a:rPr dirty="0" spc="-10"/>
              <a:t>acreate  operation </a:t>
            </a:r>
            <a:r>
              <a:rPr dirty="0" spc="5"/>
              <a:t>(HTTP </a:t>
            </a:r>
            <a:r>
              <a:rPr dirty="0" spc="-5"/>
              <a:t>POST) on </a:t>
            </a:r>
            <a:r>
              <a:rPr dirty="0"/>
              <a:t>the back-end </a:t>
            </a:r>
            <a:r>
              <a:rPr dirty="0" spc="-5"/>
              <a:t>REST </a:t>
            </a:r>
            <a:r>
              <a:rPr dirty="0"/>
              <a:t>service, </a:t>
            </a:r>
            <a:r>
              <a:rPr dirty="0" spc="-5"/>
              <a:t>while </a:t>
            </a:r>
            <a:r>
              <a:rPr dirty="0"/>
              <a:t>an </a:t>
            </a:r>
            <a:r>
              <a:rPr dirty="0" spc="-10"/>
              <a:t>update </a:t>
            </a:r>
            <a:r>
              <a:rPr dirty="0"/>
              <a:t>(HTTP </a:t>
            </a:r>
            <a:r>
              <a:rPr dirty="0" spc="-5"/>
              <a:t>PUT) </a:t>
            </a:r>
            <a:r>
              <a:rPr dirty="0" spc="-10"/>
              <a:t>operation </a:t>
            </a:r>
            <a:r>
              <a:rPr dirty="0" spc="-5"/>
              <a:t>will  be used </a:t>
            </a:r>
            <a:r>
              <a:rPr dirty="0"/>
              <a:t>when the ID </a:t>
            </a:r>
            <a:r>
              <a:rPr dirty="0" spc="-5"/>
              <a:t>has </a:t>
            </a:r>
            <a:r>
              <a:rPr dirty="0"/>
              <a:t>been </a:t>
            </a:r>
            <a:r>
              <a:rPr dirty="0" spc="-5"/>
              <a:t>specified. This </a:t>
            </a:r>
            <a:r>
              <a:rPr dirty="0"/>
              <a:t>is a </a:t>
            </a:r>
            <a:r>
              <a:rPr dirty="0" spc="-5"/>
              <a:t>simple </a:t>
            </a:r>
            <a:r>
              <a:rPr dirty="0" spc="-25"/>
              <a:t>way </a:t>
            </a:r>
            <a:r>
              <a:rPr dirty="0" spc="-5"/>
              <a:t>of ensuring that </a:t>
            </a:r>
            <a:r>
              <a:rPr dirty="0"/>
              <a:t>a </a:t>
            </a:r>
            <a:r>
              <a:rPr dirty="0" spc="-5"/>
              <a:t>single </a:t>
            </a:r>
            <a:r>
              <a:rPr dirty="0" spc="-20"/>
              <a:t>save  </a:t>
            </a:r>
            <a:r>
              <a:rPr dirty="0"/>
              <a:t>function </a:t>
            </a:r>
            <a:r>
              <a:rPr dirty="0" spc="-5"/>
              <a:t>can be used </a:t>
            </a:r>
            <a:r>
              <a:rPr dirty="0" spc="-10"/>
              <a:t>regardless </a:t>
            </a:r>
            <a:r>
              <a:rPr dirty="0" spc="-5"/>
              <a:t>of whether </a:t>
            </a:r>
            <a:r>
              <a:rPr dirty="0" spc="-10"/>
              <a:t>your </a:t>
            </a:r>
            <a:r>
              <a:rPr dirty="0"/>
              <a:t>model </a:t>
            </a:r>
            <a:r>
              <a:rPr dirty="0" spc="-5"/>
              <a:t>has been newly </a:t>
            </a:r>
            <a:r>
              <a:rPr dirty="0" spc="-15"/>
              <a:t>created </a:t>
            </a:r>
            <a:r>
              <a:rPr dirty="0" spc="-5"/>
              <a:t>or has been  edited since </a:t>
            </a:r>
            <a:r>
              <a:rPr dirty="0" spc="-10"/>
              <a:t>last retrieved </a:t>
            </a:r>
            <a:r>
              <a:rPr dirty="0" spc="-15"/>
              <a:t>from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 spc="-35"/>
              <a:t>server.</a:t>
            </a:r>
          </a:p>
          <a:p>
            <a:pPr marL="111125" marR="15875" indent="-91440">
              <a:lnSpc>
                <a:spcPct val="90100"/>
              </a:lnSpc>
              <a:spcBef>
                <a:spcPts val="139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20"/>
              <a:t>save </a:t>
            </a:r>
            <a:r>
              <a:rPr dirty="0"/>
              <a:t>function </a:t>
            </a:r>
            <a:r>
              <a:rPr dirty="0" spc="-5"/>
              <a:t>can </a:t>
            </a:r>
            <a:r>
              <a:rPr dirty="0"/>
              <a:t>be </a:t>
            </a:r>
            <a:r>
              <a:rPr dirty="0" spc="-5"/>
              <a:t>called </a:t>
            </a:r>
            <a:r>
              <a:rPr dirty="0"/>
              <a:t>with </a:t>
            </a:r>
            <a:r>
              <a:rPr dirty="0" spc="5"/>
              <a:t>no </a:t>
            </a:r>
            <a:r>
              <a:rPr dirty="0" spc="-15"/>
              <a:t>parameters </a:t>
            </a:r>
            <a:r>
              <a:rPr dirty="0"/>
              <a:t>or </a:t>
            </a:r>
            <a:r>
              <a:rPr dirty="0" spc="-5"/>
              <a:t>can </a:t>
            </a:r>
            <a:r>
              <a:rPr dirty="0" spc="-20"/>
              <a:t>take </a:t>
            </a:r>
            <a:r>
              <a:rPr dirty="0"/>
              <a:t>the </a:t>
            </a:r>
            <a:r>
              <a:rPr dirty="0" spc="-10"/>
              <a:t>set </a:t>
            </a:r>
            <a:r>
              <a:rPr dirty="0"/>
              <a:t>of </a:t>
            </a:r>
            <a:r>
              <a:rPr dirty="0" spc="-10"/>
              <a:t>attributes you </a:t>
            </a:r>
            <a:r>
              <a:rPr dirty="0" spc="-15"/>
              <a:t>want </a:t>
            </a:r>
            <a:r>
              <a:rPr dirty="0" spc="-10"/>
              <a:t>to  </a:t>
            </a:r>
            <a:r>
              <a:rPr dirty="0" spc="-15"/>
              <a:t>persist to </a:t>
            </a:r>
            <a:r>
              <a:rPr dirty="0"/>
              <a:t>the </a:t>
            </a:r>
            <a:r>
              <a:rPr dirty="0" spc="-30"/>
              <a:t>server, </a:t>
            </a:r>
            <a:r>
              <a:rPr dirty="0"/>
              <a:t>along </a:t>
            </a:r>
            <a:r>
              <a:rPr dirty="0" spc="-5"/>
              <a:t>with </a:t>
            </a:r>
            <a:r>
              <a:rPr dirty="0"/>
              <a:t>an </a:t>
            </a:r>
            <a:r>
              <a:rPr dirty="0" spc="-5"/>
              <a:t>options hash that </a:t>
            </a:r>
            <a:r>
              <a:rPr dirty="0" spc="-10"/>
              <a:t>contains handlers </a:t>
            </a:r>
            <a:r>
              <a:rPr dirty="0" spc="-15"/>
              <a:t>for </a:t>
            </a:r>
            <a:r>
              <a:rPr dirty="0" spc="-5"/>
              <a:t>both </a:t>
            </a:r>
            <a:r>
              <a:rPr dirty="0"/>
              <a:t>success and  </a:t>
            </a:r>
            <a:r>
              <a:rPr dirty="0" spc="-10"/>
              <a:t>error</a:t>
            </a:r>
            <a:r>
              <a:rPr dirty="0" spc="-65"/>
              <a:t> </a:t>
            </a:r>
            <a:r>
              <a:rPr dirty="0" spc="-5"/>
              <a:t>cases.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Saving</a:t>
            </a:r>
            <a:r>
              <a:rPr dirty="0" spc="-26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31975"/>
            <a:ext cx="10012045" cy="426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>
              <a:lnSpc>
                <a:spcPct val="100000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thisBook.save(thisBook.attributes,</a:t>
            </a:r>
            <a:endParaRPr sz="1600">
              <a:latin typeface="Courier New"/>
              <a:cs typeface="Courier New"/>
            </a:endParaRPr>
          </a:p>
          <a:p>
            <a:pPr algn="ctr" marR="9256395">
              <a:lnSpc>
                <a:spcPct val="100000"/>
              </a:lnSpc>
              <a:spcBef>
                <a:spcPts val="310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12545" marR="3688079" indent="-367665">
              <a:lnSpc>
                <a:spcPct val="111300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success: function(model, response, 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console.log('Model saved');  console.log('Id: '</a:t>
            </a:r>
            <a:r>
              <a:rPr dirty="0" sz="1600" spc="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+thisBook.get('id'));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15"/>
              </a:spcBef>
            </a:pPr>
            <a:r>
              <a:rPr dirty="0" sz="1600" spc="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312545" marR="4297680" indent="-367665">
              <a:lnSpc>
                <a:spcPct val="111300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error: function(model, </a:t>
            </a:r>
            <a:r>
              <a:rPr dirty="0" sz="1600" i="1">
                <a:solidFill>
                  <a:srgbClr val="6F2F9F"/>
                </a:solidFill>
                <a:latin typeface="Courier New"/>
                <a:cs typeface="Courier New"/>
              </a:rPr>
              <a:t>xhr,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console.log('Failed to save</a:t>
            </a:r>
            <a:r>
              <a:rPr dirty="0" sz="1600" spc="-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model');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80000"/>
              </a:lnSpc>
              <a:buClr>
                <a:srgbClr val="DA365D"/>
              </a:buClr>
              <a:buFont typeface="Wingdings"/>
              <a:buChar char=""/>
              <a:tabLst>
                <a:tab pos="17780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Once the call is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complete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has returned,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appropriate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callback will be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invoked,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either success  or 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error.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asynchronously,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lines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code after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save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method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won’t wait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save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 first.</a:t>
            </a:r>
            <a:endParaRPr sz="1900">
              <a:latin typeface="Calibri"/>
              <a:cs typeface="Calibri"/>
            </a:endParaRPr>
          </a:p>
          <a:p>
            <a:pPr marL="103505" marR="223520" indent="-91440">
              <a:lnSpc>
                <a:spcPct val="80000"/>
              </a:lnSpc>
              <a:spcBef>
                <a:spcPts val="1405"/>
              </a:spcBef>
            </a:pPr>
            <a:r>
              <a:rPr dirty="0" sz="19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Note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 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validation function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will be called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during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execution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save().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If 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validation fails,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sent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Retrieving</a:t>
            </a:r>
            <a:r>
              <a:rPr dirty="0" spc="-26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9886"/>
            <a:ext cx="9931400" cy="35960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304800" indent="-91440">
              <a:lnSpc>
                <a:spcPct val="70000"/>
              </a:lnSpc>
            </a:pPr>
            <a:r>
              <a:rPr dirty="0" sz="19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want 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reset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your model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object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same as it is on the server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side,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 </a:t>
            </a:r>
            <a:r>
              <a:rPr dirty="0" sz="1900" spc="-25">
                <a:solidFill>
                  <a:srgbClr val="404040"/>
                </a:solidFill>
                <a:latin typeface="Calibri"/>
                <a:cs typeface="Calibri"/>
              </a:rPr>
              <a:t>invoke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fetch()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function. Again,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accepts an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options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hash that includes success and 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dirty="0" sz="19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callbacks.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1714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thisBook.fetch({</a:t>
            </a:r>
            <a:endParaRPr sz="1600">
              <a:latin typeface="Courier New"/>
              <a:cs typeface="Courier New"/>
            </a:endParaRPr>
          </a:p>
          <a:p>
            <a:pPr marL="1292225" marR="3625850" indent="-365760">
              <a:lnSpc>
                <a:spcPct val="101299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success: function(model, response, 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console.log('Fetch</a:t>
            </a:r>
            <a:r>
              <a:rPr dirty="0" sz="1600" spc="-1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success');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92225" marR="3870960" indent="-365760">
              <a:lnSpc>
                <a:spcPct val="101299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error: function(model, response, 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console.log('Fetch</a:t>
            </a:r>
            <a:r>
              <a:rPr dirty="0" sz="1600" spc="-3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error');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5080" indent="-91440">
              <a:lnSpc>
                <a:spcPct val="70000"/>
              </a:lnSpc>
            </a:pPr>
            <a:r>
              <a:rPr dirty="0" sz="19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execution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fetch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function detects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difference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models between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and client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sides,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will be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triggered. This can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useful when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want 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ensure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 the application is in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sync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with the back-end service or when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populate your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model  objects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on application start-up.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Deleting</a:t>
            </a:r>
            <a:r>
              <a:rPr dirty="0" spc="-240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6"/>
            <a:ext cx="9881870" cy="386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147955" indent="-91440">
              <a:lnSpc>
                <a:spcPts val="192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final server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may 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carry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out 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delete operation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remove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 model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backend.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0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thisBook.destroy({</a:t>
            </a:r>
            <a:endParaRPr sz="1600">
              <a:latin typeface="Courier New"/>
              <a:cs typeface="Courier New"/>
            </a:endParaRPr>
          </a:p>
          <a:p>
            <a:pPr marL="762000" marR="4107179" indent="-365760">
              <a:lnSpc>
                <a:spcPct val="111300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success: function(model, response, 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console.log('Destroy</a:t>
            </a:r>
            <a:r>
              <a:rPr dirty="0" sz="1600" spc="-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success');</a:t>
            </a:r>
            <a:endParaRPr sz="16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762000" marR="4352925" indent="-365760">
              <a:lnSpc>
                <a:spcPct val="111200"/>
              </a:lnSpc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error: function(model, response, options){ 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console.log('Destroy</a:t>
            </a:r>
            <a:r>
              <a:rPr dirty="0" sz="1600" spc="-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error');</a:t>
            </a:r>
            <a:endParaRPr sz="16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wait:</a:t>
            </a:r>
            <a:r>
              <a:rPr dirty="0" sz="16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15"/>
              </a:spcBef>
            </a:pPr>
            <a:r>
              <a:rPr dirty="0" sz="16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03505" marR="5080" indent="-91440">
              <a:lnSpc>
                <a:spcPct val="8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doesn’t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yet exist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server,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destroy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fail.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Adding 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wait:true option will ensure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successfully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removed 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removed from 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Backbone.Collection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contains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on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side.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Extending</a:t>
            </a:r>
            <a:r>
              <a:rPr dirty="0" spc="-260"/>
              <a:t> </a:t>
            </a:r>
            <a:r>
              <a:rPr dirty="0" spc="-65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6"/>
            <a:ext cx="9529445" cy="376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17145" indent="-91440">
              <a:lnSpc>
                <a:spcPts val="192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As you’ll recall,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creating new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models,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Backbone.Model.extend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creation.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1920"/>
              </a:lnSpc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format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extend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further.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followingexample,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let’s 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 EBook model,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extending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original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Book model with 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method: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11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Book.extend({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getWebLink: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8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  <a:hlinkClick r:id="rId2"/>
              </a:rPr>
              <a:t>http://www.apress.com/'+this.get('name');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 marL="213360" marR="436245">
              <a:lnSpc>
                <a:spcPts val="1730"/>
              </a:lnSpc>
              <a:spcBef>
                <a:spcPts val="5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EBook({name: "Beginning Backbone", author: "James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Sugrue"});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console.log(ebook.getWebLink());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Extending</a:t>
            </a:r>
            <a:r>
              <a:rPr dirty="0" spc="-260"/>
              <a:t> </a:t>
            </a:r>
            <a:r>
              <a:rPr dirty="0" spc="-65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29825" cy="3510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758825" indent="-91440">
              <a:lnSpc>
                <a:spcPts val="2160"/>
              </a:lnSpc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class,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 it explicitly 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prototype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passing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used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context.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Book.extend({</a:t>
            </a:r>
            <a:endParaRPr sz="1800">
              <a:latin typeface="Courier New"/>
              <a:cs typeface="Courier New"/>
            </a:endParaRPr>
          </a:p>
          <a:p>
            <a:pPr marL="213360" marR="448373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printDetails: function(){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console.log('An ebook');  Book.prototype.printDetails.call(this);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previous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results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printDetails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Book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executed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after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additional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print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statement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EBook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displayed.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were any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parameters involved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this function,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passed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along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this</a:t>
            </a:r>
            <a:r>
              <a:rPr dirty="0" sz="2000" spc="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reference.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Backbone</a:t>
            </a:r>
            <a:r>
              <a:rPr dirty="0" spc="-23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837420" cy="3692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907415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begins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definition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a model.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you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manipulate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represent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app.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3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is a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which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 resides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likely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contain many</a:t>
            </a:r>
            <a:r>
              <a:rPr dirty="0" sz="20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104139" marR="563245" indent="-91440">
              <a:lnSpc>
                <a:spcPts val="2160"/>
              </a:lnSpc>
              <a:spcBef>
                <a:spcPts val="142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rule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thumb,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should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break your problem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domain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individual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these as a model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ct val="90100"/>
              </a:lnSpc>
              <a:spcBef>
                <a:spcPts val="137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Backbone,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 the Backbone.Model. As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see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Backbone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that you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 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.extend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method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create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your own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class,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MyModel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//object properties would go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here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Constructors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0742"/>
            <a:ext cx="9994900" cy="3678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314960" indent="-91440">
              <a:lnSpc>
                <a:spcPts val="1820"/>
              </a:lnSpc>
              <a:buClr>
                <a:srgbClr val="DA365D"/>
              </a:buClr>
              <a:buFont typeface="Wingdings"/>
              <a:buChar char=""/>
              <a:tabLst>
                <a:tab pos="177800" algn="l"/>
              </a:tabLst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creating new model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objects,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may want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some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behavior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executed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construction,  such assetting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handlers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setting some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initial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in your mode. </a:t>
            </a:r>
            <a:r>
              <a:rPr dirty="0" sz="1900" spc="-8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achieve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in  Backbone,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just define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initialize function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creating your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900" spc="2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object.</a:t>
            </a:r>
            <a:endParaRPr sz="1900">
              <a:latin typeface="Calibri"/>
              <a:cs typeface="Calibri"/>
            </a:endParaRPr>
          </a:p>
          <a:p>
            <a:pPr marL="104139" marR="5080" indent="-91440">
              <a:lnSpc>
                <a:spcPts val="1820"/>
              </a:lnSpc>
              <a:spcBef>
                <a:spcPts val="1410"/>
              </a:spcBef>
              <a:buClr>
                <a:srgbClr val="DA365D"/>
              </a:buClr>
              <a:buFont typeface="Wingdings"/>
              <a:buChar char=""/>
              <a:tabLst>
                <a:tab pos="177800" algn="l"/>
              </a:tabLst>
            </a:pPr>
            <a:r>
              <a:rPr dirty="0" sz="1900" spc="-9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see this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initialize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function in action,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let’s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simple Book object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line is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written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console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on object</a:t>
            </a:r>
            <a:r>
              <a:rPr dirty="0" sz="1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creation.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2014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213360" marR="6390005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 function(){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console.log('a new</a:t>
            </a:r>
            <a:r>
              <a:rPr dirty="0" sz="17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book');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104139" marR="297815" indent="-91440">
              <a:lnSpc>
                <a:spcPct val="89400"/>
              </a:lnSpc>
              <a:spcBef>
                <a:spcPts val="1410"/>
              </a:spcBef>
              <a:buClr>
                <a:srgbClr val="DA365D"/>
              </a:buClr>
              <a:buFont typeface="Wingdings"/>
              <a:buChar char=""/>
              <a:tabLst>
                <a:tab pos="177800" algn="l"/>
              </a:tabLst>
            </a:pP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This initialize function gets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called as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new instance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the Model object. In this  case, on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creation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Book object,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see the line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“a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book” on the console.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varmyBook =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Book();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Constructors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 marR="5080" indent="-91440">
              <a:lnSpc>
                <a:spcPts val="1820"/>
              </a:lnSpc>
              <a:buClr>
                <a:srgbClr val="DA365D"/>
              </a:buClr>
              <a:buFont typeface="Wingdings"/>
              <a:buChar char=""/>
              <a:tabLst>
                <a:tab pos="186055" algn="l"/>
              </a:tabLst>
            </a:pPr>
            <a:r>
              <a:rPr dirty="0" sz="1900" spc="-10"/>
              <a:t>Another common requirement </a:t>
            </a:r>
            <a:r>
              <a:rPr dirty="0" sz="1900" spc="-20"/>
              <a:t>for </a:t>
            </a:r>
            <a:r>
              <a:rPr dirty="0" sz="1900" spc="-10"/>
              <a:t>models </a:t>
            </a:r>
            <a:r>
              <a:rPr dirty="0" sz="1900" spc="-5"/>
              <a:t>is </a:t>
            </a:r>
            <a:r>
              <a:rPr dirty="0" sz="1900" spc="-15"/>
              <a:t>to </a:t>
            </a:r>
            <a:r>
              <a:rPr dirty="0" sz="1900" spc="-20"/>
              <a:t>have </a:t>
            </a:r>
            <a:r>
              <a:rPr dirty="0" sz="1900" spc="-10"/>
              <a:t>some default attributes available. </a:t>
            </a:r>
            <a:r>
              <a:rPr dirty="0" sz="1900" spc="-55"/>
              <a:t>You </a:t>
            </a:r>
            <a:r>
              <a:rPr dirty="0" sz="1900" spc="-20"/>
              <a:t>may </a:t>
            </a:r>
            <a:r>
              <a:rPr dirty="0" sz="1900" spc="-15"/>
              <a:t>want  to </a:t>
            </a:r>
            <a:r>
              <a:rPr dirty="0" sz="1900" spc="-5"/>
              <a:t>do this so that </a:t>
            </a:r>
            <a:r>
              <a:rPr dirty="0" sz="1900" spc="-10"/>
              <a:t>optional </a:t>
            </a:r>
            <a:r>
              <a:rPr dirty="0" sz="1900" spc="-15"/>
              <a:t>parameters, </a:t>
            </a:r>
            <a:r>
              <a:rPr dirty="0" sz="1900" spc="-10"/>
              <a:t>not </a:t>
            </a:r>
            <a:r>
              <a:rPr dirty="0" sz="1900" spc="-5"/>
              <a:t>passed </a:t>
            </a:r>
            <a:r>
              <a:rPr dirty="0" sz="1900" spc="-15"/>
              <a:t>through </a:t>
            </a:r>
            <a:r>
              <a:rPr dirty="0" sz="1900" spc="-5"/>
              <a:t>on object </a:t>
            </a:r>
            <a:r>
              <a:rPr dirty="0" sz="1900" spc="-10"/>
              <a:t>creation, </a:t>
            </a:r>
            <a:r>
              <a:rPr dirty="0" sz="1900" spc="-20"/>
              <a:t>have </a:t>
            </a:r>
            <a:r>
              <a:rPr dirty="0" sz="1900" spc="-10"/>
              <a:t>some definition.  </a:t>
            </a:r>
            <a:r>
              <a:rPr dirty="0" sz="1900" spc="-5"/>
              <a:t>In Backbone, this is </a:t>
            </a:r>
            <a:r>
              <a:rPr dirty="0" sz="1900" spc="-10"/>
              <a:t>done </a:t>
            </a:r>
            <a:r>
              <a:rPr dirty="0" sz="1900" spc="-5"/>
              <a:t>using the </a:t>
            </a:r>
            <a:r>
              <a:rPr dirty="0" sz="1900" spc="-10"/>
              <a:t>defaults </a:t>
            </a:r>
            <a:r>
              <a:rPr dirty="0" sz="1900" spc="-5"/>
              <a:t>object</a:t>
            </a:r>
            <a:r>
              <a:rPr dirty="0" sz="1900" spc="75"/>
              <a:t> </a:t>
            </a:r>
            <a:r>
              <a:rPr dirty="0" sz="1900" spc="-10"/>
              <a:t>literal.</a:t>
            </a:r>
            <a:endParaRPr sz="1900"/>
          </a:p>
          <a:p>
            <a:pPr marL="220979">
              <a:lnSpc>
                <a:spcPts val="203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Backbone.Model.extend({</a:t>
            </a:r>
            <a:endParaRPr sz="1700">
              <a:latin typeface="Courier New"/>
              <a:cs typeface="Courier New"/>
            </a:endParaRPr>
          </a:p>
          <a:p>
            <a:pPr marL="220979" marR="6425565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 function(){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console.log('a new</a:t>
            </a:r>
            <a:r>
              <a:rPr dirty="0" sz="17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book');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defaults:</a:t>
            </a:r>
            <a:r>
              <a:rPr dirty="0" sz="1700" spc="-9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name: 'Book</a:t>
            </a:r>
            <a:r>
              <a:rPr dirty="0" sz="17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Title',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author: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'No</a:t>
            </a:r>
            <a:r>
              <a:rPr dirty="0" sz="1700" spc="-3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One'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184785" indent="-164465">
              <a:lnSpc>
                <a:spcPct val="100000"/>
              </a:lnSpc>
              <a:spcBef>
                <a:spcPts val="1165"/>
              </a:spcBef>
              <a:buClr>
                <a:srgbClr val="DA365D"/>
              </a:buClr>
              <a:buFont typeface="Wingdings"/>
              <a:buChar char=""/>
              <a:tabLst>
                <a:tab pos="186055" algn="l"/>
              </a:tabLst>
            </a:pPr>
            <a:r>
              <a:rPr dirty="0" sz="1900" spc="-10"/>
              <a:t>Now </a:t>
            </a:r>
            <a:r>
              <a:rPr dirty="0" sz="1900" spc="-5"/>
              <a:t>when the object is </a:t>
            </a:r>
            <a:r>
              <a:rPr dirty="0" sz="1900" spc="-10"/>
              <a:t>created, </a:t>
            </a:r>
            <a:r>
              <a:rPr dirty="0" sz="1900" spc="-5"/>
              <a:t>these </a:t>
            </a:r>
            <a:r>
              <a:rPr dirty="0" sz="1900" spc="-10"/>
              <a:t>default values </a:t>
            </a:r>
            <a:r>
              <a:rPr dirty="0" sz="1900" spc="-15"/>
              <a:t>are provided </a:t>
            </a:r>
            <a:r>
              <a:rPr dirty="0" sz="1900" spc="-20"/>
              <a:t>for </a:t>
            </a:r>
            <a:r>
              <a:rPr dirty="0" sz="1900" spc="-5"/>
              <a:t>each</a:t>
            </a:r>
            <a:r>
              <a:rPr dirty="0" sz="1900" spc="235"/>
              <a:t> </a:t>
            </a:r>
            <a:r>
              <a:rPr dirty="0" sz="1900" spc="-10"/>
              <a:t>instance.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Model</a:t>
            </a:r>
            <a:r>
              <a:rPr dirty="0" spc="-254"/>
              <a:t> </a:t>
            </a:r>
            <a:r>
              <a:rPr dirty="0" spc="-85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509760" cy="161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section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coversall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attribute-related operations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available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Backbone.Model.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3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Setting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Object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Creation: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varthisBook =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new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Book({name : 'Beginning</a:t>
            </a:r>
            <a:r>
              <a:rPr dirty="0" sz="1700" spc="-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Backbone',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author: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'James</a:t>
            </a:r>
            <a:r>
              <a:rPr dirty="0" sz="1700" spc="-2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Sugrue'});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Getting </a:t>
            </a:r>
            <a:r>
              <a:rPr dirty="0" spc="-65"/>
              <a:t>Attribute</a:t>
            </a:r>
            <a:r>
              <a:rPr dirty="0" spc="-204"/>
              <a:t> </a:t>
            </a:r>
            <a:r>
              <a:rPr dirty="0" spc="-8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9145"/>
            <a:ext cx="10062845" cy="191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1440">
              <a:lnSpc>
                <a:spcPct val="987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 can be easily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retrieved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.get function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passing 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name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access.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console.log(myBook.get('name'));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A365D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104139" marR="243840" indent="-91440">
              <a:lnSpc>
                <a:spcPts val="2160"/>
              </a:lnSpc>
              <a:spcBef>
                <a:spcPts val="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also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.attributes property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JSON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represents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console.log(thisBook.attributes);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Changing </a:t>
            </a:r>
            <a:r>
              <a:rPr dirty="0" spc="-85"/>
              <a:t>Attribute</a:t>
            </a:r>
            <a:r>
              <a:rPr dirty="0" spc="-375"/>
              <a:t> </a:t>
            </a:r>
            <a:r>
              <a:rPr dirty="0" spc="-10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15220" cy="211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Changing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values outside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constructor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done in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way,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structure 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format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.set('&lt;variable name&gt;', &lt;value&gt;).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example,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 the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book name,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thisBook.set('name', 'Beginning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Backbone.js');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new attributes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manner as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previously.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thisBook.set('year', 2013);//creates a new attribute called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year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Deleting</a:t>
            </a:r>
            <a:r>
              <a:rPr dirty="0" spc="-254"/>
              <a:t> </a:t>
            </a:r>
            <a:r>
              <a:rPr dirty="0" spc="-85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9871710" cy="3639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1440">
              <a:lnSpc>
                <a:spcPct val="8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delete attributes you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 use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from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model. In the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example,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added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subsequently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deleted.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second console.log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statement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results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undefined being returned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7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thisBook.set('year',</a:t>
            </a:r>
            <a:r>
              <a:rPr dirty="0" sz="1700" spc="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2013);</a:t>
            </a:r>
            <a:endParaRPr sz="1700">
              <a:latin typeface="Courier New"/>
              <a:cs typeface="Courier New"/>
            </a:endParaRPr>
          </a:p>
          <a:p>
            <a:pPr marL="213360" marR="3270250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console.log('Book year ' + thisBook.get('year'));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thisBook.unset('year');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console.log('Book year ' + thisBook.get('year'));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13360" marR="1710689" indent="-200660">
              <a:lnSpc>
                <a:spcPct val="103499"/>
              </a:lnSpc>
              <a:spcBef>
                <a:spcPts val="133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also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delete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clear function. 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varnewBook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new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Book({name: 'Another Book',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author: 'You'});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newBook.clear();//remove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all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attributes</a:t>
            </a:r>
            <a:endParaRPr sz="1700">
              <a:latin typeface="Courier New"/>
              <a:cs typeface="Courier New"/>
            </a:endParaRPr>
          </a:p>
          <a:p>
            <a:pPr marL="213360" marR="3533140">
              <a:lnSpc>
                <a:spcPct val="80000"/>
              </a:lnSpc>
              <a:spcBef>
                <a:spcPts val="60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console.log('Has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an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attribute called name : ' +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newBook.has('name'));//results in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false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Models &amp; Collections</dc:title>
  <dcterms:created xsi:type="dcterms:W3CDTF">2016-04-22T12:36:29Z</dcterms:created>
  <dcterms:modified xsi:type="dcterms:W3CDTF">2016-04-22T12:36:29Z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