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02492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02492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02492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566915"/>
            <a:ext cx="12188952" cy="291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60819"/>
            <a:ext cx="12192000" cy="2971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1118870"/>
            <a:ext cx="9839350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702492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4884" y="1879727"/>
            <a:ext cx="10022230" cy="3509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92174" y="6651752"/>
            <a:ext cx="883285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3324732"/>
            <a:ext cx="9919335" cy="914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906000" algn="l"/>
              </a:tabLst>
            </a:pPr>
            <a:r>
              <a:rPr dirty="0" sz="6000" spc="-50" b="0" u="sng">
                <a:solidFill>
                  <a:srgbClr val="6F34A1"/>
                </a:solidFill>
                <a:latin typeface="Calibri Light"/>
                <a:cs typeface="Calibri Light"/>
              </a:rPr>
              <a:t>Collections	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067" y="4445761"/>
            <a:ext cx="2229485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5" b="0">
                <a:solidFill>
                  <a:srgbClr val="DA365D"/>
                </a:solidFill>
                <a:latin typeface="Calibri Light"/>
                <a:cs typeface="Calibri Light"/>
              </a:rPr>
              <a:t>ROHAN</a:t>
            </a:r>
            <a:r>
              <a:rPr dirty="0" sz="2400" spc="305" b="0">
                <a:solidFill>
                  <a:srgbClr val="DA365D"/>
                </a:solidFill>
                <a:latin typeface="Calibri Light"/>
                <a:cs typeface="Calibri Light"/>
              </a:rPr>
              <a:t> </a:t>
            </a:r>
            <a:r>
              <a:rPr dirty="0" sz="2400" spc="165" b="0">
                <a:solidFill>
                  <a:srgbClr val="DA365D"/>
                </a:solidFill>
                <a:latin typeface="Calibri Light"/>
                <a:cs typeface="Calibri Light"/>
              </a:rPr>
              <a:t>RAJORE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5"/>
              <a:t>Removing</a:t>
            </a:r>
            <a:r>
              <a:rPr dirty="0" spc="-270"/>
              <a:t> </a:t>
            </a:r>
            <a:r>
              <a:rPr dirty="0" spc="-7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2160"/>
              </a:lnSpc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A </a:t>
            </a:r>
            <a:r>
              <a:rPr dirty="0" spc="-15"/>
              <a:t>remove event </a:t>
            </a:r>
            <a:r>
              <a:rPr dirty="0"/>
              <a:t>is </a:t>
            </a:r>
            <a:r>
              <a:rPr dirty="0" spc="-10"/>
              <a:t>fired </a:t>
            </a:r>
            <a:r>
              <a:rPr dirty="0"/>
              <a:t>when models </a:t>
            </a:r>
            <a:r>
              <a:rPr dirty="0" spc="-10"/>
              <a:t>are removed. </a:t>
            </a:r>
            <a:r>
              <a:rPr dirty="0"/>
              <a:t>An </a:t>
            </a:r>
            <a:r>
              <a:rPr dirty="0" spc="-5"/>
              <a:t>options object used </a:t>
            </a:r>
            <a:r>
              <a:rPr dirty="0"/>
              <a:t>in the </a:t>
            </a:r>
            <a:r>
              <a:rPr dirty="0" spc="-10"/>
              <a:t>listener </a:t>
            </a:r>
            <a:r>
              <a:rPr dirty="0" spc="-5"/>
              <a:t>can  </a:t>
            </a:r>
            <a:r>
              <a:rPr dirty="0"/>
              <a:t>access the </a:t>
            </a:r>
            <a:r>
              <a:rPr dirty="0" spc="-10"/>
              <a:t>index </a:t>
            </a:r>
            <a:r>
              <a:rPr dirty="0" spc="-5"/>
              <a:t>of </a:t>
            </a:r>
            <a:r>
              <a:rPr dirty="0"/>
              <a:t>the </a:t>
            </a:r>
            <a:r>
              <a:rPr dirty="0" spc="-5"/>
              <a:t>element that has been</a:t>
            </a:r>
            <a:r>
              <a:rPr dirty="0" spc="20"/>
              <a:t> </a:t>
            </a:r>
            <a:r>
              <a:rPr dirty="0" spc="-10"/>
              <a:t>removed.</a:t>
            </a:r>
          </a:p>
          <a:p>
            <a:pPr marL="213360">
              <a:lnSpc>
                <a:spcPct val="100000"/>
              </a:lnSpc>
              <a:spcBef>
                <a:spcPts val="14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var Library = Backbone.Collection.extend({model:</a:t>
            </a:r>
            <a:r>
              <a:rPr dirty="0" sz="1700" spc="1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Book,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initialize:</a:t>
            </a:r>
            <a:r>
              <a:rPr dirty="0" sz="1700" spc="-7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function(){</a:t>
            </a:r>
            <a:endParaRPr sz="1700">
              <a:latin typeface="Courier New"/>
              <a:cs typeface="Courier New"/>
            </a:endParaRPr>
          </a:p>
          <a:p>
            <a:pPr marL="213360" marR="1959610">
              <a:lnSpc>
                <a:spcPct val="119400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this.on("remove", function(removedModel, models, options){ 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console.log('element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removed </a:t>
            </a:r>
            <a:r>
              <a:rPr dirty="0" sz="1700" spc="5" i="1">
                <a:solidFill>
                  <a:srgbClr val="6F2F9F"/>
                </a:solidFill>
                <a:latin typeface="Courier New"/>
                <a:cs typeface="Courier New"/>
              </a:rPr>
              <a:t>at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' +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options.index);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95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95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5"/>
              <a:t>Removing</a:t>
            </a:r>
            <a:r>
              <a:rPr dirty="0" spc="-270"/>
              <a:t> </a:t>
            </a:r>
            <a:r>
              <a:rPr dirty="0" spc="-7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9897745" cy="1649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.pop()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removes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returns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last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 in the</a:t>
            </a:r>
            <a:r>
              <a:rPr dirty="0" sz="2000" spc="5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80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var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lastModel =</a:t>
            </a:r>
            <a:r>
              <a:rPr dirty="0" sz="1700" spc="-2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myLibrary.pop();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03505" marR="5080" indent="-91440">
              <a:lnSpc>
                <a:spcPts val="2160"/>
              </a:lnSpc>
              <a:spcBef>
                <a:spcPts val="5"/>
              </a:spcBef>
            </a:pPr>
            <a:r>
              <a:rPr dirty="0" sz="2000" spc="-6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6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remove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 in 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collection, use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.shift()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rather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.pop(). This will  also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return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model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are</a:t>
            </a:r>
            <a:r>
              <a:rPr dirty="0" sz="20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removing.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35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var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firstModel =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myLibrary.shift();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5"/>
              <a:t>Resetting</a:t>
            </a:r>
            <a:r>
              <a:rPr dirty="0" spc="-229"/>
              <a:t> </a:t>
            </a:r>
            <a:r>
              <a:rPr dirty="0" spc="-75"/>
              <a:t>Collections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9765665" cy="290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43815" indent="-91440">
              <a:lnSpc>
                <a:spcPts val="216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reset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exists to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provide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ability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replace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set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models in 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 in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dirty="0" sz="20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call.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4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myLibrary.reset([bookOne]);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console.log('Library contains ' + myLibrary.length + '</a:t>
            </a:r>
            <a:r>
              <a:rPr dirty="0" sz="1700" spc="4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books');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1800" spc="-3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1800" spc="-35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can empty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collection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in one go by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calling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reset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method with no</a:t>
            </a:r>
            <a:r>
              <a:rPr dirty="0" sz="1800" spc="3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parameters.</a:t>
            </a:r>
            <a:endParaRPr sz="18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6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myLibrary.reset();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console.log('Library contains ' + myLibrary.length + '</a:t>
            </a:r>
            <a:r>
              <a:rPr dirty="0" sz="1700" spc="4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books');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03505" marR="5080" indent="-91440">
              <a:lnSpc>
                <a:spcPts val="1920"/>
              </a:lnSpc>
            </a:pPr>
            <a:r>
              <a:rPr dirty="0" sz="18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Using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reset fires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single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reset event rather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than a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sequence of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remove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and add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events. This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useful </a:t>
            </a:r>
            <a:r>
              <a:rPr dirty="0" sz="1800" spc="-15">
                <a:solidFill>
                  <a:srgbClr val="404040"/>
                </a:solidFill>
                <a:latin typeface="Calibri"/>
                <a:cs typeface="Calibri"/>
              </a:rPr>
              <a:t>for 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performance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reasons because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your application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needs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to react just </a:t>
            </a:r>
            <a:r>
              <a:rPr dirty="0" sz="1800" spc="-5">
                <a:solidFill>
                  <a:srgbClr val="404040"/>
                </a:solidFill>
                <a:latin typeface="Calibri"/>
                <a:cs typeface="Calibri"/>
              </a:rPr>
              <a:t>once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18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reset</a:t>
            </a:r>
            <a:r>
              <a:rPr dirty="0" sz="1800" spc="229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libri"/>
                <a:cs typeface="Calibri"/>
              </a:rPr>
              <a:t>operation.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Smart </a:t>
            </a:r>
            <a:r>
              <a:rPr dirty="0" spc="-75"/>
              <a:t>Updating</a:t>
            </a:r>
            <a:r>
              <a:rPr dirty="0" spc="-330"/>
              <a:t> </a:t>
            </a:r>
            <a:r>
              <a:rPr dirty="0" spc="-75"/>
              <a:t>Collections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10069830" cy="275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216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set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 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described by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official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Backbone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documentation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 a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way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perform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smart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updates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collection.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passing through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array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models, set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abides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dirty="0" sz="2000" spc="1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rules:</a:t>
            </a:r>
            <a:endParaRPr sz="2000">
              <a:latin typeface="Calibri"/>
              <a:cs typeface="Calibri"/>
            </a:endParaRPr>
          </a:p>
          <a:p>
            <a:pPr marL="104139" marR="342265" indent="-91440">
              <a:lnSpc>
                <a:spcPts val="2160"/>
              </a:lnSpc>
              <a:spcBef>
                <a:spcPts val="1405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If 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doesn’t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yet exist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the collection, it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be added. The rule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ignored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if {add: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false}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provided.</a:t>
            </a:r>
            <a:endParaRPr sz="2000">
              <a:latin typeface="Calibri"/>
              <a:cs typeface="Calibri"/>
            </a:endParaRPr>
          </a:p>
          <a:p>
            <a:pPr marL="184785" indent="-172085">
              <a:lnSpc>
                <a:spcPts val="2280"/>
              </a:lnSpc>
              <a:spcBef>
                <a:spcPts val="1120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If 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already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attributes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will be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merged.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rule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will be ignored</a:t>
            </a:r>
            <a:r>
              <a:rPr dirty="0" sz="2000" spc="1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endParaRPr sz="2000">
              <a:latin typeface="Calibri"/>
              <a:cs typeface="Calibri"/>
            </a:endParaRPr>
          </a:p>
          <a:p>
            <a:pPr marL="103505">
              <a:lnSpc>
                <a:spcPts val="2280"/>
              </a:lnSpc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{merge: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false}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provided.</a:t>
            </a:r>
            <a:endParaRPr sz="2000">
              <a:latin typeface="Calibri"/>
              <a:cs typeface="Calibri"/>
            </a:endParaRPr>
          </a:p>
          <a:p>
            <a:pPr marL="104139" marR="422909" indent="-91440">
              <a:lnSpc>
                <a:spcPts val="2160"/>
              </a:lnSpc>
              <a:spcBef>
                <a:spcPts val="1435"/>
              </a:spcBef>
              <a:buClr>
                <a:srgbClr val="DA365D"/>
              </a:buClr>
              <a:buFont typeface="Wingdings"/>
              <a:buChar char=""/>
              <a:tabLst>
                <a:tab pos="185420" algn="l"/>
              </a:tabLst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there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a model in 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 that isn’t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array,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it will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removed.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rule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will be  ignore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{remove: false}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provided.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Smart </a:t>
            </a:r>
            <a:r>
              <a:rPr dirty="0" spc="-75"/>
              <a:t>Updating</a:t>
            </a:r>
            <a:r>
              <a:rPr dirty="0" spc="-330"/>
              <a:t> </a:t>
            </a:r>
            <a:r>
              <a:rPr dirty="0" spc="-75"/>
              <a:t>Collections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7486015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following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code snippet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shows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how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remove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rule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be</a:t>
            </a:r>
            <a:r>
              <a:rPr dirty="0" sz="2000" spc="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ignored: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6002" y="2122581"/>
            <a:ext cx="4322445" cy="1264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19400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myLibrary =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new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Library([bookOne, 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console.log('Library contains ' +  myLibrary.set([bookTwo], {remove:  console.log('Library contains '</a:t>
            </a:r>
            <a:r>
              <a:rPr dirty="0" sz="1700" spc="-6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+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3103" y="2172842"/>
            <a:ext cx="3801745" cy="1214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335">
              <a:lnSpc>
                <a:spcPct val="100000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bookTwo]);</a:t>
            </a:r>
            <a:endParaRPr sz="17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myLibrary.length + '</a:t>
            </a:r>
            <a:r>
              <a:rPr dirty="0" sz="1700" spc="-4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books');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false});</a:t>
            </a:r>
            <a:endParaRPr sz="17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myLibrary.length + '</a:t>
            </a:r>
            <a:r>
              <a:rPr dirty="0" sz="1700" spc="-2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books');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4884" y="3535553"/>
            <a:ext cx="9553575" cy="601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70"/>
              </a:lnSpc>
            </a:pPr>
            <a:r>
              <a:rPr dirty="0" sz="200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Without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{remove:false},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result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second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evaluation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myLibrary.length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would</a:t>
            </a:r>
            <a:r>
              <a:rPr dirty="0" sz="2000" spc="10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endParaRPr sz="2000">
              <a:latin typeface="Calibri"/>
              <a:cs typeface="Calibri"/>
            </a:endParaRPr>
          </a:p>
          <a:p>
            <a:pPr marL="103505">
              <a:lnSpc>
                <a:spcPts val="2270"/>
              </a:lnSpc>
            </a:pP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been</a:t>
            </a:r>
            <a:r>
              <a:rPr dirty="0" sz="2000" spc="-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1.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3324732"/>
            <a:ext cx="9919335" cy="914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906000" algn="l"/>
              </a:tabLst>
            </a:pPr>
            <a:r>
              <a:rPr dirty="0" sz="6000" spc="-130" b="0" u="sng">
                <a:solidFill>
                  <a:srgbClr val="6F34A1"/>
                </a:solidFill>
                <a:latin typeface="Calibri Light"/>
                <a:cs typeface="Calibri Light"/>
              </a:rPr>
              <a:t>Traversing</a:t>
            </a:r>
            <a:r>
              <a:rPr dirty="0" sz="6000" spc="-145" b="0" u="sng">
                <a:solidFill>
                  <a:srgbClr val="6F34A1"/>
                </a:solidFill>
                <a:latin typeface="Calibri Light"/>
                <a:cs typeface="Calibri Light"/>
              </a:rPr>
              <a:t> </a:t>
            </a:r>
            <a:r>
              <a:rPr dirty="0" sz="6000" spc="-50" b="0" u="sng">
                <a:solidFill>
                  <a:srgbClr val="6F34A1"/>
                </a:solidFill>
                <a:latin typeface="Calibri Light"/>
                <a:cs typeface="Calibri Light"/>
              </a:rPr>
              <a:t>Collections	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067" y="4445761"/>
            <a:ext cx="2229485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5" b="0">
                <a:solidFill>
                  <a:srgbClr val="DA365D"/>
                </a:solidFill>
                <a:latin typeface="Calibri Light"/>
                <a:cs typeface="Calibri Light"/>
              </a:rPr>
              <a:t>ROHAN</a:t>
            </a:r>
            <a:r>
              <a:rPr dirty="0" sz="2400" spc="305" b="0">
                <a:solidFill>
                  <a:srgbClr val="DA365D"/>
                </a:solidFill>
                <a:latin typeface="Calibri Light"/>
                <a:cs typeface="Calibri Light"/>
              </a:rPr>
              <a:t> </a:t>
            </a:r>
            <a:r>
              <a:rPr dirty="0" sz="2400" spc="165" b="0">
                <a:solidFill>
                  <a:srgbClr val="DA365D"/>
                </a:solidFill>
                <a:latin typeface="Calibri Light"/>
                <a:cs typeface="Calibri Light"/>
              </a:rPr>
              <a:t>RAJORE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Retrieving</a:t>
            </a:r>
            <a:r>
              <a:rPr dirty="0" spc="-265"/>
              <a:t> </a:t>
            </a:r>
            <a:r>
              <a:rPr dirty="0" spc="-7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3505" marR="32384" indent="-91440">
              <a:lnSpc>
                <a:spcPts val="2160"/>
              </a:lnSpc>
            </a:pPr>
            <a:r>
              <a:rPr dirty="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10"/>
              <a:t>Provided </a:t>
            </a:r>
            <a:r>
              <a:rPr dirty="0" spc="-5"/>
              <a:t>that </a:t>
            </a:r>
            <a:r>
              <a:rPr dirty="0" spc="-10"/>
              <a:t>you </a:t>
            </a:r>
            <a:r>
              <a:rPr dirty="0" spc="-5"/>
              <a:t>know </a:t>
            </a:r>
            <a:r>
              <a:rPr dirty="0"/>
              <a:t>the id </a:t>
            </a:r>
            <a:r>
              <a:rPr dirty="0" spc="-5"/>
              <a:t>of </a:t>
            </a:r>
            <a:r>
              <a:rPr dirty="0" spc="-10"/>
              <a:t>your </a:t>
            </a:r>
            <a:r>
              <a:rPr dirty="0" spc="-5"/>
              <a:t>models, </a:t>
            </a:r>
            <a:r>
              <a:rPr dirty="0" spc="-10"/>
              <a:t>you </a:t>
            </a:r>
            <a:r>
              <a:rPr dirty="0" spc="-5"/>
              <a:t>can </a:t>
            </a:r>
            <a:r>
              <a:rPr dirty="0" spc="-15"/>
              <a:t>retrieve </a:t>
            </a:r>
            <a:r>
              <a:rPr dirty="0"/>
              <a:t>a model </a:t>
            </a:r>
            <a:r>
              <a:rPr dirty="0" spc="-15"/>
              <a:t>from </a:t>
            </a:r>
            <a:r>
              <a:rPr dirty="0"/>
              <a:t>a </a:t>
            </a:r>
            <a:r>
              <a:rPr dirty="0" spc="-5"/>
              <a:t>collection using  </a:t>
            </a:r>
            <a:r>
              <a:rPr dirty="0"/>
              <a:t>the .get function. </a:t>
            </a:r>
            <a:r>
              <a:rPr dirty="0" spc="-10"/>
              <a:t>Recall </a:t>
            </a:r>
            <a:r>
              <a:rPr dirty="0" spc="-5"/>
              <a:t>that until </a:t>
            </a:r>
            <a:r>
              <a:rPr dirty="0"/>
              <a:t>a model has </a:t>
            </a:r>
            <a:r>
              <a:rPr dirty="0" spc="-5"/>
              <a:t>been </a:t>
            </a:r>
            <a:r>
              <a:rPr dirty="0" spc="-10"/>
              <a:t>synchronized </a:t>
            </a:r>
            <a:r>
              <a:rPr dirty="0" spc="-5"/>
              <a:t>with </a:t>
            </a:r>
            <a:r>
              <a:rPr dirty="0"/>
              <a:t>a back-end service, the  cid </a:t>
            </a:r>
            <a:r>
              <a:rPr dirty="0" spc="-10"/>
              <a:t>attribute </a:t>
            </a:r>
            <a:r>
              <a:rPr dirty="0"/>
              <a:t>is </a:t>
            </a:r>
            <a:r>
              <a:rPr dirty="0" spc="-5"/>
              <a:t>used</a:t>
            </a:r>
            <a:r>
              <a:rPr dirty="0" spc="-50"/>
              <a:t> </a:t>
            </a:r>
            <a:r>
              <a:rPr dirty="0" spc="-5"/>
              <a:t>instead.</a:t>
            </a:r>
          </a:p>
          <a:p>
            <a:pPr marL="213360">
              <a:lnSpc>
                <a:spcPct val="100000"/>
              </a:lnSpc>
              <a:spcBef>
                <a:spcPts val="150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var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aBook =</a:t>
            </a:r>
            <a:r>
              <a:rPr dirty="0" sz="1700" spc="-3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myLibrary.get('c5');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console.log('Retrieved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book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named ' +</a:t>
            </a:r>
            <a:r>
              <a:rPr dirty="0" sz="1700" spc="5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aBook.get('name'):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If no model </a:t>
            </a:r>
            <a:r>
              <a:rPr dirty="0" spc="-10"/>
              <a:t>matches </a:t>
            </a:r>
            <a:r>
              <a:rPr dirty="0"/>
              <a:t>the id </a:t>
            </a:r>
            <a:r>
              <a:rPr dirty="0" spc="-5"/>
              <a:t>or </a:t>
            </a:r>
            <a:r>
              <a:rPr dirty="0"/>
              <a:t>cid </a:t>
            </a:r>
            <a:r>
              <a:rPr dirty="0" spc="-5"/>
              <a:t>that </a:t>
            </a:r>
            <a:r>
              <a:rPr dirty="0"/>
              <a:t>is </a:t>
            </a:r>
            <a:r>
              <a:rPr dirty="0" spc="-5"/>
              <a:t>used </a:t>
            </a:r>
            <a:r>
              <a:rPr dirty="0"/>
              <a:t>as a </a:t>
            </a:r>
            <a:r>
              <a:rPr dirty="0" spc="-25"/>
              <a:t>parameter, </a:t>
            </a:r>
            <a:r>
              <a:rPr dirty="0"/>
              <a:t>this function </a:t>
            </a:r>
            <a:r>
              <a:rPr dirty="0" spc="-5"/>
              <a:t>returns</a:t>
            </a:r>
            <a:r>
              <a:rPr dirty="0" spc="95"/>
              <a:t> </a:t>
            </a:r>
            <a:r>
              <a:rPr dirty="0" spc="-5"/>
              <a:t>undefined.</a:t>
            </a:r>
          </a:p>
          <a:p>
            <a:pPr marL="103505" marR="5080" indent="-91440">
              <a:lnSpc>
                <a:spcPct val="90100"/>
              </a:lnSpc>
              <a:spcBef>
                <a:spcPts val="1390"/>
              </a:spcBef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If you </a:t>
            </a:r>
            <a:r>
              <a:rPr dirty="0"/>
              <a:t>don’t </a:t>
            </a:r>
            <a:r>
              <a:rPr dirty="0" spc="-15"/>
              <a:t>want </a:t>
            </a:r>
            <a:r>
              <a:rPr dirty="0" spc="-10"/>
              <a:t>to </a:t>
            </a:r>
            <a:r>
              <a:rPr dirty="0"/>
              <a:t>use IDs, </a:t>
            </a:r>
            <a:r>
              <a:rPr dirty="0" spc="-5"/>
              <a:t>you can </a:t>
            </a:r>
            <a:r>
              <a:rPr dirty="0"/>
              <a:t>also use the </a:t>
            </a:r>
            <a:r>
              <a:rPr dirty="0" spc="-10"/>
              <a:t>.at </a:t>
            </a:r>
            <a:r>
              <a:rPr dirty="0"/>
              <a:t>function, which accepts the </a:t>
            </a:r>
            <a:r>
              <a:rPr dirty="0" spc="-10"/>
              <a:t>index </a:t>
            </a:r>
            <a:r>
              <a:rPr dirty="0" spc="-15"/>
              <a:t>at </a:t>
            </a:r>
            <a:r>
              <a:rPr dirty="0"/>
              <a:t>which  the model is </a:t>
            </a:r>
            <a:r>
              <a:rPr dirty="0" spc="-10"/>
              <a:t>present </a:t>
            </a:r>
            <a:r>
              <a:rPr dirty="0"/>
              <a:t>in the </a:t>
            </a:r>
            <a:r>
              <a:rPr dirty="0" spc="-5"/>
              <a:t>collection. </a:t>
            </a:r>
            <a:r>
              <a:rPr dirty="0"/>
              <a:t>If the </a:t>
            </a:r>
            <a:r>
              <a:rPr dirty="0" spc="-5"/>
              <a:t>collection is not sorted, </a:t>
            </a:r>
            <a:r>
              <a:rPr dirty="0"/>
              <a:t>the </a:t>
            </a:r>
            <a:r>
              <a:rPr dirty="0" spc="-10"/>
              <a:t>index parameter </a:t>
            </a:r>
            <a:r>
              <a:rPr dirty="0" spc="-5"/>
              <a:t>will  </a:t>
            </a:r>
            <a:r>
              <a:rPr dirty="0" spc="-20"/>
              <a:t>refer </a:t>
            </a:r>
            <a:r>
              <a:rPr dirty="0" spc="-15"/>
              <a:t>to </a:t>
            </a:r>
            <a:r>
              <a:rPr dirty="0"/>
              <a:t>the </a:t>
            </a:r>
            <a:r>
              <a:rPr dirty="0" spc="-5"/>
              <a:t>insertion</a:t>
            </a:r>
            <a:r>
              <a:rPr dirty="0"/>
              <a:t> </a:t>
            </a:r>
            <a:r>
              <a:rPr dirty="0" spc="-40"/>
              <a:t>order.</a:t>
            </a:r>
          </a:p>
          <a:p>
            <a:pPr marL="213360">
              <a:lnSpc>
                <a:spcPct val="100000"/>
              </a:lnSpc>
              <a:spcBef>
                <a:spcPts val="18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varanotherBook =</a:t>
            </a:r>
            <a:r>
              <a:rPr dirty="0" sz="1700" spc="-5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myLibrary.at(1);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console.log('Retrieved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book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named ' +</a:t>
            </a:r>
            <a:r>
              <a:rPr dirty="0" sz="1700" spc="5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anotherBook.get('name'):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5"/>
              <a:t>Iterating </a:t>
            </a:r>
            <a:r>
              <a:rPr dirty="0" spc="-80"/>
              <a:t>through</a:t>
            </a:r>
            <a:r>
              <a:rPr dirty="0" spc="-300"/>
              <a:t> </a:t>
            </a:r>
            <a:r>
              <a:rPr dirty="0" spc="-75"/>
              <a:t>Collections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9337040" cy="3615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Although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use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simple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loop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iterate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2000" spc="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follows: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5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for(var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i = 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0;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i &lt;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myLibrary.length;</a:t>
            </a:r>
            <a:r>
              <a:rPr dirty="0" sz="1800" spc="-114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i++){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var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model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</a:t>
            </a:r>
            <a:r>
              <a:rPr dirty="0" sz="1800" spc="-10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myLibrary.at(i);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5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console.log('Book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' + i + ' 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is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called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' +</a:t>
            </a:r>
            <a:r>
              <a:rPr dirty="0" sz="1800" spc="-14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model.get('name'));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  <a:spcBef>
                <a:spcPts val="1395"/>
              </a:spcBef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there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more elegant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utility function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provided by Underscore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helps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iterate</a:t>
            </a:r>
            <a:r>
              <a:rPr dirty="0" sz="2000" spc="114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through</a:t>
            </a:r>
            <a:endParaRPr sz="2000">
              <a:latin typeface="Calibri"/>
              <a:cs typeface="Calibri"/>
            </a:endParaRPr>
          </a:p>
          <a:p>
            <a:pPr marL="103505">
              <a:lnSpc>
                <a:spcPts val="2280"/>
              </a:lnSpc>
            </a:pP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collections,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namely,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forEach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function.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55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//using</a:t>
            </a:r>
            <a:r>
              <a:rPr dirty="0" sz="1800" spc="-8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forEach</a:t>
            </a:r>
            <a:endParaRPr sz="1800">
              <a:latin typeface="Courier New"/>
              <a:cs typeface="Courier New"/>
            </a:endParaRPr>
          </a:p>
          <a:p>
            <a:pPr marL="213360" marR="2152650">
              <a:lnSpc>
                <a:spcPct val="11780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myLibrary.forEach(function(model){ 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console.log('Book is called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' +</a:t>
            </a:r>
            <a:r>
              <a:rPr dirty="0" sz="1800" spc="-6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model.get('name'));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0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3324732"/>
            <a:ext cx="9919335" cy="914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906000" algn="l"/>
              </a:tabLst>
            </a:pPr>
            <a:r>
              <a:rPr dirty="0" sz="6000" spc="-50" b="0" u="sng">
                <a:solidFill>
                  <a:srgbClr val="6F34A1"/>
                </a:solidFill>
                <a:latin typeface="Calibri Light"/>
                <a:cs typeface="Calibri Light"/>
              </a:rPr>
              <a:t>Utility</a:t>
            </a:r>
            <a:r>
              <a:rPr dirty="0" sz="6000" spc="-135" b="0" u="sng">
                <a:solidFill>
                  <a:srgbClr val="6F34A1"/>
                </a:solidFill>
                <a:latin typeface="Calibri Light"/>
                <a:cs typeface="Calibri Light"/>
              </a:rPr>
              <a:t> </a:t>
            </a:r>
            <a:r>
              <a:rPr dirty="0" sz="6000" spc="-50" b="0" u="sng">
                <a:solidFill>
                  <a:srgbClr val="6F34A1"/>
                </a:solidFill>
                <a:latin typeface="Calibri Light"/>
                <a:cs typeface="Calibri Light"/>
              </a:rPr>
              <a:t>Methods	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067" y="4445761"/>
            <a:ext cx="2229485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5" b="0">
                <a:solidFill>
                  <a:srgbClr val="DA365D"/>
                </a:solidFill>
                <a:latin typeface="Calibri Light"/>
                <a:cs typeface="Calibri Light"/>
              </a:rPr>
              <a:t>ROHAN</a:t>
            </a:r>
            <a:r>
              <a:rPr dirty="0" sz="2400" spc="305" b="0">
                <a:solidFill>
                  <a:srgbClr val="DA365D"/>
                </a:solidFill>
                <a:latin typeface="Calibri Light"/>
                <a:cs typeface="Calibri Light"/>
              </a:rPr>
              <a:t> </a:t>
            </a:r>
            <a:r>
              <a:rPr dirty="0" sz="2400" spc="165" b="0">
                <a:solidFill>
                  <a:srgbClr val="DA365D"/>
                </a:solidFill>
                <a:latin typeface="Calibri Light"/>
                <a:cs typeface="Calibri Light"/>
              </a:rPr>
              <a:t>RAJORE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Sorting</a:t>
            </a:r>
            <a:r>
              <a:rPr dirty="0" spc="-245"/>
              <a:t> </a:t>
            </a:r>
            <a:r>
              <a:rPr dirty="0" spc="-75"/>
              <a:t>Collections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9853930" cy="33197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Using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sortBy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choose an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attribute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use as 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basis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sort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dirty="0" sz="2000" spc="1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50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var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sortedByName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myLibrary.sortBy(function (book)</a:t>
            </a:r>
            <a:r>
              <a:rPr dirty="0" sz="1800" spc="-8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return</a:t>
            </a:r>
            <a:r>
              <a:rPr dirty="0" sz="1800" spc="-7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book.get("name");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5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  <a:p>
            <a:pPr marL="213360" marR="2670175">
              <a:lnSpc>
                <a:spcPct val="11780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console.log("Sorted Version:"); 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sortedByName.forEach(function(model){  console.log('Book is called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' +</a:t>
            </a:r>
            <a:r>
              <a:rPr dirty="0" sz="1800" spc="-6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model.get('name'));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5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03505" marR="543560" indent="-91440">
              <a:lnSpc>
                <a:spcPts val="216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Note that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sortBy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returns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sorted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array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representation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models in 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collectionand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doesn’t actually change 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order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models within the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 collection.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5"/>
              <a:t>Backbone</a:t>
            </a:r>
            <a:r>
              <a:rPr dirty="0" spc="-204"/>
              <a:t> </a:t>
            </a:r>
            <a:r>
              <a:rPr dirty="0" spc="-75"/>
              <a:t>Collections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5663"/>
            <a:ext cx="9976485" cy="274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ct val="9000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previous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section we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focused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single models,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but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usually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Backbone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applications use  Backbone.Collection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provide ordered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sets of models. This has some useful side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effects,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such  as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able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fetch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entire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back-end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server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listening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events across  any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models in a</a:t>
            </a:r>
            <a:r>
              <a:rPr dirty="0" sz="2000" spc="-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collection.</a:t>
            </a:r>
            <a:endParaRPr sz="2000">
              <a:latin typeface="Calibri"/>
              <a:cs typeface="Calibri"/>
            </a:endParaRPr>
          </a:p>
          <a:p>
            <a:pPr marL="103505" marR="151765" indent="-91440">
              <a:lnSpc>
                <a:spcPts val="2160"/>
              </a:lnSpc>
              <a:spcBef>
                <a:spcPts val="1435"/>
              </a:spcBef>
            </a:pPr>
            <a:r>
              <a:rPr dirty="0" sz="200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defining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always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pass through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model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being contained. </a:t>
            </a:r>
            <a:r>
              <a:rPr dirty="0" sz="2000" spc="-95">
                <a:solidFill>
                  <a:srgbClr val="404040"/>
                </a:solidFill>
                <a:latin typeface="Calibri"/>
                <a:cs typeface="Calibri"/>
              </a:rPr>
              <a:t>To 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follow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on with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book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example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used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the Backbone.Model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section, we will define our  collection of books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 a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library.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2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//Define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a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collection based 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on</a:t>
            </a:r>
            <a:r>
              <a:rPr dirty="0" sz="1800" spc="-9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book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5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var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Library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Backbone.Collection.extend({model:</a:t>
            </a:r>
            <a:r>
              <a:rPr dirty="0" sz="1800" spc="-8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Book});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Sorting</a:t>
            </a:r>
            <a:r>
              <a:rPr dirty="0" spc="-245"/>
              <a:t> </a:t>
            </a:r>
            <a:r>
              <a:rPr dirty="0" spc="-75"/>
              <a:t>Collections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5663"/>
            <a:ext cx="9421495" cy="1123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ct val="90000"/>
              </a:lnSpc>
            </a:pPr>
            <a:r>
              <a:rPr dirty="0" sz="200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utilizing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comparators,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impose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sorted order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always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used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collection.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It’s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probably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most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useful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define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comparator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during collection  definition. 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following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example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illustrates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how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create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comparator to order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books by  name: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73568" y="2992501"/>
            <a:ext cx="709930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Bo</a:t>
            </a:r>
            <a:r>
              <a:rPr dirty="0" sz="1800" spc="-15" i="1">
                <a:solidFill>
                  <a:srgbClr val="6F2F9F"/>
                </a:solidFill>
                <a:latin typeface="Courier New"/>
                <a:cs typeface="Courier New"/>
              </a:rPr>
              <a:t>o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k,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6002" y="2943672"/>
            <a:ext cx="6577965" cy="2613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7800"/>
              </a:lnSpc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var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Library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Backbone.Collection.extend({model: 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initialize:</a:t>
            </a:r>
            <a:r>
              <a:rPr dirty="0" sz="1800" spc="-8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function(){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//initialize function</a:t>
            </a:r>
            <a:r>
              <a:rPr dirty="0" sz="1800" spc="-7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content..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comparator: function(a, b)</a:t>
            </a:r>
            <a:r>
              <a:rPr dirty="0" sz="1800" spc="-8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return a.get('name')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&lt;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b.get('name')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? 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-1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:</a:t>
            </a:r>
            <a:r>
              <a:rPr dirty="0" sz="1800" spc="-10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Sorting</a:t>
            </a:r>
            <a:r>
              <a:rPr dirty="0" spc="-245"/>
              <a:t> </a:t>
            </a:r>
            <a:r>
              <a:rPr dirty="0" spc="-75"/>
              <a:t>Collections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80742"/>
            <a:ext cx="10023475" cy="3913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03505" marR="212090" indent="-91440">
              <a:lnSpc>
                <a:spcPts val="1820"/>
              </a:lnSpc>
            </a:pPr>
            <a:r>
              <a:rPr dirty="0" sz="19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The collection will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now always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sorted by name. </a:t>
            </a:r>
            <a:r>
              <a:rPr dirty="0" sz="1900" spc="-35">
                <a:solidFill>
                  <a:srgbClr val="404040"/>
                </a:solidFill>
                <a:latin typeface="Calibri"/>
                <a:cs typeface="Calibri"/>
              </a:rPr>
              <a:t>However,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you change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attribute value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one  model,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the collection will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rearrange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ordering. Instead,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order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be applied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invoking 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sort function </a:t>
            </a:r>
            <a:r>
              <a:rPr dirty="0" sz="1900" spc="-2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1900" spc="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collection.</a:t>
            </a:r>
            <a:endParaRPr sz="1900">
              <a:latin typeface="Calibri"/>
              <a:cs typeface="Calibri"/>
            </a:endParaRPr>
          </a:p>
          <a:p>
            <a:pPr marL="213360">
              <a:lnSpc>
                <a:spcPts val="2030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myLibrary.at(0).set('name',</a:t>
            </a:r>
            <a:r>
              <a:rPr dirty="0" sz="1700" spc="-6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'Z');</a:t>
            </a:r>
            <a:endParaRPr sz="1700">
              <a:latin typeface="Courier New"/>
              <a:cs typeface="Courier New"/>
            </a:endParaRPr>
          </a:p>
          <a:p>
            <a:pPr marL="213360" marR="3161030">
              <a:lnSpc>
                <a:spcPct val="109400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myLibrary.forEach(function(model){ 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console.log('Book is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called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' +</a:t>
            </a:r>
            <a:r>
              <a:rPr dirty="0" sz="1700" spc="2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model.get('name'));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90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90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//force</a:t>
            </a:r>
            <a:r>
              <a:rPr dirty="0" sz="1700" spc="-5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sort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9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myLibrary.sort();</a:t>
            </a:r>
            <a:endParaRPr sz="1700">
              <a:latin typeface="Courier New"/>
              <a:cs typeface="Courier New"/>
            </a:endParaRPr>
          </a:p>
          <a:p>
            <a:pPr marL="213360" marR="3161030">
              <a:lnSpc>
                <a:spcPct val="109400"/>
              </a:lnSpc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myLibrary.forEach(function(model){ 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console.log('Book is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called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' +</a:t>
            </a:r>
            <a:r>
              <a:rPr dirty="0" sz="1700" spc="2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model.get('name'));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190"/>
              </a:spcBef>
            </a:pP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045"/>
              </a:lnSpc>
              <a:spcBef>
                <a:spcPts val="1165"/>
              </a:spcBef>
            </a:pPr>
            <a:r>
              <a:rPr dirty="0" sz="190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Note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that the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sorting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order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will be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reapplied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when a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new model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is added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the collection,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unless</a:t>
            </a:r>
            <a:r>
              <a:rPr dirty="0" sz="1900" spc="3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1900">
              <a:latin typeface="Calibri"/>
              <a:cs typeface="Calibri"/>
            </a:endParaRPr>
          </a:p>
          <a:p>
            <a:pPr marL="103505">
              <a:lnSpc>
                <a:spcPts val="2045"/>
              </a:lnSpc>
            </a:pP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{sort: </a:t>
            </a:r>
            <a:r>
              <a:rPr dirty="0" sz="1900" spc="-10">
                <a:solidFill>
                  <a:srgbClr val="404040"/>
                </a:solidFill>
                <a:latin typeface="Calibri"/>
                <a:cs typeface="Calibri"/>
              </a:rPr>
              <a:t>false} option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is passed </a:t>
            </a:r>
            <a:r>
              <a:rPr dirty="0" sz="1900" spc="-15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dirty="0" sz="19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404040"/>
                </a:solidFill>
                <a:latin typeface="Calibri"/>
                <a:cs typeface="Calibri"/>
              </a:rPr>
              <a:t>adding.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0"/>
              <a:t>S</a:t>
            </a:r>
            <a:r>
              <a:rPr dirty="0" spc="-75"/>
              <a:t>h</a:t>
            </a:r>
            <a:r>
              <a:rPr dirty="0" spc="-85"/>
              <a:t>u</a:t>
            </a:r>
            <a:r>
              <a:rPr dirty="0" spc="-114"/>
              <a:t>f</a:t>
            </a:r>
            <a:r>
              <a:rPr dirty="0" spc="-70"/>
              <a:t>f</a:t>
            </a:r>
            <a:r>
              <a:rPr dirty="0" spc="-65"/>
              <a:t>l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2160"/>
              </a:lnSpc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If </a:t>
            </a:r>
            <a:r>
              <a:rPr dirty="0" spc="-10"/>
              <a:t>you </a:t>
            </a:r>
            <a:r>
              <a:rPr dirty="0" spc="-5"/>
              <a:t>need </a:t>
            </a:r>
            <a:r>
              <a:rPr dirty="0" spc="-15"/>
              <a:t>to </a:t>
            </a:r>
            <a:r>
              <a:rPr dirty="0" spc="-5"/>
              <a:t>get </a:t>
            </a:r>
            <a:r>
              <a:rPr dirty="0"/>
              <a:t>a </a:t>
            </a:r>
            <a:r>
              <a:rPr dirty="0" spc="-10"/>
              <a:t>randomized </a:t>
            </a:r>
            <a:r>
              <a:rPr dirty="0" spc="-15"/>
              <a:t>version </a:t>
            </a:r>
            <a:r>
              <a:rPr dirty="0" spc="-5"/>
              <a:t>of </a:t>
            </a:r>
            <a:r>
              <a:rPr dirty="0"/>
              <a:t>the models in </a:t>
            </a:r>
            <a:r>
              <a:rPr dirty="0" spc="-10"/>
              <a:t>your </a:t>
            </a:r>
            <a:r>
              <a:rPr dirty="0" spc="-5"/>
              <a:t>collection, </a:t>
            </a:r>
            <a:r>
              <a:rPr dirty="0"/>
              <a:t>the </a:t>
            </a:r>
            <a:r>
              <a:rPr dirty="0" spc="-5"/>
              <a:t>shuffle() </a:t>
            </a:r>
            <a:r>
              <a:rPr dirty="0"/>
              <a:t>function  </a:t>
            </a:r>
            <a:r>
              <a:rPr dirty="0" spc="-5"/>
              <a:t>will </a:t>
            </a:r>
            <a:r>
              <a:rPr dirty="0" spc="-10"/>
              <a:t>return </a:t>
            </a:r>
            <a:r>
              <a:rPr dirty="0"/>
              <a:t>an </a:t>
            </a:r>
            <a:r>
              <a:rPr dirty="0" spc="-20"/>
              <a:t>array </a:t>
            </a:r>
            <a:r>
              <a:rPr dirty="0" spc="-5"/>
              <a:t>of </a:t>
            </a:r>
            <a:r>
              <a:rPr dirty="0"/>
              <a:t>the models </a:t>
            </a:r>
            <a:r>
              <a:rPr dirty="0" spc="-5"/>
              <a:t>that </a:t>
            </a:r>
            <a:r>
              <a:rPr dirty="0" spc="-15"/>
              <a:t>have </a:t>
            </a:r>
            <a:r>
              <a:rPr dirty="0" spc="-5"/>
              <a:t>had </a:t>
            </a:r>
            <a:r>
              <a:rPr dirty="0"/>
              <a:t>a </a:t>
            </a:r>
            <a:r>
              <a:rPr dirty="0" spc="-10"/>
              <a:t>shuffling </a:t>
            </a:r>
            <a:r>
              <a:rPr dirty="0" spc="-5"/>
              <a:t>algorithm</a:t>
            </a:r>
            <a:r>
              <a:rPr dirty="0" spc="150"/>
              <a:t> </a:t>
            </a:r>
            <a:r>
              <a:rPr dirty="0" spc="-5"/>
              <a:t>applied.</a:t>
            </a:r>
          </a:p>
          <a:p>
            <a:pPr marL="213360">
              <a:lnSpc>
                <a:spcPct val="100000"/>
              </a:lnSpc>
              <a:spcBef>
                <a:spcPts val="12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varshuffled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</a:t>
            </a:r>
            <a:r>
              <a:rPr dirty="0" sz="1800" spc="-7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myLibrary.shuffle();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10"/>
              <a:t>Iterating </a:t>
            </a:r>
            <a:r>
              <a:rPr dirty="0" spc="-5"/>
              <a:t>through </a:t>
            </a:r>
            <a:r>
              <a:rPr dirty="0"/>
              <a:t>the </a:t>
            </a:r>
            <a:r>
              <a:rPr dirty="0" spc="-5"/>
              <a:t>collection now will </a:t>
            </a:r>
            <a:r>
              <a:rPr dirty="0" spc="-10"/>
              <a:t>present </a:t>
            </a:r>
            <a:r>
              <a:rPr dirty="0"/>
              <a:t>the </a:t>
            </a:r>
            <a:r>
              <a:rPr dirty="0" spc="-5"/>
              <a:t>books </a:t>
            </a:r>
            <a:r>
              <a:rPr dirty="0"/>
              <a:t>in a </a:t>
            </a:r>
            <a:r>
              <a:rPr dirty="0" spc="-15"/>
              <a:t>different </a:t>
            </a:r>
            <a:r>
              <a:rPr dirty="0" spc="-10"/>
              <a:t>order </a:t>
            </a:r>
            <a:r>
              <a:rPr dirty="0"/>
              <a:t>than</a:t>
            </a:r>
            <a:r>
              <a:rPr dirty="0" spc="75"/>
              <a:t> </a:t>
            </a:r>
            <a:r>
              <a:rPr dirty="0" spc="-15"/>
              <a:t>before.</a:t>
            </a:r>
          </a:p>
          <a:p>
            <a:pPr marL="213360">
              <a:lnSpc>
                <a:spcPct val="100000"/>
              </a:lnSpc>
              <a:spcBef>
                <a:spcPts val="15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myLibrary.forEach(function(model){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console.log('Book is called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' +</a:t>
            </a:r>
            <a:r>
              <a:rPr dirty="0" sz="1800" spc="-6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model.get('name'));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5"/>
              <a:t>Getting </a:t>
            </a:r>
            <a:r>
              <a:rPr dirty="0"/>
              <a:t>a</a:t>
            </a:r>
            <a:r>
              <a:rPr dirty="0" spc="-580"/>
              <a:t> </a:t>
            </a:r>
            <a:r>
              <a:rPr dirty="0" spc="-60"/>
              <a:t>list </a:t>
            </a:r>
            <a:r>
              <a:rPr dirty="0" spc="-35"/>
              <a:t>of </a:t>
            </a:r>
            <a:r>
              <a:rPr dirty="0" spc="-85"/>
              <a:t>Attributes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2160"/>
              </a:lnSpc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Sometimes </a:t>
            </a:r>
            <a:r>
              <a:rPr dirty="0" spc="-10"/>
              <a:t>you </a:t>
            </a:r>
            <a:r>
              <a:rPr dirty="0" spc="-15"/>
              <a:t>may want </a:t>
            </a:r>
            <a:r>
              <a:rPr dirty="0" spc="-10"/>
              <a:t>to </a:t>
            </a:r>
            <a:r>
              <a:rPr dirty="0" spc="-5"/>
              <a:t>get </a:t>
            </a:r>
            <a:r>
              <a:rPr dirty="0"/>
              <a:t>a </a:t>
            </a:r>
            <a:r>
              <a:rPr dirty="0" spc="-10"/>
              <a:t>list </a:t>
            </a:r>
            <a:r>
              <a:rPr dirty="0" spc="-5"/>
              <a:t>of </a:t>
            </a:r>
            <a:r>
              <a:rPr dirty="0"/>
              <a:t>all the </a:t>
            </a:r>
            <a:r>
              <a:rPr dirty="0" spc="-5"/>
              <a:t>instances of </a:t>
            </a:r>
            <a:r>
              <a:rPr dirty="0"/>
              <a:t>a </a:t>
            </a:r>
            <a:r>
              <a:rPr dirty="0" spc="-5"/>
              <a:t>particular </a:t>
            </a:r>
            <a:r>
              <a:rPr dirty="0" spc="-10"/>
              <a:t>attribute </a:t>
            </a:r>
            <a:r>
              <a:rPr dirty="0"/>
              <a:t>in </a:t>
            </a:r>
            <a:r>
              <a:rPr dirty="0" spc="-10"/>
              <a:t>your  </a:t>
            </a:r>
            <a:r>
              <a:rPr dirty="0" spc="-5"/>
              <a:t>collection. This can be </a:t>
            </a:r>
            <a:r>
              <a:rPr dirty="0"/>
              <a:t>done </a:t>
            </a:r>
            <a:r>
              <a:rPr dirty="0" spc="-5"/>
              <a:t>easily using </a:t>
            </a:r>
            <a:r>
              <a:rPr dirty="0"/>
              <a:t>the .pluck()</a:t>
            </a:r>
            <a:r>
              <a:rPr dirty="0" spc="15"/>
              <a:t> </a:t>
            </a:r>
            <a:r>
              <a:rPr dirty="0"/>
              <a:t>function.</a:t>
            </a:r>
          </a:p>
          <a:p>
            <a:pPr marL="213360">
              <a:lnSpc>
                <a:spcPct val="100000"/>
              </a:lnSpc>
              <a:spcBef>
                <a:spcPts val="12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console.log('List of authors in</a:t>
            </a:r>
            <a:r>
              <a:rPr dirty="0" sz="1800" spc="-3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collection:');</a:t>
            </a:r>
            <a:endParaRPr sz="1800">
              <a:latin typeface="Courier New"/>
              <a:cs typeface="Courier New"/>
            </a:endParaRPr>
          </a:p>
          <a:p>
            <a:pPr marL="213360" marR="3547110">
              <a:lnSpc>
                <a:spcPct val="117800"/>
              </a:lnSpc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var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authors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myLibrary.pluck('author'); 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authors.forEach(function(authorName){  console.log(authorName)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0"/>
              <a:t>S</a:t>
            </a:r>
            <a:r>
              <a:rPr dirty="0" spc="-80"/>
              <a:t>e</a:t>
            </a:r>
            <a:r>
              <a:rPr dirty="0" spc="-75"/>
              <a:t>a</a:t>
            </a:r>
            <a:r>
              <a:rPr dirty="0" spc="-125"/>
              <a:t>r</a:t>
            </a:r>
            <a:r>
              <a:rPr dirty="0" spc="-85"/>
              <a:t>c</a:t>
            </a:r>
            <a:r>
              <a:rPr dirty="0" spc="-100"/>
              <a:t>h</a:t>
            </a:r>
            <a:r>
              <a:rPr dirty="0" spc="-65"/>
              <a:t>i</a:t>
            </a:r>
            <a:r>
              <a:rPr dirty="0" spc="-85"/>
              <a:t>n</a:t>
            </a:r>
            <a:r>
              <a:rPr dirty="0"/>
              <a:t>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9945370" cy="3611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327660" indent="-91440">
              <a:lnSpc>
                <a:spcPts val="216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 number of useful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search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mechanisms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are available,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based on passing through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set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key-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value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pairs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search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functions.</a:t>
            </a:r>
            <a:endParaRPr sz="2000">
              <a:latin typeface="Calibri"/>
              <a:cs typeface="Calibri"/>
            </a:endParaRPr>
          </a:p>
          <a:p>
            <a:pPr marL="103505" marR="553720" indent="-91440">
              <a:lnSpc>
                <a:spcPts val="2160"/>
              </a:lnSpc>
              <a:spcBef>
                <a:spcPts val="1405"/>
              </a:spcBef>
            </a:pPr>
            <a:r>
              <a:rPr dirty="0" sz="200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For example,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array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objects that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match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certain criteria, use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.where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20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var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results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myLibrary.where({author:'James</a:t>
            </a:r>
            <a:r>
              <a:rPr dirty="0" sz="1800" spc="-6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Sugrue'});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console.log('Found: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' +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results.length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+ '</a:t>
            </a:r>
            <a:r>
              <a:rPr dirty="0" sz="1800" spc="-9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matches');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103505" marR="5080" indent="-91440">
              <a:lnSpc>
                <a:spcPts val="216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findWhere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be used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find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matches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25">
                <a:solidFill>
                  <a:srgbClr val="404040"/>
                </a:solidFill>
                <a:latin typeface="Calibri"/>
                <a:cs typeface="Calibri"/>
              </a:rPr>
              <a:t>query,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rather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than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returning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array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matches.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20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var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result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myLibrary.findWhere({author:'James</a:t>
            </a:r>
            <a:r>
              <a:rPr dirty="0" sz="1800" spc="-7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Sugrue'});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console.log('Result: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' +</a:t>
            </a:r>
            <a:r>
              <a:rPr dirty="0" sz="1800" spc="-7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result.get('author'));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0"/>
              <a:t>S</a:t>
            </a:r>
            <a:r>
              <a:rPr dirty="0" spc="-80"/>
              <a:t>e</a:t>
            </a:r>
            <a:r>
              <a:rPr dirty="0" spc="-75"/>
              <a:t>a</a:t>
            </a:r>
            <a:r>
              <a:rPr dirty="0" spc="-125"/>
              <a:t>r</a:t>
            </a:r>
            <a:r>
              <a:rPr dirty="0" spc="-85"/>
              <a:t>c</a:t>
            </a:r>
            <a:r>
              <a:rPr dirty="0" spc="-100"/>
              <a:t>h</a:t>
            </a:r>
            <a:r>
              <a:rPr dirty="0" spc="-65"/>
              <a:t>i</a:t>
            </a:r>
            <a:r>
              <a:rPr dirty="0" spc="-85"/>
              <a:t>n</a:t>
            </a:r>
            <a:r>
              <a:rPr dirty="0"/>
              <a:t>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10066655" cy="1835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2160"/>
              </a:lnSpc>
            </a:pPr>
            <a:r>
              <a:rPr dirty="0" sz="2000" spc="-4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4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also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group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objects by common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attribute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values.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For example,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if each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books  had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Boolean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indicating whether they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were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published,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could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group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them as</a:t>
            </a:r>
            <a:r>
              <a:rPr dirty="0" sz="200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follows: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20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var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byPublished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</a:t>
            </a:r>
            <a:r>
              <a:rPr dirty="0" sz="1800" spc="-6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myLibrary.groupBy('published');</a:t>
            </a:r>
            <a:endParaRPr sz="1800">
              <a:latin typeface="Courier New"/>
              <a:cs typeface="Courier New"/>
            </a:endParaRPr>
          </a:p>
          <a:p>
            <a:pPr marL="213360" marR="2882265">
              <a:lnSpc>
                <a:spcPct val="11780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myLibrary.forEach(function(model){ 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console.log('Book is called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' +</a:t>
            </a:r>
            <a:r>
              <a:rPr dirty="0" sz="1800" spc="-6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model.get('name'));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3324732"/>
            <a:ext cx="9919335" cy="914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906000" algn="l"/>
              </a:tabLst>
            </a:pPr>
            <a:r>
              <a:rPr dirty="0" sz="6000" spc="-60" b="0" u="sng">
                <a:solidFill>
                  <a:srgbClr val="6F34A1"/>
                </a:solidFill>
                <a:latin typeface="Calibri Light"/>
                <a:cs typeface="Calibri Light"/>
              </a:rPr>
              <a:t>Exchanging </a:t>
            </a:r>
            <a:r>
              <a:rPr dirty="0" sz="6000" spc="-80" b="0" u="sng">
                <a:solidFill>
                  <a:srgbClr val="6F34A1"/>
                </a:solidFill>
                <a:latin typeface="Calibri Light"/>
                <a:cs typeface="Calibri Light"/>
              </a:rPr>
              <a:t>Data </a:t>
            </a:r>
            <a:r>
              <a:rPr dirty="0" sz="6000" spc="-45" b="0" u="sng">
                <a:solidFill>
                  <a:srgbClr val="6F34A1"/>
                </a:solidFill>
                <a:latin typeface="Calibri Light"/>
                <a:cs typeface="Calibri Light"/>
              </a:rPr>
              <a:t>with </a:t>
            </a:r>
            <a:r>
              <a:rPr dirty="0" sz="6000" spc="-35" b="0" u="sng">
                <a:solidFill>
                  <a:srgbClr val="6F34A1"/>
                </a:solidFill>
                <a:latin typeface="Calibri Light"/>
                <a:cs typeface="Calibri Light"/>
              </a:rPr>
              <a:t>the</a:t>
            </a:r>
            <a:r>
              <a:rPr dirty="0" sz="6000" spc="-280" b="0" u="sng">
                <a:solidFill>
                  <a:srgbClr val="6F34A1"/>
                </a:solidFill>
                <a:latin typeface="Calibri Light"/>
                <a:cs typeface="Calibri Light"/>
              </a:rPr>
              <a:t> </a:t>
            </a:r>
            <a:r>
              <a:rPr dirty="0" sz="6000" spc="-45" b="0" u="sng">
                <a:solidFill>
                  <a:srgbClr val="6F34A1"/>
                </a:solidFill>
                <a:latin typeface="Calibri Light"/>
                <a:cs typeface="Calibri Light"/>
              </a:rPr>
              <a:t>Server	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067" y="4445761"/>
            <a:ext cx="2229485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5" b="0">
                <a:solidFill>
                  <a:srgbClr val="DA365D"/>
                </a:solidFill>
                <a:latin typeface="Calibri Light"/>
                <a:cs typeface="Calibri Light"/>
              </a:rPr>
              <a:t>ROHAN</a:t>
            </a:r>
            <a:r>
              <a:rPr dirty="0" sz="2400" spc="305" b="0">
                <a:solidFill>
                  <a:srgbClr val="DA365D"/>
                </a:solidFill>
                <a:latin typeface="Calibri Light"/>
                <a:cs typeface="Calibri Light"/>
              </a:rPr>
              <a:t> </a:t>
            </a:r>
            <a:r>
              <a:rPr dirty="0" sz="2400" spc="165" b="0">
                <a:solidFill>
                  <a:srgbClr val="DA365D"/>
                </a:solidFill>
                <a:latin typeface="Calibri Light"/>
                <a:cs typeface="Calibri Light"/>
              </a:rPr>
              <a:t>RAJORE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0"/>
              <a:t>S</a:t>
            </a:r>
            <a:r>
              <a:rPr dirty="0" spc="-90"/>
              <a:t>e</a:t>
            </a:r>
            <a:r>
              <a:rPr dirty="0" spc="-70"/>
              <a:t>t</a:t>
            </a:r>
            <a:r>
              <a:rPr dirty="0" spc="-85"/>
              <a:t>u</a:t>
            </a:r>
            <a:r>
              <a:rPr dirty="0"/>
              <a:t>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9717405" cy="2110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216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thing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need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do is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tell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 where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needs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point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for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data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persistence,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using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url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attribute.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We’ll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pointing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our Node.js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server,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running 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/books/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API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endpoint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port</a:t>
            </a:r>
            <a:r>
              <a:rPr dirty="0" sz="2000" spc="-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8080.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20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var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Library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Backbone.Collection.extend({model:</a:t>
            </a:r>
            <a:r>
              <a:rPr dirty="0" sz="1800" spc="-7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Book,</a:t>
            </a:r>
            <a:endParaRPr sz="1800">
              <a:latin typeface="Courier New"/>
              <a:cs typeface="Courier New"/>
            </a:endParaRPr>
          </a:p>
          <a:p>
            <a:pPr marL="213360" marR="4581525">
              <a:lnSpc>
                <a:spcPct val="11780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url: 'http://localhost:8080/books/', 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initialize:</a:t>
            </a:r>
            <a:r>
              <a:rPr dirty="0" sz="1800" spc="-8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function(){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....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Retrieving </a:t>
            </a:r>
            <a:r>
              <a:rPr dirty="0" spc="-75"/>
              <a:t>Data </a:t>
            </a:r>
            <a:r>
              <a:rPr dirty="0" spc="-70"/>
              <a:t>from</a:t>
            </a:r>
            <a:r>
              <a:rPr dirty="0" spc="-500"/>
              <a:t> </a:t>
            </a:r>
            <a:r>
              <a:rPr dirty="0" spc="-65"/>
              <a:t>Server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2160"/>
              </a:lnSpc>
            </a:pPr>
            <a:r>
              <a:rPr dirty="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10"/>
              <a:t>Just </a:t>
            </a:r>
            <a:r>
              <a:rPr dirty="0"/>
              <a:t>as with Backbone.Model, </a:t>
            </a:r>
            <a:r>
              <a:rPr dirty="0" spc="-5"/>
              <a:t>collections </a:t>
            </a:r>
            <a:r>
              <a:rPr dirty="0" spc="-15"/>
              <a:t>have </a:t>
            </a:r>
            <a:r>
              <a:rPr dirty="0"/>
              <a:t>a </a:t>
            </a:r>
            <a:r>
              <a:rPr dirty="0" spc="-20"/>
              <a:t>.fetch </a:t>
            </a:r>
            <a:r>
              <a:rPr dirty="0" spc="-5"/>
              <a:t>method that </a:t>
            </a:r>
            <a:r>
              <a:rPr dirty="0"/>
              <a:t>is </a:t>
            </a:r>
            <a:r>
              <a:rPr dirty="0" spc="-5"/>
              <a:t>used </a:t>
            </a:r>
            <a:r>
              <a:rPr dirty="0" spc="-15"/>
              <a:t>to retrieve </a:t>
            </a:r>
            <a:r>
              <a:rPr dirty="0"/>
              <a:t>the  </a:t>
            </a:r>
            <a:r>
              <a:rPr dirty="0" spc="-5"/>
              <a:t>collection </a:t>
            </a:r>
            <a:r>
              <a:rPr dirty="0" spc="-15"/>
              <a:t>data from </a:t>
            </a:r>
            <a:r>
              <a:rPr dirty="0"/>
              <a:t>the</a:t>
            </a:r>
            <a:r>
              <a:rPr dirty="0" spc="15"/>
              <a:t> </a:t>
            </a:r>
            <a:r>
              <a:rPr dirty="0" spc="-35"/>
              <a:t>server.</a:t>
            </a:r>
          </a:p>
          <a:p>
            <a:pPr marL="213360">
              <a:lnSpc>
                <a:spcPct val="100000"/>
              </a:lnSpc>
              <a:spcBef>
                <a:spcPts val="120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var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myOnlineLibrary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new</a:t>
            </a:r>
            <a:r>
              <a:rPr dirty="0" sz="1800" spc="-9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Library();</a:t>
            </a:r>
            <a:endParaRPr sz="1800">
              <a:latin typeface="Courier New"/>
              <a:cs typeface="Courier New"/>
            </a:endParaRPr>
          </a:p>
          <a:p>
            <a:pPr marL="213360" marR="5887085">
              <a:lnSpc>
                <a:spcPct val="11780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myOnlineLibrary.fetch({ 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success: function(e){  console.log('Got</a:t>
            </a:r>
            <a:r>
              <a:rPr dirty="0" sz="1800" spc="-8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data');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},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5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error:</a:t>
            </a:r>
            <a:r>
              <a:rPr dirty="0" sz="1800" spc="-8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function(e){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7279" y="4382770"/>
            <a:ext cx="1118235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w</a:t>
            </a:r>
            <a:r>
              <a:rPr dirty="0" sz="1800" spc="-15" i="1">
                <a:solidFill>
                  <a:srgbClr val="6F2F9F"/>
                </a:solidFill>
                <a:latin typeface="Courier New"/>
                <a:cs typeface="Courier New"/>
              </a:rPr>
              <a:t>r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o</a:t>
            </a:r>
            <a:r>
              <a:rPr dirty="0" sz="1800" spc="-15" i="1">
                <a:solidFill>
                  <a:srgbClr val="6F2F9F"/>
                </a:solidFill>
                <a:latin typeface="Courier New"/>
                <a:cs typeface="Courier New"/>
              </a:rPr>
              <a:t>ng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');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6002" y="4382770"/>
            <a:ext cx="3711575" cy="948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console.log('Something</a:t>
            </a:r>
            <a:r>
              <a:rPr dirty="0" sz="1800" spc="-8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went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0"/>
              <a:t>Retrieving </a:t>
            </a:r>
            <a:r>
              <a:rPr dirty="0" spc="-75"/>
              <a:t>Data </a:t>
            </a:r>
            <a:r>
              <a:rPr dirty="0" spc="-70"/>
              <a:t>from</a:t>
            </a:r>
            <a:r>
              <a:rPr dirty="0" spc="-500"/>
              <a:t> </a:t>
            </a:r>
            <a:r>
              <a:rPr dirty="0" spc="-65"/>
              <a:t>Server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9951720" cy="3806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755650" indent="-91440">
              <a:lnSpc>
                <a:spcPts val="216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with all functions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deal with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online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operations, 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provide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success and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error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callbacks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detect whether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operation completed</a:t>
            </a:r>
            <a:r>
              <a:rPr dirty="0" sz="2000" spc="9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correctly.</a:t>
            </a:r>
            <a:endParaRPr sz="2000">
              <a:latin typeface="Calibri"/>
              <a:cs typeface="Calibri"/>
            </a:endParaRPr>
          </a:p>
          <a:p>
            <a:pPr marL="103505" marR="5080" indent="-91440">
              <a:lnSpc>
                <a:spcPts val="2160"/>
              </a:lnSpc>
              <a:spcBef>
                <a:spcPts val="1405"/>
              </a:spcBef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Similar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Backbone.Model, a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parse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method can be defined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level,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allows  you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customize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returned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server.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response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parameter contains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array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all model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objects that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are retrieved after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execution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8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.fetch.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20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var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Library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Backbone.Collection.extend({model:</a:t>
            </a:r>
            <a:r>
              <a:rPr dirty="0" sz="1800" spc="-7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Book,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......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5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parse: function(response, 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xhr)</a:t>
            </a:r>
            <a:r>
              <a:rPr dirty="0" sz="1800" spc="-7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13360" marR="6861175">
              <a:lnSpc>
                <a:spcPct val="11780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//customisations here 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return</a:t>
            </a:r>
            <a:r>
              <a:rPr dirty="0" sz="1800" spc="-8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response;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},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0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5"/>
              <a:t>Backbone</a:t>
            </a:r>
            <a:r>
              <a:rPr dirty="0" spc="-204"/>
              <a:t> </a:t>
            </a:r>
            <a:r>
              <a:rPr dirty="0" spc="-75"/>
              <a:t>Collections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9830435" cy="3933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2160"/>
              </a:lnSpc>
            </a:pPr>
            <a:r>
              <a:rPr dirty="0" sz="200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Just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 with Model, an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initialize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method can be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provided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definition 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collection,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be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invoked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on construction 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new instance 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collection. This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 useful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to  set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up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event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listeners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20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var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Library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Backbone.Collection.extend({model:</a:t>
            </a:r>
            <a:r>
              <a:rPr dirty="0" sz="1800" spc="-7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Book,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initialize:</a:t>
            </a:r>
            <a:r>
              <a:rPr dirty="0" sz="1800" spc="-8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function(){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console.log('Creating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a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new library</a:t>
            </a:r>
            <a:r>
              <a:rPr dirty="0" sz="1800" spc="-8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collection');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5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03505" marR="172085" indent="-91440">
              <a:lnSpc>
                <a:spcPts val="2160"/>
              </a:lnSpc>
              <a:spcBef>
                <a:spcPts val="5"/>
              </a:spcBef>
            </a:pPr>
            <a:r>
              <a:rPr dirty="0" sz="200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When 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new Library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object is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created,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you’ll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see 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console.log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statement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initialize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print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out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console.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var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new</a:t>
            </a:r>
            <a:r>
              <a:rPr dirty="0" sz="1800" spc="-11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Library();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5"/>
              <a:t>Saving </a:t>
            </a:r>
            <a:r>
              <a:rPr dirty="0" spc="-80"/>
              <a:t>Data </a:t>
            </a:r>
            <a:r>
              <a:rPr dirty="0" spc="-50"/>
              <a:t>to </a:t>
            </a:r>
            <a:r>
              <a:rPr dirty="0" spc="-45"/>
              <a:t>the</a:t>
            </a:r>
            <a:r>
              <a:rPr dirty="0" spc="-560"/>
              <a:t> </a:t>
            </a:r>
            <a:r>
              <a:rPr dirty="0" spc="-65"/>
              <a:t>Server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9992360" cy="570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216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While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retrieving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done in 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batch,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saving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server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still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done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onan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individual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basis,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as in the Backbone.Model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sections 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chapter.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2953" y="2443607"/>
            <a:ext cx="1254760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to</a:t>
            </a:r>
            <a:r>
              <a:rPr dirty="0" sz="1800" spc="-10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server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6002" y="2394778"/>
            <a:ext cx="5487035" cy="3259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780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//add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a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model 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to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the collection and save 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myOnlineLibrary.add(bookOne);  bookOne.save({</a:t>
            </a:r>
            <a:endParaRPr sz="1800">
              <a:latin typeface="Courier New"/>
              <a:cs typeface="Courier New"/>
            </a:endParaRPr>
          </a:p>
          <a:p>
            <a:pPr marL="12700" marR="552450">
              <a:lnSpc>
                <a:spcPct val="11780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success: function(e){ 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console.log('Book saved to</a:t>
            </a:r>
            <a:r>
              <a:rPr dirty="0" sz="1800" spc="-6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server');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},</a:t>
            </a:r>
            <a:endParaRPr sz="1800">
              <a:latin typeface="Courier New"/>
              <a:cs typeface="Courier New"/>
            </a:endParaRPr>
          </a:p>
          <a:p>
            <a:pPr marL="12700" marR="1097915">
              <a:lnSpc>
                <a:spcPct val="11780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error: function(e){ 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console.log('Error saving</a:t>
            </a:r>
            <a:r>
              <a:rPr dirty="0" sz="1800" spc="-7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book);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5"/>
              <a:t>Saving </a:t>
            </a:r>
            <a:r>
              <a:rPr dirty="0" spc="-80"/>
              <a:t>Data </a:t>
            </a:r>
            <a:r>
              <a:rPr dirty="0" spc="-50"/>
              <a:t>to </a:t>
            </a:r>
            <a:r>
              <a:rPr dirty="0" spc="-45"/>
              <a:t>the</a:t>
            </a:r>
            <a:r>
              <a:rPr dirty="0" spc="-560"/>
              <a:t> </a:t>
            </a:r>
            <a:r>
              <a:rPr dirty="0" spc="-65"/>
              <a:t>Server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10025380" cy="1189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2160"/>
              </a:lnSpc>
            </a:pPr>
            <a:r>
              <a:rPr dirty="0" sz="2000" spc="-3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However,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use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Backbone.Collection.create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rather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.add,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model 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both 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added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persisted 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Calibri"/>
                <a:cs typeface="Calibri"/>
              </a:rPr>
              <a:t>server.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2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//add 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to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the collection and save 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all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at</a:t>
            </a:r>
            <a:r>
              <a:rPr dirty="0" sz="1800" spc="-5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once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5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myOnlineLibrary.create(bookTwo);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Deleting </a:t>
            </a:r>
            <a:r>
              <a:rPr dirty="0" spc="-75"/>
              <a:t>data </a:t>
            </a:r>
            <a:r>
              <a:rPr dirty="0" spc="-70"/>
              <a:t>from </a:t>
            </a:r>
            <a:r>
              <a:rPr dirty="0" spc="-45"/>
              <a:t>the</a:t>
            </a:r>
            <a:r>
              <a:rPr dirty="0" spc="-590"/>
              <a:t> </a:t>
            </a:r>
            <a:r>
              <a:rPr dirty="0" spc="-65"/>
              <a:t>Server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2160"/>
              </a:lnSpc>
            </a:pPr>
            <a:r>
              <a:rPr dirty="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10"/>
              <a:t>Removing </a:t>
            </a:r>
            <a:r>
              <a:rPr dirty="0"/>
              <a:t>models </a:t>
            </a:r>
            <a:r>
              <a:rPr dirty="0" spc="-15"/>
              <a:t>from </a:t>
            </a:r>
            <a:r>
              <a:rPr dirty="0"/>
              <a:t>the </a:t>
            </a:r>
            <a:r>
              <a:rPr dirty="0" spc="-5"/>
              <a:t>server </a:t>
            </a:r>
            <a:r>
              <a:rPr dirty="0"/>
              <a:t>is done </a:t>
            </a:r>
            <a:r>
              <a:rPr dirty="0" spc="-15"/>
              <a:t>at </a:t>
            </a:r>
            <a:r>
              <a:rPr dirty="0"/>
              <a:t>the individual model </a:t>
            </a:r>
            <a:r>
              <a:rPr dirty="0" spc="-10"/>
              <a:t>level </a:t>
            </a:r>
            <a:r>
              <a:rPr dirty="0" spc="-5"/>
              <a:t>using </a:t>
            </a:r>
            <a:r>
              <a:rPr dirty="0"/>
              <a:t>the </a:t>
            </a:r>
            <a:r>
              <a:rPr dirty="0" spc="-10"/>
              <a:t>.destroy  </a:t>
            </a:r>
            <a:r>
              <a:rPr dirty="0" spc="-5"/>
              <a:t>method, </a:t>
            </a:r>
            <a:r>
              <a:rPr dirty="0"/>
              <a:t>as </a:t>
            </a:r>
            <a:r>
              <a:rPr dirty="0" spc="-5"/>
              <a:t>described </a:t>
            </a:r>
            <a:r>
              <a:rPr dirty="0"/>
              <a:t>in the </a:t>
            </a:r>
            <a:r>
              <a:rPr dirty="0" spc="-10"/>
              <a:t>previous</a:t>
            </a:r>
            <a:r>
              <a:rPr dirty="0" spc="35"/>
              <a:t> </a:t>
            </a:r>
            <a:r>
              <a:rPr dirty="0" spc="-5"/>
              <a:t>section.</a:t>
            </a:r>
          </a:p>
          <a:p>
            <a:pPr marL="213360">
              <a:lnSpc>
                <a:spcPct val="100000"/>
              </a:lnSpc>
              <a:spcBef>
                <a:spcPts val="12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bookOne.destroy({</a:t>
            </a:r>
            <a:endParaRPr sz="1800">
              <a:latin typeface="Courier New"/>
              <a:cs typeface="Courier New"/>
            </a:endParaRPr>
          </a:p>
          <a:p>
            <a:pPr marL="213360" marR="5408930">
              <a:lnSpc>
                <a:spcPct val="11780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success: function(e){ 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console.log('Book</a:t>
            </a:r>
            <a:r>
              <a:rPr dirty="0" sz="1800" spc="-8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deleted')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},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error:</a:t>
            </a:r>
            <a:r>
              <a:rPr dirty="0" sz="1800" spc="-8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function(e){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7279" y="4059682"/>
            <a:ext cx="981075" cy="302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b</a:t>
            </a:r>
            <a:r>
              <a:rPr dirty="0" sz="1800" spc="-15" i="1">
                <a:solidFill>
                  <a:srgbClr val="6F2F9F"/>
                </a:solidFill>
                <a:latin typeface="Courier New"/>
                <a:cs typeface="Courier New"/>
              </a:rPr>
              <a:t>o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o</a:t>
            </a:r>
            <a:r>
              <a:rPr dirty="0" sz="1800" spc="-15" i="1">
                <a:solidFill>
                  <a:srgbClr val="6F2F9F"/>
                </a:solidFill>
                <a:latin typeface="Courier New"/>
                <a:cs typeface="Courier New"/>
              </a:rPr>
              <a:t>k'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6002" y="4059682"/>
            <a:ext cx="3711575" cy="948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console.log('Error</a:t>
            </a:r>
            <a:r>
              <a:rPr dirty="0" sz="1800" spc="-8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deleting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70"/>
              <a:t>Collection</a:t>
            </a:r>
            <a:r>
              <a:rPr dirty="0" spc="-270"/>
              <a:t> </a:t>
            </a:r>
            <a:r>
              <a:rPr dirty="0" spc="-90"/>
              <a:t>Events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45183"/>
            <a:ext cx="9467215" cy="2865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add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: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Detects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when a model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has been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added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 collection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200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remove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Detects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when a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model has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been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removed from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dirty="0" sz="2000" spc="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200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reset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Detects 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 has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been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reset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sort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: Detects 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being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sorted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 b="1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: Detects 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model within 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 is being</a:t>
            </a:r>
            <a:r>
              <a:rPr dirty="0" sz="20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changed.</a:t>
            </a:r>
            <a:endParaRPr sz="2000">
              <a:latin typeface="Calibri"/>
              <a:cs typeface="Calibri"/>
            </a:endParaRPr>
          </a:p>
          <a:p>
            <a:pPr marL="103505" marR="5080" indent="-91440">
              <a:lnSpc>
                <a:spcPts val="2160"/>
              </a:lnSpc>
              <a:spcBef>
                <a:spcPts val="1425"/>
              </a:spcBef>
            </a:pPr>
            <a:r>
              <a:rPr dirty="0" sz="2000" spc="-1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change:&lt;attribute 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name&gt;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Detects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&lt;attribute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name&gt;,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 model within 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collection,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is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being</a:t>
            </a:r>
            <a:r>
              <a:rPr dirty="0" sz="2000" spc="-8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changed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90"/>
              <a:t>Constructors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884" y="1879727"/>
            <a:ext cx="9882505" cy="3084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2160"/>
              </a:lnSpc>
            </a:pPr>
            <a:r>
              <a:rPr dirty="0" sz="200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creating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instance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collection,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can pass through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dirty="0" sz="2000" spc="-20">
                <a:solidFill>
                  <a:srgbClr val="404040"/>
                </a:solidFill>
                <a:latin typeface="Calibri"/>
                <a:cs typeface="Calibri"/>
              </a:rPr>
              <a:t>array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objects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populate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with some initial</a:t>
            </a:r>
            <a:r>
              <a:rPr dirty="0" sz="2000" spc="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content.</a:t>
            </a:r>
            <a:endParaRPr sz="2000">
              <a:latin typeface="Calibri"/>
              <a:cs typeface="Calibri"/>
            </a:endParaRPr>
          </a:p>
          <a:p>
            <a:pPr marL="213360">
              <a:lnSpc>
                <a:spcPts val="2055"/>
              </a:lnSpc>
              <a:spcBef>
                <a:spcPts val="120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var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bookOne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new Book({name: 'Beginning Backbone', author:</a:t>
            </a:r>
            <a:r>
              <a:rPr dirty="0" sz="1800" spc="-1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'James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ts val="2055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Sugrue'});</a:t>
            </a:r>
            <a:endParaRPr sz="1800">
              <a:latin typeface="Courier New"/>
              <a:cs typeface="Courier New"/>
            </a:endParaRPr>
          </a:p>
          <a:p>
            <a:pPr marL="213360" marR="1062355">
              <a:lnSpc>
                <a:spcPts val="1939"/>
              </a:lnSpc>
              <a:spcBef>
                <a:spcPts val="630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var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bookTwo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new Book({name: 'Pro Javascript Design Patterns', 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author:'Dustin Diaz, Ross</a:t>
            </a:r>
            <a:r>
              <a:rPr dirty="0" sz="1800" spc="-5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Harmes'});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55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var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new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Library([bookOne,</a:t>
            </a:r>
            <a:r>
              <a:rPr dirty="0" sz="1800" spc="-8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bookTwo]);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console.log('Library contains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' +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myLibrary.length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+ '</a:t>
            </a:r>
            <a:r>
              <a:rPr dirty="0" sz="1800" spc="-6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books');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103505" marR="281305" indent="-91440">
              <a:lnSpc>
                <a:spcPts val="2160"/>
              </a:lnSpc>
            </a:pPr>
            <a:r>
              <a:rPr dirty="0" sz="200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.length property allows you </a:t>
            </a:r>
            <a:r>
              <a:rPr dirty="0" sz="20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get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number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models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currently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contained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within the 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collection. Note that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libri"/>
                <a:cs typeface="Calibri"/>
              </a:rPr>
              <a:t>.size()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function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returns </a:t>
            </a:r>
            <a:r>
              <a:rPr dirty="0" sz="20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dirty="0" sz="20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Calibri"/>
                <a:cs typeface="Calibri"/>
              </a:rPr>
              <a:t>number.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3324732"/>
            <a:ext cx="9919335" cy="914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906000" algn="l"/>
              </a:tabLst>
            </a:pPr>
            <a:r>
              <a:rPr dirty="0" sz="6000" spc="-55" b="0" u="sng">
                <a:solidFill>
                  <a:srgbClr val="6F34A1"/>
                </a:solidFill>
                <a:latin typeface="Calibri Light"/>
                <a:cs typeface="Calibri Light"/>
              </a:rPr>
              <a:t>Manipulating</a:t>
            </a:r>
            <a:r>
              <a:rPr dirty="0" sz="6000" spc="-150" b="0" u="sng">
                <a:solidFill>
                  <a:srgbClr val="6F34A1"/>
                </a:solidFill>
                <a:latin typeface="Calibri Light"/>
                <a:cs typeface="Calibri Light"/>
              </a:rPr>
              <a:t> </a:t>
            </a:r>
            <a:r>
              <a:rPr dirty="0" sz="6000" spc="-50" b="0" u="sng">
                <a:solidFill>
                  <a:srgbClr val="6F34A1"/>
                </a:solidFill>
                <a:latin typeface="Calibri Light"/>
                <a:cs typeface="Calibri Light"/>
              </a:rPr>
              <a:t>Collections	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067" y="4445761"/>
            <a:ext cx="2229485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5" b="0">
                <a:solidFill>
                  <a:srgbClr val="DA365D"/>
                </a:solidFill>
                <a:latin typeface="Calibri Light"/>
                <a:cs typeface="Calibri Light"/>
              </a:rPr>
              <a:t>ROHAN</a:t>
            </a:r>
            <a:r>
              <a:rPr dirty="0" sz="2400" spc="305" b="0">
                <a:solidFill>
                  <a:srgbClr val="DA365D"/>
                </a:solidFill>
                <a:latin typeface="Calibri Light"/>
                <a:cs typeface="Calibri Light"/>
              </a:rPr>
              <a:t> </a:t>
            </a:r>
            <a:r>
              <a:rPr dirty="0" sz="2400" spc="165" b="0">
                <a:solidFill>
                  <a:srgbClr val="DA365D"/>
                </a:solidFill>
                <a:latin typeface="Calibri Light"/>
                <a:cs typeface="Calibri Light"/>
              </a:rPr>
              <a:t>RAJORE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Adding</a:t>
            </a:r>
            <a:r>
              <a:rPr dirty="0" spc="-275"/>
              <a:t> </a:t>
            </a:r>
            <a:r>
              <a:rPr dirty="0" spc="-7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Adding </a:t>
            </a:r>
            <a:r>
              <a:rPr dirty="0"/>
              <a:t>a </a:t>
            </a:r>
            <a:r>
              <a:rPr dirty="0" spc="-5"/>
              <a:t>new </a:t>
            </a:r>
            <a:r>
              <a:rPr dirty="0"/>
              <a:t>model </a:t>
            </a:r>
            <a:r>
              <a:rPr dirty="0" spc="-10"/>
              <a:t>to your </a:t>
            </a:r>
            <a:r>
              <a:rPr dirty="0" spc="-5"/>
              <a:t>collection can be easily </a:t>
            </a:r>
            <a:r>
              <a:rPr dirty="0"/>
              <a:t>done </a:t>
            </a:r>
            <a:r>
              <a:rPr dirty="0" spc="-5"/>
              <a:t>using </a:t>
            </a:r>
            <a:r>
              <a:rPr dirty="0"/>
              <a:t>the </a:t>
            </a:r>
            <a:r>
              <a:rPr dirty="0" spc="-5"/>
              <a:t>.add</a:t>
            </a:r>
            <a:r>
              <a:rPr dirty="0" spc="40"/>
              <a:t> </a:t>
            </a:r>
            <a:r>
              <a:rPr dirty="0" spc="-5"/>
              <a:t>method.</a:t>
            </a:r>
          </a:p>
          <a:p>
            <a:pPr marL="213360">
              <a:lnSpc>
                <a:spcPts val="2050"/>
              </a:lnSpc>
              <a:spcBef>
                <a:spcPts val="150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var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bookThree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new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Book({name: 'Pro Node.js for Developers',</a:t>
            </a:r>
            <a:r>
              <a:rPr dirty="0" sz="1800" spc="-7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author: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ts val="2050"/>
              </a:lnSpc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'Colin J.</a:t>
            </a:r>
            <a:r>
              <a:rPr dirty="0" sz="1800" spc="-5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Ihrig'});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5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myLibrary.add(bookThree);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console.log('Library contains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' +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myLibrary.length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+ '</a:t>
            </a:r>
            <a:r>
              <a:rPr dirty="0" sz="1800" spc="-8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books');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The .add method will also </a:t>
            </a:r>
            <a:r>
              <a:rPr dirty="0"/>
              <a:t>accept an </a:t>
            </a:r>
            <a:r>
              <a:rPr dirty="0" spc="-20"/>
              <a:t>array </a:t>
            </a:r>
            <a:r>
              <a:rPr dirty="0" spc="-5"/>
              <a:t>of</a:t>
            </a:r>
            <a:r>
              <a:rPr dirty="0" spc="50"/>
              <a:t> </a:t>
            </a:r>
            <a:r>
              <a:rPr dirty="0" spc="-10"/>
              <a:t>books.</a:t>
            </a:r>
          </a:p>
          <a:p>
            <a:pPr marL="213360">
              <a:lnSpc>
                <a:spcPct val="100000"/>
              </a:lnSpc>
              <a:spcBef>
                <a:spcPts val="150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var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bookFour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new Book({name: 'Pro jQuery', author: 'Adam</a:t>
            </a:r>
            <a:r>
              <a:rPr dirty="0" sz="1800" spc="-1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Freeman'});</a:t>
            </a:r>
            <a:endParaRPr sz="1800">
              <a:latin typeface="Courier New"/>
              <a:cs typeface="Courier New"/>
            </a:endParaRPr>
          </a:p>
          <a:p>
            <a:pPr marL="213360" marR="144145">
              <a:lnSpc>
                <a:spcPts val="1939"/>
              </a:lnSpc>
              <a:spcBef>
                <a:spcPts val="635"/>
              </a:spcBef>
            </a:pP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var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bookFive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=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new Book({name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: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'Pro Javascript Performance', author: 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'Tom</a:t>
            </a:r>
            <a:r>
              <a:rPr dirty="0" sz="1800" spc="-8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Barker'});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55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myLibrary.add([bookFour,</a:t>
            </a:r>
            <a:r>
              <a:rPr dirty="0" sz="1800" spc="-5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bookFive]);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console.log('Library has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' +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myLibrary.length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+ '</a:t>
            </a:r>
            <a:r>
              <a:rPr dirty="0" sz="1800" spc="-8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books');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Adding</a:t>
            </a:r>
            <a:r>
              <a:rPr dirty="0" spc="-275"/>
              <a:t> </a:t>
            </a:r>
            <a:r>
              <a:rPr dirty="0" spc="-7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2160"/>
              </a:lnSpc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If </a:t>
            </a:r>
            <a:r>
              <a:rPr dirty="0"/>
              <a:t>a model </a:t>
            </a:r>
            <a:r>
              <a:rPr dirty="0" spc="-5"/>
              <a:t>is already </a:t>
            </a:r>
            <a:r>
              <a:rPr dirty="0" spc="-10"/>
              <a:t>present </a:t>
            </a:r>
            <a:r>
              <a:rPr dirty="0"/>
              <a:t>in the </a:t>
            </a:r>
            <a:r>
              <a:rPr dirty="0" spc="-5"/>
              <a:t>collection </a:t>
            </a:r>
            <a:r>
              <a:rPr dirty="0"/>
              <a:t>when </a:t>
            </a:r>
            <a:r>
              <a:rPr dirty="0" spc="-5"/>
              <a:t>passed through </a:t>
            </a:r>
            <a:r>
              <a:rPr dirty="0" spc="-15"/>
              <a:t>to </a:t>
            </a:r>
            <a:r>
              <a:rPr dirty="0" spc="-5"/>
              <a:t>.add, </a:t>
            </a:r>
            <a:r>
              <a:rPr dirty="0"/>
              <a:t>it </a:t>
            </a:r>
            <a:r>
              <a:rPr dirty="0" spc="-5"/>
              <a:t>will be ignored.  </a:t>
            </a:r>
            <a:r>
              <a:rPr dirty="0" spc="-30"/>
              <a:t>However, </a:t>
            </a:r>
            <a:r>
              <a:rPr dirty="0"/>
              <a:t>if </a:t>
            </a:r>
            <a:r>
              <a:rPr dirty="0" spc="-10"/>
              <a:t>{merge: </a:t>
            </a:r>
            <a:r>
              <a:rPr dirty="0"/>
              <a:t>true} </a:t>
            </a:r>
            <a:r>
              <a:rPr dirty="0" spc="-5"/>
              <a:t>is </a:t>
            </a:r>
            <a:r>
              <a:rPr dirty="0"/>
              <a:t>included in the </a:t>
            </a:r>
            <a:r>
              <a:rPr dirty="0" spc="-5"/>
              <a:t>call, </a:t>
            </a:r>
            <a:r>
              <a:rPr dirty="0"/>
              <a:t>the </a:t>
            </a:r>
            <a:r>
              <a:rPr dirty="0" spc="-10"/>
              <a:t>attributes </a:t>
            </a:r>
            <a:r>
              <a:rPr dirty="0" spc="-5"/>
              <a:t>will </a:t>
            </a:r>
            <a:r>
              <a:rPr dirty="0"/>
              <a:t>be </a:t>
            </a:r>
            <a:r>
              <a:rPr dirty="0" spc="-10"/>
              <a:t>merged </a:t>
            </a:r>
            <a:r>
              <a:rPr dirty="0" spc="-15"/>
              <a:t>into </a:t>
            </a:r>
            <a:r>
              <a:rPr dirty="0"/>
              <a:t>the </a:t>
            </a:r>
            <a:r>
              <a:rPr dirty="0" spc="-10"/>
              <a:t>duplicate  </a:t>
            </a:r>
            <a:r>
              <a:rPr dirty="0" spc="-5"/>
              <a:t>model.</a:t>
            </a:r>
          </a:p>
          <a:p>
            <a:pPr marL="213360">
              <a:lnSpc>
                <a:spcPct val="100000"/>
              </a:lnSpc>
              <a:spcBef>
                <a:spcPts val="12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myLibrary.add(bookOne,</a:t>
            </a:r>
            <a:r>
              <a:rPr dirty="0" sz="1800" spc="-5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{merge:true});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4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console.log('Library has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' +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myLibrary.length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+ '</a:t>
            </a:r>
            <a:r>
              <a:rPr dirty="0" sz="1800" spc="-8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books');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Note that </a:t>
            </a:r>
            <a:r>
              <a:rPr dirty="0"/>
              <a:t>an add </a:t>
            </a:r>
            <a:r>
              <a:rPr dirty="0" spc="-15"/>
              <a:t>event </a:t>
            </a:r>
            <a:r>
              <a:rPr dirty="0"/>
              <a:t>is </a:t>
            </a:r>
            <a:r>
              <a:rPr dirty="0" spc="-10"/>
              <a:t>fired </a:t>
            </a:r>
            <a:r>
              <a:rPr dirty="0"/>
              <a:t>when models </a:t>
            </a:r>
            <a:r>
              <a:rPr dirty="0" spc="-10"/>
              <a:t>are </a:t>
            </a:r>
            <a:r>
              <a:rPr dirty="0"/>
              <a:t>added </a:t>
            </a:r>
            <a:r>
              <a:rPr dirty="0" spc="-15"/>
              <a:t>to </a:t>
            </a:r>
            <a:r>
              <a:rPr dirty="0"/>
              <a:t>the</a:t>
            </a:r>
            <a:r>
              <a:rPr dirty="0" spc="10"/>
              <a:t> </a:t>
            </a:r>
            <a:r>
              <a:rPr dirty="0"/>
              <a:t>collection.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65"/>
              <a:t>Adding</a:t>
            </a:r>
            <a:r>
              <a:rPr dirty="0" spc="-275"/>
              <a:t> </a:t>
            </a:r>
            <a:r>
              <a:rPr dirty="0" spc="-7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3505" marR="5080" indent="-91440">
              <a:lnSpc>
                <a:spcPts val="2160"/>
              </a:lnSpc>
            </a:pPr>
            <a:r>
              <a:rPr dirty="0" spc="-40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40"/>
              <a:t>You </a:t>
            </a:r>
            <a:r>
              <a:rPr dirty="0" spc="-5"/>
              <a:t>can also use </a:t>
            </a:r>
            <a:r>
              <a:rPr dirty="0"/>
              <a:t>the </a:t>
            </a:r>
            <a:r>
              <a:rPr dirty="0" spc="-5"/>
              <a:t>.push() </a:t>
            </a:r>
            <a:r>
              <a:rPr dirty="0"/>
              <a:t>function </a:t>
            </a:r>
            <a:r>
              <a:rPr dirty="0" spc="-15"/>
              <a:t>to </a:t>
            </a:r>
            <a:r>
              <a:rPr dirty="0"/>
              <a:t>add a model </a:t>
            </a:r>
            <a:r>
              <a:rPr dirty="0" spc="-10"/>
              <a:t>to </a:t>
            </a:r>
            <a:r>
              <a:rPr dirty="0"/>
              <a:t>the end </a:t>
            </a:r>
            <a:r>
              <a:rPr dirty="0" spc="-5"/>
              <a:t>of </a:t>
            </a:r>
            <a:r>
              <a:rPr dirty="0"/>
              <a:t>the </a:t>
            </a:r>
            <a:r>
              <a:rPr dirty="0" spc="-5"/>
              <a:t>collection, </a:t>
            </a:r>
            <a:r>
              <a:rPr dirty="0" spc="-10"/>
              <a:t>providing  </a:t>
            </a:r>
            <a:r>
              <a:rPr dirty="0"/>
              <a:t>either an </a:t>
            </a:r>
            <a:r>
              <a:rPr dirty="0" spc="-20"/>
              <a:t>array </a:t>
            </a:r>
            <a:r>
              <a:rPr dirty="0" spc="-5"/>
              <a:t>or </a:t>
            </a:r>
            <a:r>
              <a:rPr dirty="0"/>
              <a:t>a </a:t>
            </a:r>
            <a:r>
              <a:rPr dirty="0" spc="-5"/>
              <a:t>single </a:t>
            </a:r>
            <a:r>
              <a:rPr dirty="0"/>
              <a:t>model, as in the </a:t>
            </a:r>
            <a:r>
              <a:rPr dirty="0" spc="-5"/>
              <a:t>.add </a:t>
            </a:r>
            <a:r>
              <a:rPr dirty="0"/>
              <a:t>function.</a:t>
            </a:r>
          </a:p>
          <a:p>
            <a:pPr marL="213360">
              <a:lnSpc>
                <a:spcPct val="100000"/>
              </a:lnSpc>
              <a:spcBef>
                <a:spcPts val="12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myLibrary.push(bookFive);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5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console.log('Library has 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'+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myLibrary.length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+</a:t>
            </a:r>
            <a:r>
              <a:rPr dirty="0" sz="1800" spc="-6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'books');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  <a:spcBef>
                <a:spcPts val="1395"/>
              </a:spcBef>
            </a:pPr>
            <a:r>
              <a:rPr dirty="0" spc="-6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65"/>
              <a:t>To </a:t>
            </a:r>
            <a:r>
              <a:rPr dirty="0" spc="-5"/>
              <a:t>do </a:t>
            </a:r>
            <a:r>
              <a:rPr dirty="0"/>
              <a:t>the </a:t>
            </a:r>
            <a:r>
              <a:rPr dirty="0" spc="-5"/>
              <a:t>opposite of .push()and </a:t>
            </a:r>
            <a:r>
              <a:rPr dirty="0"/>
              <a:t>add the model </a:t>
            </a:r>
            <a:r>
              <a:rPr dirty="0" spc="-15"/>
              <a:t>to </a:t>
            </a:r>
            <a:r>
              <a:rPr dirty="0"/>
              <a:t>the beginning </a:t>
            </a:r>
            <a:r>
              <a:rPr dirty="0" spc="-5"/>
              <a:t>of </a:t>
            </a:r>
            <a:r>
              <a:rPr dirty="0"/>
              <a:t>the </a:t>
            </a:r>
            <a:r>
              <a:rPr dirty="0" spc="-5"/>
              <a:t>collection, use</a:t>
            </a:r>
            <a:r>
              <a:rPr dirty="0" spc="110"/>
              <a:t> </a:t>
            </a:r>
            <a:r>
              <a:rPr dirty="0"/>
              <a:t>the</a:t>
            </a:r>
          </a:p>
          <a:p>
            <a:pPr marL="103505">
              <a:lnSpc>
                <a:spcPts val="2280"/>
              </a:lnSpc>
            </a:pPr>
            <a:r>
              <a:rPr dirty="0" spc="-5"/>
              <a:t>.unshift</a:t>
            </a:r>
            <a:r>
              <a:rPr dirty="0" spc="-80"/>
              <a:t> </a:t>
            </a:r>
            <a:r>
              <a:rPr dirty="0"/>
              <a:t>function.</a:t>
            </a:r>
          </a:p>
          <a:p>
            <a:pPr marL="213360">
              <a:lnSpc>
                <a:spcPct val="100000"/>
              </a:lnSpc>
              <a:spcBef>
                <a:spcPts val="150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myLibrary.unshift(bookFive);</a:t>
            </a:r>
            <a:endParaRPr sz="18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85"/>
              </a:spcBef>
            </a:pP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console.log('Library has </a:t>
            </a:r>
            <a:r>
              <a:rPr dirty="0" sz="1800" spc="-5" i="1">
                <a:solidFill>
                  <a:srgbClr val="6F2F9F"/>
                </a:solidFill>
                <a:latin typeface="Courier New"/>
                <a:cs typeface="Courier New"/>
              </a:rPr>
              <a:t>'+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myLibrary.length </a:t>
            </a:r>
            <a:r>
              <a:rPr dirty="0" sz="1800" i="1">
                <a:solidFill>
                  <a:srgbClr val="6F2F9F"/>
                </a:solidFill>
                <a:latin typeface="Courier New"/>
                <a:cs typeface="Courier New"/>
              </a:rPr>
              <a:t>+ '</a:t>
            </a:r>
            <a:r>
              <a:rPr dirty="0" sz="1800" spc="-7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6F2F9F"/>
                </a:solidFill>
                <a:latin typeface="Courier New"/>
                <a:cs typeface="Courier New"/>
              </a:rPr>
              <a:t>books');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85"/>
              <a:t>Removing</a:t>
            </a:r>
            <a:r>
              <a:rPr dirty="0" spc="-270"/>
              <a:t> </a:t>
            </a:r>
            <a:r>
              <a:rPr dirty="0" spc="-7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ROHAN</a:t>
            </a:r>
            <a:r>
              <a:rPr dirty="0" spc="-90"/>
              <a:t> </a:t>
            </a:r>
            <a:r>
              <a:rPr dirty="0"/>
              <a:t>RAJORE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>
                <a:solidFill>
                  <a:srgbClr val="DA365D"/>
                </a:solidFill>
                <a:latin typeface="Wingdings"/>
                <a:cs typeface="Wingdings"/>
              </a:rPr>
              <a:t></a:t>
            </a:r>
            <a:r>
              <a:rPr dirty="0" spc="-5"/>
              <a:t>As </a:t>
            </a:r>
            <a:r>
              <a:rPr dirty="0" spc="-35"/>
              <a:t>you’d </a:t>
            </a:r>
            <a:r>
              <a:rPr dirty="0" spc="-5"/>
              <a:t>expect, </a:t>
            </a:r>
            <a:r>
              <a:rPr dirty="0"/>
              <a:t>a </a:t>
            </a:r>
            <a:r>
              <a:rPr dirty="0" spc="-15"/>
              <a:t>.remove </a:t>
            </a:r>
            <a:r>
              <a:rPr dirty="0"/>
              <a:t>function is </a:t>
            </a:r>
            <a:r>
              <a:rPr dirty="0" spc="-10"/>
              <a:t>available </a:t>
            </a:r>
            <a:r>
              <a:rPr dirty="0" spc="-15"/>
              <a:t>for </a:t>
            </a:r>
            <a:r>
              <a:rPr dirty="0" spc="-10"/>
              <a:t>removing </a:t>
            </a:r>
            <a:r>
              <a:rPr dirty="0"/>
              <a:t>a single </a:t>
            </a:r>
            <a:r>
              <a:rPr dirty="0" spc="-5"/>
              <a:t>modelor </a:t>
            </a:r>
            <a:r>
              <a:rPr dirty="0" spc="-20"/>
              <a:t>array </a:t>
            </a:r>
            <a:r>
              <a:rPr dirty="0" spc="-5"/>
              <a:t>of</a:t>
            </a:r>
            <a:r>
              <a:rPr dirty="0" spc="245"/>
              <a:t> </a:t>
            </a:r>
            <a:r>
              <a:rPr dirty="0" spc="-5"/>
              <a:t>models.</a:t>
            </a:r>
          </a:p>
          <a:p>
            <a:pPr marL="213360">
              <a:lnSpc>
                <a:spcPct val="100000"/>
              </a:lnSpc>
              <a:spcBef>
                <a:spcPts val="180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myLibrary.remove(bookFive);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console.log('Library contains ' + myLibrary.length + '</a:t>
            </a:r>
            <a:r>
              <a:rPr dirty="0" sz="1700" spc="5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books');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myLibrary.remove([bookThree,</a:t>
            </a:r>
            <a:r>
              <a:rPr dirty="0" sz="1700" spc="-45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bookFour]);</a:t>
            </a:r>
            <a:endParaRPr sz="17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395"/>
              </a:spcBef>
            </a:pPr>
            <a:r>
              <a:rPr dirty="0" sz="1700" i="1">
                <a:solidFill>
                  <a:srgbClr val="6F2F9F"/>
                </a:solidFill>
                <a:latin typeface="Courier New"/>
                <a:cs typeface="Courier New"/>
              </a:rPr>
              <a:t>console.log('Library contains ' + myLibrary.length + '</a:t>
            </a:r>
            <a:r>
              <a:rPr dirty="0" sz="1700" spc="50" i="1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dirty="0" sz="1700" spc="-5" i="1">
                <a:solidFill>
                  <a:srgbClr val="6F2F9F"/>
                </a:solidFill>
                <a:latin typeface="Courier New"/>
                <a:cs typeface="Courier New"/>
              </a:rPr>
              <a:t>books');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Rohan</dc:creator>
  <dc:title>Collections</dc:title>
  <dcterms:created xsi:type="dcterms:W3CDTF">2016-04-22T12:37:28Z</dcterms:created>
  <dcterms:modified xsi:type="dcterms:W3CDTF">2016-04-22T12:37:28Z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2016-04-22T00:00:00Z</vt:filetime>
  </property>
</Properties>
</file>