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566915"/>
            <a:ext cx="12188952" cy="291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60819"/>
            <a:ext cx="12192000" cy="297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118870"/>
            <a:ext cx="9839350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3795" y="1881758"/>
            <a:ext cx="10084409" cy="393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92174" y="6651752"/>
            <a:ext cx="88328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asmine@example.com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60" b="0" u="sng">
                <a:solidFill>
                  <a:srgbClr val="6F34A1"/>
                </a:solidFill>
                <a:latin typeface="Calibri Light"/>
                <a:cs typeface="Calibri Light"/>
              </a:rPr>
              <a:t>JASMINE </a:t>
            </a:r>
            <a:r>
              <a:rPr dirty="0" sz="6000" b="0" u="sng">
                <a:solidFill>
                  <a:srgbClr val="6F34A1"/>
                </a:solidFill>
                <a:latin typeface="Calibri Light"/>
                <a:cs typeface="Calibri Light"/>
              </a:rPr>
              <a:t>– </a:t>
            </a:r>
            <a:r>
              <a:rPr dirty="0" sz="6000" spc="-40" b="0" u="sng">
                <a:solidFill>
                  <a:srgbClr val="6F34A1"/>
                </a:solidFill>
                <a:latin typeface="Calibri Light"/>
                <a:cs typeface="Calibri Light"/>
              </a:rPr>
              <a:t>UNIT</a:t>
            </a:r>
            <a:r>
              <a:rPr dirty="0" sz="6000" spc="-320" b="0" u="sng">
                <a:solidFill>
                  <a:srgbClr val="6F34A1"/>
                </a:solidFill>
                <a:latin typeface="Calibri Light"/>
                <a:cs typeface="Calibri Light"/>
              </a:rPr>
              <a:t> </a:t>
            </a:r>
            <a:r>
              <a:rPr dirty="0" sz="6000" spc="-55" b="0" u="sng">
                <a:solidFill>
                  <a:srgbClr val="6F34A1"/>
                </a:solidFill>
                <a:latin typeface="Calibri Light"/>
                <a:cs typeface="Calibri Light"/>
              </a:rPr>
              <a:t>TESTING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2229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5" b="0">
                <a:solidFill>
                  <a:srgbClr val="DA365D"/>
                </a:solidFill>
                <a:latin typeface="Calibri Light"/>
                <a:cs typeface="Calibri Light"/>
              </a:rPr>
              <a:t>ROHAN</a:t>
            </a:r>
            <a:r>
              <a:rPr dirty="0" sz="2400" spc="305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RAJORE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DESCRIBE, </a:t>
            </a:r>
            <a:r>
              <a:rPr dirty="0" spc="-30"/>
              <a:t>IT </a:t>
            </a:r>
            <a:r>
              <a:rPr dirty="0" spc="-55"/>
              <a:t>AND</a:t>
            </a:r>
            <a:r>
              <a:rPr dirty="0" spc="-450"/>
              <a:t> </a:t>
            </a:r>
            <a:r>
              <a:rPr dirty="0" spc="-70"/>
              <a:t>EXPECT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5663"/>
            <a:ext cx="10083165" cy="18503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179705" indent="-91440">
              <a:lnSpc>
                <a:spcPct val="9000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Inside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that </a:t>
            </a:r>
            <a:r>
              <a:rPr dirty="0" sz="2000" spc="-10" i="1">
                <a:solidFill>
                  <a:srgbClr val="404040"/>
                </a:solidFill>
                <a:latin typeface="Calibri"/>
                <a:cs typeface="Calibri"/>
              </a:rPr>
              <a:t>suite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(technically,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inside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anonymous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function), is the it() block.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called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specification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, 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spec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short.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JavaScript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says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 small piece of  your component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should do. It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says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plain English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(“says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hello”) and 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code.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suite,  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number of specs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tests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want to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run.</a:t>
            </a:r>
            <a:endParaRPr sz="2000">
              <a:latin typeface="Calibri"/>
              <a:cs typeface="Calibri"/>
            </a:endParaRPr>
          </a:p>
          <a:p>
            <a:pPr marL="103505" marR="5080" indent="-91440">
              <a:lnSpc>
                <a:spcPts val="2160"/>
              </a:lnSpc>
              <a:spcBef>
                <a:spcPts val="143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 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case,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you’re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testing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helloWorld()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does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indeed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return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"Hello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world!".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check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called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matcher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 Jasmine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includes a number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predefined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matchers,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also define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own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130" b="0" u="sng">
                <a:solidFill>
                  <a:srgbClr val="6F34A1"/>
                </a:solidFill>
                <a:latin typeface="Calibri Light"/>
                <a:cs typeface="Calibri Light"/>
              </a:rPr>
              <a:t>MATCHERS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136779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LESSON</a:t>
            </a:r>
            <a:r>
              <a:rPr dirty="0" sz="2400" spc="254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DA365D"/>
                </a:solidFill>
                <a:latin typeface="Calibri Light"/>
                <a:cs typeface="Calibri Light"/>
              </a:rPr>
              <a:t>2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Equality:</a:t>
            </a:r>
            <a:r>
              <a:rPr dirty="0" spc="-250"/>
              <a:t> </a:t>
            </a:r>
            <a:r>
              <a:rPr dirty="0" spc="-80"/>
              <a:t>toEqual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280"/>
              </a:lnSpc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Perhaps </a:t>
            </a:r>
            <a:r>
              <a:rPr dirty="0"/>
              <a:t>the </a:t>
            </a:r>
            <a:r>
              <a:rPr dirty="0" spc="-10"/>
              <a:t>simplest matcher </a:t>
            </a:r>
            <a:r>
              <a:rPr dirty="0"/>
              <a:t>in </a:t>
            </a:r>
            <a:r>
              <a:rPr dirty="0" spc="-5"/>
              <a:t>Jasmine </a:t>
            </a:r>
            <a:r>
              <a:rPr dirty="0"/>
              <a:t>is </a:t>
            </a:r>
            <a:r>
              <a:rPr dirty="0" spc="-10"/>
              <a:t>toEqual. </a:t>
            </a:r>
            <a:r>
              <a:rPr dirty="0"/>
              <a:t>It </a:t>
            </a:r>
            <a:r>
              <a:rPr dirty="0" spc="-5"/>
              <a:t>simply checks </a:t>
            </a:r>
            <a:r>
              <a:rPr dirty="0"/>
              <a:t>if </a:t>
            </a:r>
            <a:r>
              <a:rPr dirty="0" spc="-10"/>
              <a:t>two </a:t>
            </a:r>
            <a:r>
              <a:rPr dirty="0"/>
              <a:t>things </a:t>
            </a:r>
            <a:r>
              <a:rPr dirty="0" spc="-10"/>
              <a:t>are </a:t>
            </a:r>
            <a:r>
              <a:rPr dirty="0"/>
              <a:t>equal</a:t>
            </a:r>
            <a:r>
              <a:rPr dirty="0" spc="210"/>
              <a:t> </a:t>
            </a:r>
            <a:r>
              <a:rPr dirty="0"/>
              <a:t>(and</a:t>
            </a:r>
          </a:p>
          <a:p>
            <a:pPr algn="ctr" marL="10160" marR="5812790">
              <a:lnSpc>
                <a:spcPts val="2280"/>
              </a:lnSpc>
            </a:pPr>
            <a:r>
              <a:rPr dirty="0" spc="-5" i="1">
                <a:latin typeface="Calibri"/>
                <a:cs typeface="Calibri"/>
              </a:rPr>
              <a:t>not </a:t>
            </a:r>
            <a:r>
              <a:rPr dirty="0" spc="-5"/>
              <a:t>necessarily </a:t>
            </a:r>
            <a:r>
              <a:rPr dirty="0"/>
              <a:t>the </a:t>
            </a:r>
            <a:r>
              <a:rPr dirty="0" spc="-5"/>
              <a:t>same </a:t>
            </a:r>
            <a:r>
              <a:rPr dirty="0" spc="-20"/>
              <a:t>exact</a:t>
            </a:r>
            <a:r>
              <a:rPr dirty="0" spc="80"/>
              <a:t> </a:t>
            </a:r>
            <a:r>
              <a:rPr dirty="0" spc="-5"/>
              <a:t>object).</a:t>
            </a:r>
          </a:p>
          <a:p>
            <a:pPr marL="43180">
              <a:lnSpc>
                <a:spcPct val="100000"/>
              </a:lnSpc>
              <a:spcBef>
                <a:spcPts val="116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</a:t>
            </a:r>
            <a:r>
              <a:rPr dirty="0" spc="-10"/>
              <a:t>following expect </a:t>
            </a:r>
            <a:r>
              <a:rPr dirty="0"/>
              <a:t>functions </a:t>
            </a:r>
            <a:r>
              <a:rPr dirty="0" spc="-5"/>
              <a:t>will</a:t>
            </a:r>
            <a:r>
              <a:rPr dirty="0" spc="-30"/>
              <a:t> </a:t>
            </a:r>
            <a:r>
              <a:rPr dirty="0" spc="-5"/>
              <a:t>pass:</a:t>
            </a:r>
          </a:p>
          <a:p>
            <a:pPr marL="243840">
              <a:lnSpc>
                <a:spcPct val="100000"/>
              </a:lnSpc>
              <a:spcBef>
                <a:spcPts val="185"/>
              </a:spcBef>
            </a:pPr>
            <a:r>
              <a:rPr dirty="0" sz="1800" spc="-10"/>
              <a:t>expect(true).toEqual(true);</a:t>
            </a:r>
            <a:endParaRPr sz="1800"/>
          </a:p>
          <a:p>
            <a:pPr marL="243840">
              <a:lnSpc>
                <a:spcPct val="100000"/>
              </a:lnSpc>
              <a:spcBef>
                <a:spcPts val="384"/>
              </a:spcBef>
            </a:pPr>
            <a:r>
              <a:rPr dirty="0" sz="1800" spc="-5"/>
              <a:t>expect([1, </a:t>
            </a:r>
            <a:r>
              <a:rPr dirty="0" sz="1800"/>
              <a:t>2, </a:t>
            </a:r>
            <a:r>
              <a:rPr dirty="0" sz="1800" spc="-10"/>
              <a:t>3]).toEqual([1, </a:t>
            </a:r>
            <a:r>
              <a:rPr dirty="0" sz="1800"/>
              <a:t>2,</a:t>
            </a:r>
            <a:r>
              <a:rPr dirty="0" sz="1800" spc="-10"/>
              <a:t> </a:t>
            </a:r>
            <a:r>
              <a:rPr dirty="0" sz="1800" spc="-5"/>
              <a:t>3]);</a:t>
            </a:r>
            <a:endParaRPr sz="1800"/>
          </a:p>
          <a:p>
            <a:pPr marL="243840">
              <a:lnSpc>
                <a:spcPct val="100000"/>
              </a:lnSpc>
              <a:spcBef>
                <a:spcPts val="384"/>
              </a:spcBef>
            </a:pPr>
            <a:r>
              <a:rPr dirty="0" sz="1800" spc="-10"/>
              <a:t>expect({}).toEqual({});</a:t>
            </a:r>
            <a:endParaRPr sz="1800"/>
          </a:p>
          <a:p>
            <a:pPr marL="43180">
              <a:lnSpc>
                <a:spcPct val="100000"/>
              </a:lnSpc>
              <a:spcBef>
                <a:spcPts val="1350"/>
              </a:spcBef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Here are </a:t>
            </a:r>
            <a:r>
              <a:rPr dirty="0" spc="-5"/>
              <a:t>some </a:t>
            </a:r>
            <a:r>
              <a:rPr dirty="0" spc="-10"/>
              <a:t>examples </a:t>
            </a:r>
            <a:r>
              <a:rPr dirty="0" spc="-5"/>
              <a:t>of </a:t>
            </a:r>
            <a:r>
              <a:rPr dirty="0" spc="-10"/>
              <a:t>toEqual </a:t>
            </a:r>
            <a:r>
              <a:rPr dirty="0" spc="-5"/>
              <a:t>that </a:t>
            </a:r>
            <a:r>
              <a:rPr dirty="0"/>
              <a:t>will</a:t>
            </a:r>
            <a:r>
              <a:rPr dirty="0" spc="35"/>
              <a:t> </a:t>
            </a:r>
            <a:r>
              <a:rPr dirty="0" spc="-10"/>
              <a:t>fail:</a:t>
            </a:r>
          </a:p>
          <a:p>
            <a:pPr marL="243840">
              <a:lnSpc>
                <a:spcPct val="100000"/>
              </a:lnSpc>
              <a:spcBef>
                <a:spcPts val="200"/>
              </a:spcBef>
            </a:pPr>
            <a:r>
              <a:rPr dirty="0" sz="1800" spc="-10"/>
              <a:t>expect(5).toEqual(12);</a:t>
            </a:r>
            <a:endParaRPr sz="1800"/>
          </a:p>
          <a:p>
            <a:pPr marL="243840" marR="6457950">
              <a:lnSpc>
                <a:spcPct val="117800"/>
              </a:lnSpc>
            </a:pPr>
            <a:r>
              <a:rPr dirty="0" sz="1800" spc="-5"/>
              <a:t>expect([1, </a:t>
            </a:r>
            <a:r>
              <a:rPr dirty="0" sz="1800"/>
              <a:t>2, 3, </a:t>
            </a:r>
            <a:r>
              <a:rPr dirty="0" sz="1800" spc="-10"/>
              <a:t>4]).toEqual([1, </a:t>
            </a:r>
            <a:r>
              <a:rPr dirty="0" sz="1800"/>
              <a:t>2, </a:t>
            </a:r>
            <a:r>
              <a:rPr dirty="0" sz="1800" spc="-5"/>
              <a:t>3]);  </a:t>
            </a:r>
            <a:r>
              <a:rPr dirty="0" sz="1800" spc="-10"/>
              <a:t>expect(true).toEqual(100);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Identity:</a:t>
            </a:r>
            <a:r>
              <a:rPr dirty="0" spc="-254"/>
              <a:t> </a:t>
            </a:r>
            <a:r>
              <a:rPr dirty="0" spc="-65"/>
              <a:t>toBe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50145" cy="3364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2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first,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toBe matcher looks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lot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toEqual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matcher,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exactly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same.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toBe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checks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things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same object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, not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just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equivalent.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000" spc="-2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Here’s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example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spec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illustrates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difference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toEqual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1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toBe: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8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var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spot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= {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species: "Border Collie"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  <a:p>
            <a:pPr marL="213360" marR="4518660">
              <a:lnSpc>
                <a:spcPct val="117800"/>
              </a:lnSpc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var cosmo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= {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species: "Border Collie" };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expect(spot).toEqual(cosmo);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success; equivalent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expect(spot).toBe(cosmo);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failure;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same object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expect(spot).toBe(spot);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success;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dirty="0" sz="18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 marR="360680" indent="-91440">
              <a:lnSpc>
                <a:spcPts val="2160"/>
              </a:lnSpc>
            </a:pPr>
            <a:r>
              <a:rPr dirty="0" sz="2000" spc="-2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see that,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although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spot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cosmo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look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really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similar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equal,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aren’t the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same 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Because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that, they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evaluate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equal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2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Identity:</a:t>
            </a:r>
            <a:r>
              <a:rPr dirty="0" spc="-254"/>
              <a:t> </a:t>
            </a:r>
            <a:r>
              <a:rPr dirty="0" spc="-65"/>
              <a:t>toBe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same </a:t>
            </a:r>
            <a:r>
              <a:rPr dirty="0"/>
              <a:t>is also true </a:t>
            </a:r>
            <a:r>
              <a:rPr dirty="0" spc="-15"/>
              <a:t>for</a:t>
            </a:r>
            <a:r>
              <a:rPr dirty="0" spc="-70"/>
              <a:t> </a:t>
            </a:r>
            <a:r>
              <a:rPr dirty="0" spc="-15"/>
              <a:t>arrays:</a:t>
            </a:r>
          </a:p>
          <a:p>
            <a:pPr marL="243840">
              <a:lnSpc>
                <a:spcPct val="100000"/>
              </a:lnSpc>
              <a:spcBef>
                <a:spcPts val="200"/>
              </a:spcBef>
            </a:pPr>
            <a:r>
              <a:rPr dirty="0" sz="1800" spc="-10"/>
              <a:t>var </a:t>
            </a:r>
            <a:r>
              <a:rPr dirty="0" sz="1800"/>
              <a:t>arr = [1, 2,</a:t>
            </a:r>
            <a:r>
              <a:rPr dirty="0" sz="1800" spc="-90"/>
              <a:t> </a:t>
            </a:r>
            <a:r>
              <a:rPr dirty="0" sz="1800"/>
              <a:t>3];</a:t>
            </a:r>
            <a:endParaRPr sz="1800"/>
          </a:p>
          <a:p>
            <a:pPr marL="243840">
              <a:lnSpc>
                <a:spcPct val="100000"/>
              </a:lnSpc>
              <a:spcBef>
                <a:spcPts val="384"/>
              </a:spcBef>
            </a:pPr>
            <a:r>
              <a:rPr dirty="0" sz="1800" spc="-10"/>
              <a:t>expect(arr).toEqual([1, </a:t>
            </a:r>
            <a:r>
              <a:rPr dirty="0" sz="1800"/>
              <a:t>2, </a:t>
            </a:r>
            <a:r>
              <a:rPr dirty="0" sz="1800" spc="-5"/>
              <a:t>3]); // success;</a:t>
            </a:r>
            <a:r>
              <a:rPr dirty="0" sz="1800" spc="65"/>
              <a:t> </a:t>
            </a:r>
            <a:r>
              <a:rPr dirty="0" sz="1800" spc="-5"/>
              <a:t>equivalent</a:t>
            </a:r>
            <a:endParaRPr sz="1800"/>
          </a:p>
          <a:p>
            <a:pPr marL="243840">
              <a:lnSpc>
                <a:spcPct val="100000"/>
              </a:lnSpc>
              <a:spcBef>
                <a:spcPts val="385"/>
              </a:spcBef>
            </a:pPr>
            <a:r>
              <a:rPr dirty="0" sz="1800" spc="-10"/>
              <a:t>expect(arr).toBe([1, </a:t>
            </a:r>
            <a:r>
              <a:rPr dirty="0" sz="1800"/>
              <a:t>2, </a:t>
            </a:r>
            <a:r>
              <a:rPr dirty="0" sz="1800" spc="-5"/>
              <a:t>3]); // </a:t>
            </a:r>
            <a:r>
              <a:rPr dirty="0" sz="1800" spc="-10"/>
              <a:t>failure; </a:t>
            </a:r>
            <a:r>
              <a:rPr dirty="0" sz="1800" spc="-5"/>
              <a:t>not </a:t>
            </a:r>
            <a:r>
              <a:rPr dirty="0" sz="1800"/>
              <a:t>the same</a:t>
            </a:r>
            <a:r>
              <a:rPr dirty="0" sz="1800" spc="100"/>
              <a:t> </a:t>
            </a:r>
            <a:r>
              <a:rPr dirty="0" sz="1800" spc="-15"/>
              <a:t>array</a:t>
            </a:r>
            <a:endParaRPr sz="1800"/>
          </a:p>
          <a:p>
            <a:pPr marL="133985" marR="5080" indent="-91440">
              <a:lnSpc>
                <a:spcPts val="2160"/>
              </a:lnSpc>
              <a:spcBef>
                <a:spcPts val="1620"/>
              </a:spcBef>
            </a:pPr>
            <a:r>
              <a:rPr dirty="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40"/>
              <a:t>You </a:t>
            </a:r>
            <a:r>
              <a:rPr dirty="0" spc="-5"/>
              <a:t>might notice that </a:t>
            </a:r>
            <a:r>
              <a:rPr dirty="0" spc="-10"/>
              <a:t>toBe </a:t>
            </a:r>
            <a:r>
              <a:rPr dirty="0" spc="-15"/>
              <a:t>works for </a:t>
            </a:r>
            <a:r>
              <a:rPr dirty="0" spc="-5"/>
              <a:t>primitives (numbers, </a:t>
            </a:r>
            <a:r>
              <a:rPr dirty="0"/>
              <a:t>Booleans, </a:t>
            </a:r>
            <a:r>
              <a:rPr dirty="0" spc="-5"/>
              <a:t>strings). This </a:t>
            </a:r>
            <a:r>
              <a:rPr dirty="0"/>
              <a:t>is </a:t>
            </a:r>
            <a:r>
              <a:rPr dirty="0" spc="-5"/>
              <a:t>because  </a:t>
            </a:r>
            <a:r>
              <a:rPr dirty="0" spc="-10"/>
              <a:t>JavaScript’s </a:t>
            </a:r>
            <a:r>
              <a:rPr dirty="0"/>
              <a:t>=== </a:t>
            </a:r>
            <a:r>
              <a:rPr dirty="0" spc="-10"/>
              <a:t>operator evaluates </a:t>
            </a:r>
            <a:r>
              <a:rPr dirty="0" spc="-5"/>
              <a:t>primitives </a:t>
            </a:r>
            <a:r>
              <a:rPr dirty="0"/>
              <a:t>as the same </a:t>
            </a:r>
            <a:r>
              <a:rPr dirty="0" spc="-25"/>
              <a:t>entity. </a:t>
            </a:r>
            <a:r>
              <a:rPr dirty="0"/>
              <a:t>Using </a:t>
            </a:r>
            <a:r>
              <a:rPr dirty="0" spc="-10"/>
              <a:t>toBe </a:t>
            </a:r>
            <a:r>
              <a:rPr dirty="0"/>
              <a:t>is </a:t>
            </a:r>
            <a:r>
              <a:rPr dirty="0" spc="-5"/>
              <a:t>essentially using  </a:t>
            </a:r>
            <a:r>
              <a:rPr dirty="0"/>
              <a:t>the ===</a:t>
            </a:r>
            <a:r>
              <a:rPr dirty="0" spc="-75"/>
              <a:t> </a:t>
            </a:r>
            <a:r>
              <a:rPr dirty="0" spc="-35"/>
              <a:t>operator.</a:t>
            </a:r>
          </a:p>
          <a:p>
            <a:pPr marL="43180">
              <a:lnSpc>
                <a:spcPct val="100000"/>
              </a:lnSpc>
              <a:spcBef>
                <a:spcPts val="112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Use </a:t>
            </a:r>
            <a:r>
              <a:rPr dirty="0" spc="-10"/>
              <a:t>toEqual </a:t>
            </a:r>
            <a:r>
              <a:rPr dirty="0"/>
              <a:t>when checking the </a:t>
            </a:r>
            <a:r>
              <a:rPr dirty="0" spc="-5"/>
              <a:t>equivalence of </a:t>
            </a:r>
            <a:r>
              <a:rPr dirty="0" spc="-10"/>
              <a:t>primitive </a:t>
            </a:r>
            <a:r>
              <a:rPr dirty="0"/>
              <a:t>types, </a:t>
            </a:r>
            <a:r>
              <a:rPr dirty="0" spc="-10"/>
              <a:t>even </a:t>
            </a:r>
            <a:r>
              <a:rPr dirty="0"/>
              <a:t>if </a:t>
            </a:r>
            <a:r>
              <a:rPr dirty="0" spc="-10"/>
              <a:t>toBe </a:t>
            </a:r>
            <a:r>
              <a:rPr dirty="0" spc="-5"/>
              <a:t>will</a:t>
            </a:r>
            <a:r>
              <a:rPr dirty="0" spc="135"/>
              <a:t> </a:t>
            </a:r>
            <a:r>
              <a:rPr dirty="0" spc="-10"/>
              <a:t>work.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30"/>
              <a:t>Yes </a:t>
            </a:r>
            <a:r>
              <a:rPr dirty="0" spc="-35"/>
              <a:t>or </a:t>
            </a:r>
            <a:r>
              <a:rPr dirty="0" spc="-55"/>
              <a:t>No? </a:t>
            </a:r>
            <a:r>
              <a:rPr dirty="0" spc="-130"/>
              <a:t>toBeTruthy,</a:t>
            </a:r>
            <a:r>
              <a:rPr dirty="0" spc="-500"/>
              <a:t> </a:t>
            </a:r>
            <a:r>
              <a:rPr dirty="0" spc="-95"/>
              <a:t>toBeFalsy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829800" cy="3722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6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something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evaluates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true,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toBeTruthy</a:t>
            </a:r>
            <a:r>
              <a:rPr dirty="0" sz="20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matcher: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200"/>
              </a:spcBef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expect(true).toBeTruthy();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expect(12).toBeTruthy();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expect({}).toBeTruthy();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Likewise,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test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something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evaluates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false, 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dirty="0" sz="2000" spc="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toBeFalsy: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8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expect(false).toBeFalsy();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expect(null).toBeFalsy();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expect("").toBeFalsy();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Note that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Jasmine’s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evaluation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truthy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falsy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identical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JavaScript’s.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means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true is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truthy,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but so is "Hello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world",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or the number 12, or an object.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useful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think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 the things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falsy,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then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everything else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truthy.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Negate </a:t>
            </a:r>
            <a:r>
              <a:rPr dirty="0" spc="-65"/>
              <a:t>other </a:t>
            </a:r>
            <a:r>
              <a:rPr dirty="0" spc="-90"/>
              <a:t>Matchers </a:t>
            </a:r>
            <a:r>
              <a:rPr dirty="0" spc="-55"/>
              <a:t>with</a:t>
            </a:r>
            <a:r>
              <a:rPr dirty="0" spc="-530"/>
              <a:t> </a:t>
            </a:r>
            <a:r>
              <a:rPr dirty="0" spc="-55"/>
              <a:t>not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pc="-1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5"/>
              <a:t>It’s </a:t>
            </a:r>
            <a:r>
              <a:rPr dirty="0" spc="-5"/>
              <a:t>frequently useful </a:t>
            </a:r>
            <a:r>
              <a:rPr dirty="0" spc="-10"/>
              <a:t>to </a:t>
            </a:r>
            <a:r>
              <a:rPr dirty="0" spc="-15"/>
              <a:t>reverse Jasmine’s </a:t>
            </a:r>
            <a:r>
              <a:rPr dirty="0" spc="-10"/>
              <a:t>matchers </a:t>
            </a:r>
            <a:r>
              <a:rPr dirty="0" spc="-15"/>
              <a:t>to make </a:t>
            </a:r>
            <a:r>
              <a:rPr dirty="0" spc="-10"/>
              <a:t>sure </a:t>
            </a:r>
            <a:r>
              <a:rPr dirty="0" spc="-5"/>
              <a:t>that they aren’t</a:t>
            </a:r>
            <a:r>
              <a:rPr dirty="0" spc="204"/>
              <a:t> </a:t>
            </a:r>
            <a:r>
              <a:rPr dirty="0"/>
              <a:t>true.</a:t>
            </a:r>
          </a:p>
          <a:p>
            <a:pPr marL="43180">
              <a:lnSpc>
                <a:spcPct val="100000"/>
              </a:lnSpc>
              <a:spcBef>
                <a:spcPts val="1160"/>
              </a:spcBef>
            </a:pPr>
            <a:r>
              <a:rPr dirty="0" spc="-6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65"/>
              <a:t>To </a:t>
            </a:r>
            <a:r>
              <a:rPr dirty="0" spc="-5"/>
              <a:t>do that, simply </a:t>
            </a:r>
            <a:r>
              <a:rPr dirty="0" spc="-10"/>
              <a:t>prefix </a:t>
            </a:r>
            <a:r>
              <a:rPr dirty="0"/>
              <a:t>things </a:t>
            </a:r>
            <a:r>
              <a:rPr dirty="0" spc="-5"/>
              <a:t>with</a:t>
            </a:r>
            <a:r>
              <a:rPr dirty="0" spc="55"/>
              <a:t> </a:t>
            </a:r>
            <a:r>
              <a:rPr dirty="0" spc="-5"/>
              <a:t>.not:</a:t>
            </a:r>
          </a:p>
          <a:p>
            <a:pPr marL="243840">
              <a:lnSpc>
                <a:spcPct val="100000"/>
              </a:lnSpc>
              <a:spcBef>
                <a:spcPts val="190"/>
              </a:spcBef>
            </a:pPr>
            <a:r>
              <a:rPr dirty="0" sz="1800" spc="-10"/>
              <a:t>expect(foo).not.toEqual(bar);</a:t>
            </a:r>
            <a:endParaRPr sz="1800"/>
          </a:p>
          <a:p>
            <a:pPr marL="243840">
              <a:lnSpc>
                <a:spcPct val="100000"/>
              </a:lnSpc>
              <a:spcBef>
                <a:spcPts val="384"/>
              </a:spcBef>
            </a:pPr>
            <a:r>
              <a:rPr dirty="0" sz="1800" spc="-5"/>
              <a:t>expect("Hello</a:t>
            </a:r>
            <a:r>
              <a:rPr dirty="0" sz="1800" spc="40"/>
              <a:t> </a:t>
            </a:r>
            <a:r>
              <a:rPr dirty="0" sz="1800" spc="-10"/>
              <a:t>planet").not.toContain("world");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Check</a:t>
            </a:r>
            <a:r>
              <a:rPr dirty="0" spc="-185"/>
              <a:t> </a:t>
            </a:r>
            <a:r>
              <a:rPr dirty="0" spc="-30"/>
              <a:t>If</a:t>
            </a:r>
            <a:r>
              <a:rPr dirty="0" spc="-145"/>
              <a:t> </a:t>
            </a:r>
            <a:r>
              <a:rPr dirty="0" spc="-35"/>
              <a:t>an</a:t>
            </a:r>
            <a:r>
              <a:rPr dirty="0" spc="-170"/>
              <a:t> </a:t>
            </a:r>
            <a:r>
              <a:rPr dirty="0" spc="-80"/>
              <a:t>Element</a:t>
            </a:r>
            <a:r>
              <a:rPr dirty="0" spc="-180"/>
              <a:t> </a:t>
            </a:r>
            <a:r>
              <a:rPr dirty="0" spc="-30"/>
              <a:t>Is</a:t>
            </a:r>
            <a:r>
              <a:rPr dirty="0" spc="-160"/>
              <a:t> </a:t>
            </a:r>
            <a:r>
              <a:rPr dirty="0" spc="-85"/>
              <a:t>Present</a:t>
            </a:r>
            <a:r>
              <a:rPr dirty="0" spc="-165"/>
              <a:t> </a:t>
            </a:r>
            <a:r>
              <a:rPr dirty="0" spc="-55"/>
              <a:t>with</a:t>
            </a:r>
            <a:r>
              <a:rPr dirty="0" spc="-185"/>
              <a:t> </a:t>
            </a:r>
            <a:r>
              <a:rPr dirty="0" spc="-85"/>
              <a:t>toContain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985" marR="5080" indent="-91440">
              <a:lnSpc>
                <a:spcPts val="216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Sometimes </a:t>
            </a:r>
            <a:r>
              <a:rPr dirty="0" spc="-10"/>
              <a:t>you </a:t>
            </a:r>
            <a:r>
              <a:rPr dirty="0" spc="-15"/>
              <a:t>want to </a:t>
            </a:r>
            <a:r>
              <a:rPr dirty="0" spc="-5"/>
              <a:t>verify that </a:t>
            </a:r>
            <a:r>
              <a:rPr dirty="0"/>
              <a:t>an </a:t>
            </a:r>
            <a:r>
              <a:rPr dirty="0" spc="-5"/>
              <a:t>element </a:t>
            </a:r>
            <a:r>
              <a:rPr dirty="0"/>
              <a:t>is a member </a:t>
            </a:r>
            <a:r>
              <a:rPr dirty="0" spc="-5"/>
              <a:t>of </a:t>
            </a:r>
            <a:r>
              <a:rPr dirty="0"/>
              <a:t>an </a:t>
            </a:r>
            <a:r>
              <a:rPr dirty="0" spc="-40"/>
              <a:t>array, </a:t>
            </a:r>
            <a:r>
              <a:rPr dirty="0" spc="-5" i="1">
                <a:latin typeface="Calibri"/>
                <a:cs typeface="Calibri"/>
              </a:rPr>
              <a:t>somewhere</a:t>
            </a:r>
            <a:r>
              <a:rPr dirty="0" spc="-5"/>
              <a:t>. </a:t>
            </a:r>
            <a:r>
              <a:rPr dirty="0" spc="-95"/>
              <a:t>To </a:t>
            </a:r>
            <a:r>
              <a:rPr dirty="0"/>
              <a:t>do </a:t>
            </a:r>
            <a:r>
              <a:rPr dirty="0" spc="-5"/>
              <a:t>that,  </a:t>
            </a:r>
            <a:r>
              <a:rPr dirty="0" spc="-10"/>
              <a:t>you </a:t>
            </a:r>
            <a:r>
              <a:rPr dirty="0" spc="-5"/>
              <a:t>can use </a:t>
            </a:r>
            <a:r>
              <a:rPr dirty="0"/>
              <a:t>the </a:t>
            </a:r>
            <a:r>
              <a:rPr dirty="0" spc="-10"/>
              <a:t>toContain</a:t>
            </a:r>
            <a:r>
              <a:rPr dirty="0" spc="-65"/>
              <a:t> </a:t>
            </a:r>
            <a:r>
              <a:rPr dirty="0" spc="-5"/>
              <a:t>matcher:</a:t>
            </a:r>
          </a:p>
          <a:p>
            <a:pPr marL="243840">
              <a:lnSpc>
                <a:spcPct val="100000"/>
              </a:lnSpc>
              <a:spcBef>
                <a:spcPts val="165"/>
              </a:spcBef>
            </a:pPr>
            <a:r>
              <a:rPr dirty="0" sz="1800" spc="-10"/>
              <a:t>expect([1, </a:t>
            </a:r>
            <a:r>
              <a:rPr dirty="0" sz="1800"/>
              <a:t>2, 3, </a:t>
            </a:r>
            <a:r>
              <a:rPr dirty="0" sz="1800" spc="-10"/>
              <a:t>4]).toContain(3);</a:t>
            </a:r>
            <a:endParaRPr sz="1800"/>
          </a:p>
          <a:p>
            <a:pPr marL="243840">
              <a:lnSpc>
                <a:spcPct val="100000"/>
              </a:lnSpc>
              <a:spcBef>
                <a:spcPts val="385"/>
              </a:spcBef>
            </a:pPr>
            <a:r>
              <a:rPr dirty="0" sz="1800" spc="-10"/>
              <a:t>expect(["Penguin", </a:t>
            </a:r>
            <a:r>
              <a:rPr dirty="0" sz="1800" spc="-20"/>
              <a:t>"Turtle", </a:t>
            </a:r>
            <a:r>
              <a:rPr dirty="0" sz="1800" spc="-5"/>
              <a:t>"Pig",</a:t>
            </a:r>
            <a:r>
              <a:rPr dirty="0" sz="1800" spc="240"/>
              <a:t> </a:t>
            </a:r>
            <a:r>
              <a:rPr dirty="0" sz="1800" spc="-10"/>
              <a:t>"Duck"]).toContain("Duck");</a:t>
            </a:r>
            <a:endParaRPr sz="1800"/>
          </a:p>
          <a:p>
            <a:pPr marL="133985" marR="104775" indent="-91440">
              <a:lnSpc>
                <a:spcPts val="2160"/>
              </a:lnSpc>
              <a:spcBef>
                <a:spcPts val="162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Note that </a:t>
            </a:r>
            <a:r>
              <a:rPr dirty="0" spc="-10"/>
              <a:t>toContain </a:t>
            </a:r>
            <a:r>
              <a:rPr dirty="0"/>
              <a:t>doesn’t check if the </a:t>
            </a:r>
            <a:r>
              <a:rPr dirty="0" spc="-15"/>
              <a:t>array </a:t>
            </a:r>
            <a:r>
              <a:rPr dirty="0" spc="-10"/>
              <a:t>contains </a:t>
            </a:r>
            <a:r>
              <a:rPr dirty="0" i="1">
                <a:latin typeface="Calibri"/>
                <a:cs typeface="Calibri"/>
              </a:rPr>
              <a:t>the </a:t>
            </a:r>
            <a:r>
              <a:rPr dirty="0" spc="-20" i="1">
                <a:latin typeface="Calibri"/>
                <a:cs typeface="Calibri"/>
              </a:rPr>
              <a:t>exact </a:t>
            </a:r>
            <a:r>
              <a:rPr dirty="0" spc="-5" i="1">
                <a:latin typeface="Calibri"/>
                <a:cs typeface="Calibri"/>
              </a:rPr>
              <a:t>same </a:t>
            </a:r>
            <a:r>
              <a:rPr dirty="0" i="1">
                <a:latin typeface="Calibri"/>
                <a:cs typeface="Calibri"/>
              </a:rPr>
              <a:t>object</a:t>
            </a:r>
            <a:r>
              <a:rPr dirty="0"/>
              <a:t>, </a:t>
            </a:r>
            <a:r>
              <a:rPr dirty="0" spc="-5"/>
              <a:t>so </a:t>
            </a:r>
            <a:r>
              <a:rPr dirty="0"/>
              <a:t>the </a:t>
            </a:r>
            <a:r>
              <a:rPr dirty="0" spc="-10"/>
              <a:t>following  </a:t>
            </a:r>
            <a:r>
              <a:rPr dirty="0" spc="-15"/>
              <a:t>example </a:t>
            </a:r>
            <a:r>
              <a:rPr dirty="0" spc="-5"/>
              <a:t>will</a:t>
            </a:r>
            <a:r>
              <a:rPr dirty="0" spc="-30"/>
              <a:t> </a:t>
            </a:r>
            <a:r>
              <a:rPr dirty="0"/>
              <a:t>succeed:</a:t>
            </a:r>
          </a:p>
          <a:p>
            <a:pPr marL="243840">
              <a:lnSpc>
                <a:spcPct val="100000"/>
              </a:lnSpc>
              <a:spcBef>
                <a:spcPts val="155"/>
              </a:spcBef>
            </a:pPr>
            <a:r>
              <a:rPr dirty="0" sz="1800" spc="-10"/>
              <a:t>var </a:t>
            </a:r>
            <a:r>
              <a:rPr dirty="0" sz="1800" spc="-5"/>
              <a:t>dog </a:t>
            </a:r>
            <a:r>
              <a:rPr dirty="0" sz="1800"/>
              <a:t>= { </a:t>
            </a:r>
            <a:r>
              <a:rPr dirty="0" sz="1800" spc="-5"/>
              <a:t>name: "Fido"</a:t>
            </a:r>
            <a:r>
              <a:rPr dirty="0" sz="1800"/>
              <a:t> </a:t>
            </a:r>
            <a:r>
              <a:rPr dirty="0" sz="1800" spc="-5"/>
              <a:t>};</a:t>
            </a:r>
            <a:endParaRPr sz="1800"/>
          </a:p>
          <a:p>
            <a:pPr marL="243840">
              <a:lnSpc>
                <a:spcPct val="100000"/>
              </a:lnSpc>
              <a:spcBef>
                <a:spcPts val="385"/>
              </a:spcBef>
            </a:pPr>
            <a:r>
              <a:rPr dirty="0" sz="1800" spc="-10"/>
              <a:t>expect([ </a:t>
            </a:r>
            <a:r>
              <a:rPr dirty="0" sz="1800"/>
              <a:t>{ </a:t>
            </a:r>
            <a:r>
              <a:rPr dirty="0" sz="1800" spc="-5"/>
              <a:t>name: </a:t>
            </a:r>
            <a:r>
              <a:rPr dirty="0" sz="1800" spc="-10"/>
              <a:t>"Spike" </a:t>
            </a:r>
            <a:r>
              <a:rPr dirty="0" sz="1800" spc="-5"/>
              <a:t>}, </a:t>
            </a:r>
            <a:r>
              <a:rPr dirty="0" sz="1800"/>
              <a:t>{ </a:t>
            </a:r>
            <a:r>
              <a:rPr dirty="0" sz="1800" spc="-5"/>
              <a:t>name: </a:t>
            </a:r>
            <a:r>
              <a:rPr dirty="0" sz="1800"/>
              <a:t>"Fido" </a:t>
            </a:r>
            <a:r>
              <a:rPr dirty="0" sz="1800" spc="-5"/>
              <a:t>}, </a:t>
            </a:r>
            <a:r>
              <a:rPr dirty="0" sz="1800"/>
              <a:t>{ </a:t>
            </a:r>
            <a:r>
              <a:rPr dirty="0" sz="1800" spc="-5"/>
              <a:t>name: </a:t>
            </a:r>
            <a:r>
              <a:rPr dirty="0" sz="1800"/>
              <a:t>"Spot" }</a:t>
            </a:r>
            <a:r>
              <a:rPr dirty="0" sz="1800" spc="160"/>
              <a:t> </a:t>
            </a:r>
            <a:r>
              <a:rPr dirty="0" sz="1800" spc="-10"/>
              <a:t>]).toContain(dog);</a:t>
            </a:r>
            <a:endParaRPr sz="1800"/>
          </a:p>
          <a:p>
            <a:pPr marL="43180">
              <a:lnSpc>
                <a:spcPct val="100000"/>
              </a:lnSpc>
              <a:spcBef>
                <a:spcPts val="134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</a:t>
            </a:r>
            <a:r>
              <a:rPr dirty="0" spc="-10"/>
              <a:t>toContain matcher </a:t>
            </a:r>
            <a:r>
              <a:rPr dirty="0" spc="-5"/>
              <a:t>also </a:t>
            </a:r>
            <a:r>
              <a:rPr dirty="0" spc="-15"/>
              <a:t>works </a:t>
            </a:r>
            <a:r>
              <a:rPr dirty="0"/>
              <a:t>in </a:t>
            </a:r>
            <a:r>
              <a:rPr dirty="0" spc="-5"/>
              <a:t>strings, </a:t>
            </a:r>
            <a:r>
              <a:rPr dirty="0"/>
              <a:t>as </a:t>
            </a:r>
            <a:r>
              <a:rPr dirty="0" spc="-10"/>
              <a:t>we saw </a:t>
            </a:r>
            <a:r>
              <a:rPr dirty="0" spc="-5"/>
              <a:t>in </a:t>
            </a:r>
            <a:r>
              <a:rPr dirty="0"/>
              <a:t>the </a:t>
            </a:r>
            <a:r>
              <a:rPr dirty="0" spc="-15"/>
              <a:t>first example </a:t>
            </a:r>
            <a:r>
              <a:rPr dirty="0" spc="-5"/>
              <a:t>of </a:t>
            </a:r>
            <a:r>
              <a:rPr dirty="0"/>
              <a:t>this</a:t>
            </a:r>
            <a:r>
              <a:rPr dirty="0" spc="200"/>
              <a:t> </a:t>
            </a:r>
            <a:r>
              <a:rPr dirty="0" spc="-5"/>
              <a:t>book:</a:t>
            </a:r>
          </a:p>
          <a:p>
            <a:pPr marL="243840">
              <a:lnSpc>
                <a:spcPct val="100000"/>
              </a:lnSpc>
              <a:spcBef>
                <a:spcPts val="200"/>
              </a:spcBef>
            </a:pPr>
            <a:r>
              <a:rPr dirty="0" sz="1800" spc="-5"/>
              <a:t>expect("Hello</a:t>
            </a:r>
            <a:r>
              <a:rPr dirty="0" sz="1800" spc="-15"/>
              <a:t> </a:t>
            </a:r>
            <a:r>
              <a:rPr dirty="0" sz="1800" spc="-10"/>
              <a:t>world").toContain("world");</a:t>
            </a:r>
            <a:endParaRPr sz="1800"/>
          </a:p>
          <a:p>
            <a:pPr marL="243840">
              <a:lnSpc>
                <a:spcPct val="100000"/>
              </a:lnSpc>
              <a:spcBef>
                <a:spcPts val="380"/>
              </a:spcBef>
            </a:pPr>
            <a:r>
              <a:rPr dirty="0" sz="1800" spc="-10"/>
              <a:t>expect(favoriteCandy).not.toContain("Almond");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Is It </a:t>
            </a:r>
            <a:r>
              <a:rPr dirty="0" spc="-70"/>
              <a:t>Defined? </a:t>
            </a:r>
            <a:r>
              <a:rPr dirty="0" spc="-80"/>
              <a:t>toBeDefined,</a:t>
            </a:r>
            <a:r>
              <a:rPr dirty="0" spc="-590"/>
              <a:t> </a:t>
            </a:r>
            <a:r>
              <a:rPr dirty="0" spc="-80"/>
              <a:t>toBeUndefined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079230" cy="3582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 truthiness 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falsiness, there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 matchers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check if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something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defined or  undefined.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Here are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few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examples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demonstrate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matchers</a:t>
            </a:r>
            <a:r>
              <a:rPr dirty="0" sz="20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work: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8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var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somethingUndefined;</a:t>
            </a:r>
            <a:endParaRPr sz="1800">
              <a:latin typeface="Calibri"/>
              <a:cs typeface="Calibri"/>
            </a:endParaRPr>
          </a:p>
          <a:p>
            <a:pPr marL="213360" marR="3850004">
              <a:lnSpc>
                <a:spcPct val="117800"/>
              </a:lnSpc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expect("Hello!").toBeDefined();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success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expect(null).toBeDefined();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success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expect(somethingUndefined).toBeDefined();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failure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var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somethingElseUndefined;</a:t>
            </a:r>
            <a:endParaRPr sz="1800">
              <a:latin typeface="Calibri"/>
              <a:cs typeface="Calibri"/>
            </a:endParaRPr>
          </a:p>
          <a:p>
            <a:pPr marL="213360" marR="3131185">
              <a:lnSpc>
                <a:spcPct val="11780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expect(somethingElseUndefined).toBeUndefined(); // success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expect(12).toBeUndefined();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failure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expect(null).toBeUndefined();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</a:t>
            </a:r>
            <a:r>
              <a:rPr dirty="0" sz="18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failure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Nullness:</a:t>
            </a:r>
            <a:r>
              <a:rPr dirty="0" spc="-225"/>
              <a:t> </a:t>
            </a:r>
            <a:r>
              <a:rPr dirty="0" spc="-75"/>
              <a:t>toBeNull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8960485" cy="2204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toBeNull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matcher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fairly straightforward.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If you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hadn’t guessed by 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now,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checks</a:t>
            </a:r>
            <a:endParaRPr sz="2000">
              <a:latin typeface="Calibri"/>
              <a:cs typeface="Calibri"/>
            </a:endParaRPr>
          </a:p>
          <a:p>
            <a:pPr marL="213360" marR="5597525" indent="-201295">
              <a:lnSpc>
                <a:spcPct val="112599"/>
              </a:lnSpc>
              <a:spcBef>
                <a:spcPts val="860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if something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null: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expect(null).toBeNull();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success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expect(false).toBeNull();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</a:t>
            </a:r>
            <a:r>
              <a:rPr dirty="0" sz="18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failure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expect(somethingUndefined).toBeNull(); //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failure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Fairly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simple!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60" b="0" u="sng">
                <a:solidFill>
                  <a:srgbClr val="6F34A1"/>
                </a:solidFill>
                <a:latin typeface="Calibri Light"/>
                <a:cs typeface="Calibri Light"/>
              </a:rPr>
              <a:t>JASMINE</a:t>
            </a:r>
            <a:r>
              <a:rPr dirty="0" sz="6000" spc="-165" b="0" u="sng">
                <a:solidFill>
                  <a:srgbClr val="6F34A1"/>
                </a:solidFill>
                <a:latin typeface="Calibri Light"/>
                <a:cs typeface="Calibri Light"/>
              </a:rPr>
              <a:t> </a:t>
            </a:r>
            <a:r>
              <a:rPr dirty="0" sz="6000" spc="-55" b="0" u="sng">
                <a:solidFill>
                  <a:srgbClr val="6F34A1"/>
                </a:solidFill>
                <a:latin typeface="Calibri Light"/>
                <a:cs typeface="Calibri Light"/>
              </a:rPr>
              <a:t>INTRO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136779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LESSON</a:t>
            </a:r>
            <a:r>
              <a:rPr dirty="0" sz="2400" spc="254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DA365D"/>
                </a:solidFill>
                <a:latin typeface="Calibri Light"/>
                <a:cs typeface="Calibri Light"/>
              </a:rPr>
              <a:t>1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Is It </a:t>
            </a:r>
            <a:r>
              <a:rPr dirty="0" spc="-60"/>
              <a:t>NaN?</a:t>
            </a:r>
            <a:r>
              <a:rPr dirty="0" spc="-525"/>
              <a:t> </a:t>
            </a:r>
            <a:r>
              <a:rPr dirty="0" spc="-75"/>
              <a:t>toBeNaN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838055" cy="2625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toBeNull, toBeNaN checks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something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NaN: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200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expect(5).not.toBeNaN();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</a:t>
            </a:r>
            <a:r>
              <a:rPr dirty="0" sz="18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success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expect(0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/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0).toBeNaN();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success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expect(parseInt("hello")).toBeNaN();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</a:t>
            </a:r>
            <a:r>
              <a:rPr dirty="0" sz="180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success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03505" marR="5080" indent="-91440">
              <a:lnSpc>
                <a:spcPct val="901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from JavaScript’s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built-in isNaN function.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built-in isNaN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return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true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nonnumber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types,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such as nonnumeric strings,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objects, and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arrays. Jasmine’s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positive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only if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NaN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0"/>
              <a:t>Comparators: </a:t>
            </a:r>
            <a:r>
              <a:rPr dirty="0" spc="-90"/>
              <a:t>toBeGreaterThan,</a:t>
            </a:r>
            <a:r>
              <a:rPr dirty="0" spc="-190"/>
              <a:t> </a:t>
            </a:r>
            <a:r>
              <a:rPr dirty="0" spc="-80"/>
              <a:t>toBeLessThan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584690" cy="151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toBeGreaterThan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toBeLessThan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matchers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check if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something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or less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something else.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pass: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expect(8).toBeGreaterThan(5);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expect(5).toBeLessThan(12);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expect("a").toBeLessThan("z"); // Notice that it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works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dirty="0" sz="1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too!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Nearness:</a:t>
            </a:r>
            <a:r>
              <a:rPr dirty="0" spc="-200"/>
              <a:t> </a:t>
            </a:r>
            <a:r>
              <a:rPr dirty="0" spc="-110"/>
              <a:t>toBeCloseTo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985" marR="5080" indent="-91440">
              <a:lnSpc>
                <a:spcPts val="2160"/>
              </a:lnSpc>
            </a:pPr>
            <a:r>
              <a:rPr dirty="0" spc="-2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20"/>
              <a:t>toBeCloseTo </a:t>
            </a:r>
            <a:r>
              <a:rPr dirty="0" spc="-10"/>
              <a:t>allows you </a:t>
            </a:r>
            <a:r>
              <a:rPr dirty="0" spc="-15"/>
              <a:t>to </a:t>
            </a:r>
            <a:r>
              <a:rPr dirty="0"/>
              <a:t>check if a </a:t>
            </a:r>
            <a:r>
              <a:rPr dirty="0" spc="-5"/>
              <a:t>number </a:t>
            </a:r>
            <a:r>
              <a:rPr dirty="0"/>
              <a:t>is close </a:t>
            </a:r>
            <a:r>
              <a:rPr dirty="0" spc="-15"/>
              <a:t>to </a:t>
            </a:r>
            <a:r>
              <a:rPr dirty="0"/>
              <a:t>another </a:t>
            </a:r>
            <a:r>
              <a:rPr dirty="0" spc="-25"/>
              <a:t>number, </a:t>
            </a:r>
            <a:r>
              <a:rPr dirty="0" spc="-10"/>
              <a:t>given </a:t>
            </a:r>
            <a:r>
              <a:rPr dirty="0"/>
              <a:t>a </a:t>
            </a:r>
            <a:r>
              <a:rPr dirty="0" spc="-5"/>
              <a:t>certain amount  of decimal precision </a:t>
            </a:r>
            <a:r>
              <a:rPr dirty="0"/>
              <a:t>as the </a:t>
            </a:r>
            <a:r>
              <a:rPr dirty="0" spc="-5"/>
              <a:t>second</a:t>
            </a:r>
            <a:r>
              <a:rPr dirty="0" spc="-35"/>
              <a:t> </a:t>
            </a:r>
            <a:r>
              <a:rPr dirty="0" spc="-5"/>
              <a:t>argument.</a:t>
            </a:r>
          </a:p>
          <a:p>
            <a:pPr marL="133985" marR="166370" indent="-91440">
              <a:lnSpc>
                <a:spcPts val="2160"/>
              </a:lnSpc>
              <a:spcBef>
                <a:spcPts val="140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If </a:t>
            </a:r>
            <a:r>
              <a:rPr dirty="0" spc="-10"/>
              <a:t>you </a:t>
            </a:r>
            <a:r>
              <a:rPr dirty="0" spc="-15"/>
              <a:t>want </a:t>
            </a:r>
            <a:r>
              <a:rPr dirty="0" spc="-10"/>
              <a:t>to </a:t>
            </a:r>
            <a:r>
              <a:rPr dirty="0" spc="-15"/>
              <a:t>make </a:t>
            </a:r>
            <a:r>
              <a:rPr dirty="0" spc="-10"/>
              <a:t>sure </a:t>
            </a:r>
            <a:r>
              <a:rPr dirty="0" spc="-5"/>
              <a:t>that </a:t>
            </a:r>
            <a:r>
              <a:rPr dirty="0"/>
              <a:t>a </a:t>
            </a:r>
            <a:r>
              <a:rPr dirty="0" spc="-5"/>
              <a:t>variable </a:t>
            </a:r>
            <a:r>
              <a:rPr dirty="0"/>
              <a:t>is close </a:t>
            </a:r>
            <a:r>
              <a:rPr dirty="0" spc="-10"/>
              <a:t>to </a:t>
            </a:r>
            <a:r>
              <a:rPr dirty="0"/>
              <a:t>12.3 within </a:t>
            </a:r>
            <a:r>
              <a:rPr dirty="0" spc="-5"/>
              <a:t>one decimal point, </a:t>
            </a:r>
            <a:r>
              <a:rPr dirty="0" spc="-35"/>
              <a:t>you’d </a:t>
            </a:r>
            <a:r>
              <a:rPr dirty="0" spc="-5"/>
              <a:t>code </a:t>
            </a:r>
            <a:r>
              <a:rPr dirty="0"/>
              <a:t>it  </a:t>
            </a:r>
            <a:r>
              <a:rPr dirty="0" spc="-20"/>
              <a:t>like</a:t>
            </a:r>
            <a:r>
              <a:rPr dirty="0" spc="-70"/>
              <a:t> </a:t>
            </a:r>
            <a:r>
              <a:rPr dirty="0"/>
              <a:t>this:</a:t>
            </a:r>
          </a:p>
          <a:p>
            <a:pPr marL="243840">
              <a:lnSpc>
                <a:spcPct val="100000"/>
              </a:lnSpc>
              <a:spcBef>
                <a:spcPts val="155"/>
              </a:spcBef>
            </a:pPr>
            <a:r>
              <a:rPr dirty="0" sz="1800" spc="-10"/>
              <a:t>expect(12.34).toBeCloseTo(12.3, </a:t>
            </a:r>
            <a:r>
              <a:rPr dirty="0" sz="1800" spc="-5"/>
              <a:t>1); //</a:t>
            </a:r>
            <a:r>
              <a:rPr dirty="0" sz="1800" spc="-10"/>
              <a:t> </a:t>
            </a:r>
            <a:r>
              <a:rPr dirty="0" sz="1800" spc="-5"/>
              <a:t>success</a:t>
            </a:r>
            <a:endParaRPr sz="1800"/>
          </a:p>
          <a:p>
            <a:pPr marL="43180">
              <a:lnSpc>
                <a:spcPts val="2280"/>
              </a:lnSpc>
              <a:spcBef>
                <a:spcPts val="134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If you </a:t>
            </a:r>
            <a:r>
              <a:rPr dirty="0" spc="-15"/>
              <a:t>want </a:t>
            </a:r>
            <a:r>
              <a:rPr dirty="0"/>
              <a:t>it </a:t>
            </a:r>
            <a:r>
              <a:rPr dirty="0" spc="-10"/>
              <a:t>to </a:t>
            </a:r>
            <a:r>
              <a:rPr dirty="0"/>
              <a:t>be the same within </a:t>
            </a:r>
            <a:r>
              <a:rPr dirty="0" spc="-10"/>
              <a:t>two </a:t>
            </a:r>
            <a:r>
              <a:rPr dirty="0"/>
              <a:t>decimal </a:t>
            </a:r>
            <a:r>
              <a:rPr dirty="0" spc="-5"/>
              <a:t>points, </a:t>
            </a:r>
            <a:r>
              <a:rPr dirty="0" spc="-35"/>
              <a:t>you’d </a:t>
            </a:r>
            <a:r>
              <a:rPr dirty="0"/>
              <a:t>change the 1 </a:t>
            </a:r>
            <a:r>
              <a:rPr dirty="0" spc="-15"/>
              <a:t>to </a:t>
            </a:r>
            <a:r>
              <a:rPr dirty="0"/>
              <a:t>a 2. </a:t>
            </a:r>
            <a:r>
              <a:rPr dirty="0" spc="-5"/>
              <a:t>This spec</a:t>
            </a:r>
            <a:r>
              <a:rPr dirty="0" spc="60"/>
              <a:t> </a:t>
            </a:r>
            <a:r>
              <a:rPr dirty="0" spc="-5"/>
              <a:t>will</a:t>
            </a:r>
          </a:p>
          <a:p>
            <a:pPr marL="133985">
              <a:lnSpc>
                <a:spcPts val="2280"/>
              </a:lnSpc>
            </a:pPr>
            <a:r>
              <a:rPr dirty="0" spc="-10"/>
              <a:t>fail, </a:t>
            </a:r>
            <a:r>
              <a:rPr dirty="0"/>
              <a:t>though—they </a:t>
            </a:r>
            <a:r>
              <a:rPr dirty="0" spc="-15"/>
              <a:t>differ </a:t>
            </a:r>
            <a:r>
              <a:rPr dirty="0" spc="-10"/>
              <a:t>at </a:t>
            </a:r>
            <a:r>
              <a:rPr dirty="0"/>
              <a:t>the </a:t>
            </a:r>
            <a:r>
              <a:rPr dirty="0" spc="-5"/>
              <a:t>second decimal digit:</a:t>
            </a:r>
          </a:p>
          <a:p>
            <a:pPr marL="243840">
              <a:lnSpc>
                <a:spcPct val="100000"/>
              </a:lnSpc>
              <a:spcBef>
                <a:spcPts val="200"/>
              </a:spcBef>
            </a:pPr>
            <a:r>
              <a:rPr dirty="0" sz="1800" spc="-10"/>
              <a:t>expect(12.34).toBeCloseTo(12.3, </a:t>
            </a:r>
            <a:r>
              <a:rPr dirty="0" sz="1800" spc="-5"/>
              <a:t>2); //</a:t>
            </a:r>
            <a:r>
              <a:rPr dirty="0" sz="1800" spc="5"/>
              <a:t> </a:t>
            </a:r>
            <a:r>
              <a:rPr dirty="0" sz="1800" spc="-15"/>
              <a:t>failure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/>
              <a:t>Using </a:t>
            </a:r>
            <a:r>
              <a:rPr dirty="0" spc="-85"/>
              <a:t>toMatch </a:t>
            </a:r>
            <a:r>
              <a:rPr dirty="0" spc="-55"/>
              <a:t>with </a:t>
            </a:r>
            <a:r>
              <a:rPr dirty="0" spc="-80"/>
              <a:t>Regular</a:t>
            </a:r>
            <a:r>
              <a:rPr dirty="0" spc="-575"/>
              <a:t> </a:t>
            </a:r>
            <a:r>
              <a:rPr dirty="0" spc="-80"/>
              <a:t>Expressions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863455" cy="2541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37465" indent="-91440">
              <a:lnSpc>
                <a:spcPts val="2160"/>
              </a:lnSpc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toMatch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checks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something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matched,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given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regular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expression.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be passed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regular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expression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string,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then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parsed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regular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expression.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succeed: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70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expect("foo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bar").toMatch(/bar/);</a:t>
            </a:r>
            <a:endParaRPr sz="1800">
              <a:latin typeface="Calibri"/>
              <a:cs typeface="Calibri"/>
            </a:endParaRPr>
          </a:p>
          <a:p>
            <a:pPr marL="213360" marR="3750945">
              <a:lnSpc>
                <a:spcPct val="11780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expect("horse_ebooks.jpg").toMatch(/\w+.(jpg|gif|png|svg)/i);  expect(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"jasmine@e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ample.com")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.toMatch("\w+@\w+\.\w+");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345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 more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regular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expressions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JavaScript,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check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out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very helpful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article on the</a:t>
            </a:r>
            <a:r>
              <a:rPr dirty="0" sz="20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Mozilla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80"/>
              </a:lnSpc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Developer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Network.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Checking</a:t>
            </a:r>
            <a:r>
              <a:rPr dirty="0" spc="-195"/>
              <a:t> </a:t>
            </a:r>
            <a:r>
              <a:rPr dirty="0" spc="-30"/>
              <a:t>If</a:t>
            </a:r>
            <a:r>
              <a:rPr dirty="0" spc="-160"/>
              <a:t> </a:t>
            </a:r>
            <a:r>
              <a:rPr dirty="0"/>
              <a:t>a</a:t>
            </a:r>
            <a:r>
              <a:rPr dirty="0" spc="-155"/>
              <a:t> </a:t>
            </a:r>
            <a:r>
              <a:rPr dirty="0" spc="-70"/>
              <a:t>Function</a:t>
            </a:r>
            <a:r>
              <a:rPr dirty="0" spc="-180"/>
              <a:t> </a:t>
            </a:r>
            <a:r>
              <a:rPr dirty="0" spc="-90"/>
              <a:t>Throws</a:t>
            </a:r>
            <a:r>
              <a:rPr dirty="0" spc="-185"/>
              <a:t> </a:t>
            </a:r>
            <a:r>
              <a:rPr dirty="0" spc="-35"/>
              <a:t>an</a:t>
            </a:r>
            <a:r>
              <a:rPr dirty="0" spc="-170"/>
              <a:t> </a:t>
            </a:r>
            <a:r>
              <a:rPr dirty="0" spc="-80"/>
              <a:t>Error</a:t>
            </a:r>
            <a:r>
              <a:rPr dirty="0" spc="-190"/>
              <a:t> </a:t>
            </a:r>
            <a:r>
              <a:rPr dirty="0" spc="-50"/>
              <a:t>with</a:t>
            </a:r>
            <a:r>
              <a:rPr dirty="0" spc="-190"/>
              <a:t> </a:t>
            </a:r>
            <a:r>
              <a:rPr dirty="0" spc="-85"/>
              <a:t>toThrow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03019"/>
            <a:ext cx="9552305" cy="392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75"/>
              </a:lnSpc>
            </a:pPr>
            <a:r>
              <a:rPr dirty="0" sz="1900" spc="-1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toThrow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lets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express, 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“Hey,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expect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this function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throw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1900" spc="2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error”:</a:t>
            </a:r>
            <a:endParaRPr sz="1900">
              <a:latin typeface="Calibri"/>
              <a:cs typeface="Calibri"/>
            </a:endParaRPr>
          </a:p>
          <a:p>
            <a:pPr marL="213360">
              <a:lnSpc>
                <a:spcPts val="1930"/>
              </a:lnSpc>
            </a:pP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var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throwMeAnError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= function()</a:t>
            </a:r>
            <a:r>
              <a:rPr dirty="0" sz="1700" spc="-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213360">
              <a:lnSpc>
                <a:spcPts val="2030"/>
              </a:lnSpc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throw new</a:t>
            </a:r>
            <a:r>
              <a:rPr dirty="0" sz="1700" spc="-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Error();</a:t>
            </a:r>
            <a:endParaRPr sz="1700">
              <a:latin typeface="Calibri"/>
              <a:cs typeface="Calibri"/>
            </a:endParaRPr>
          </a:p>
          <a:p>
            <a:pPr marL="213360">
              <a:lnSpc>
                <a:spcPts val="2030"/>
              </a:lnSpc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};</a:t>
            </a:r>
            <a:endParaRPr sz="1700">
              <a:latin typeface="Calibri"/>
              <a:cs typeface="Calibri"/>
            </a:endParaRPr>
          </a:p>
          <a:p>
            <a:pPr marL="213360">
              <a:lnSpc>
                <a:spcPts val="2035"/>
              </a:lnSpc>
            </a:pP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expect(throwMeAnError).toThrow();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03505" marR="5080" indent="-91440">
              <a:lnSpc>
                <a:spcPct val="70000"/>
              </a:lnSpc>
            </a:pPr>
            <a:r>
              <a:rPr dirty="0" sz="190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4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can use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this with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anonymous functions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too,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more useful.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example,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let’s say 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there’s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 function that should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throw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exception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with bad input,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1900" spc="2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so:</a:t>
            </a:r>
            <a:endParaRPr sz="1900">
              <a:latin typeface="Calibri"/>
              <a:cs typeface="Calibri"/>
            </a:endParaRPr>
          </a:p>
          <a:p>
            <a:pPr marL="213360">
              <a:lnSpc>
                <a:spcPts val="1830"/>
              </a:lnSpc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calculate("BAD INPUT"); //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should throw some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exciting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exception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  <a:spcBef>
                <a:spcPts val="915"/>
              </a:spcBef>
            </a:pPr>
            <a:r>
              <a:rPr dirty="0" sz="1900" spc="-6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6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that,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we use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Jasmine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19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so:</a:t>
            </a:r>
            <a:endParaRPr sz="1900">
              <a:latin typeface="Calibri"/>
              <a:cs typeface="Calibri"/>
            </a:endParaRPr>
          </a:p>
          <a:p>
            <a:pPr marL="213360">
              <a:lnSpc>
                <a:spcPts val="1930"/>
              </a:lnSpc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expect(function()</a:t>
            </a:r>
            <a:r>
              <a:rPr dirty="0" sz="17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213360">
              <a:lnSpc>
                <a:spcPts val="2030"/>
              </a:lnSpc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calculate("BAD</a:t>
            </a:r>
            <a:r>
              <a:rPr dirty="0" sz="17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INPUT");</a:t>
            </a:r>
            <a:endParaRPr sz="1700">
              <a:latin typeface="Calibri"/>
              <a:cs typeface="Calibri"/>
            </a:endParaRPr>
          </a:p>
          <a:p>
            <a:pPr marL="213360">
              <a:lnSpc>
                <a:spcPts val="2035"/>
              </a:lnSpc>
            </a:pP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}).toThrow();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  <a:spcBef>
                <a:spcPts val="915"/>
              </a:spcBef>
            </a:pPr>
            <a:r>
              <a:rPr dirty="0" sz="19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Whether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anonymous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named function,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still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pass 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dirty="0" sz="1900" spc="3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endParaRPr sz="1900">
              <a:latin typeface="Calibri"/>
              <a:cs typeface="Calibri"/>
            </a:endParaRPr>
          </a:p>
          <a:p>
            <a:pPr marL="103505">
              <a:lnSpc>
                <a:spcPts val="1939"/>
              </a:lnSpc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Jasmine will call it when running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specs.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Custom</a:t>
            </a:r>
            <a:r>
              <a:rPr dirty="0" spc="-295"/>
              <a:t> </a:t>
            </a:r>
            <a:r>
              <a:rPr dirty="0" spc="-90"/>
              <a:t>Matchers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20798"/>
            <a:ext cx="9881235" cy="392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60"/>
              </a:lnSpc>
            </a:pPr>
            <a:r>
              <a:rPr dirty="0" sz="2000" spc="-1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Let’s say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want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add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matcher called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toBeLarge,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which checks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a number 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dirty="0" sz="20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160"/>
              </a:lnSpc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100.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very top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file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(or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top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describe),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add the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following: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318770" marR="7358380" indent="-105410">
              <a:lnSpc>
                <a:spcPct val="107800"/>
              </a:lnSpc>
              <a:spcBef>
                <a:spcPts val="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beforeEach(function()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this.addMatchers({  toBeLarge: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function()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  <a:spcBef>
                <a:spcPts val="165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this.message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function()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632460">
              <a:lnSpc>
                <a:spcPct val="100000"/>
              </a:lnSpc>
              <a:spcBef>
                <a:spcPts val="16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return "Expected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" +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this.actual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+ "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8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large";</a:t>
            </a:r>
            <a:endParaRPr sz="1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  <a:spcBef>
                <a:spcPts val="170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  <a:spcBef>
                <a:spcPts val="16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return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this.actual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100;</a:t>
            </a:r>
            <a:endParaRPr sz="1800">
              <a:latin typeface="Calibri"/>
              <a:cs typeface="Calibri"/>
            </a:endParaRPr>
          </a:p>
          <a:p>
            <a:pPr algn="ctr" marR="8956040">
              <a:lnSpc>
                <a:spcPct val="100000"/>
              </a:lnSpc>
              <a:spcBef>
                <a:spcPts val="165"/>
              </a:spcBef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algn="ctr" marR="9033510">
              <a:lnSpc>
                <a:spcPct val="100000"/>
              </a:lnSpc>
              <a:spcBef>
                <a:spcPts val="165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Custom</a:t>
            </a:r>
            <a:r>
              <a:rPr dirty="0" spc="-295"/>
              <a:t> </a:t>
            </a:r>
            <a:r>
              <a:rPr dirty="0" spc="-90"/>
              <a:t>Matchers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01291"/>
            <a:ext cx="4486275" cy="1319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0" marR="5080" indent="-201295">
              <a:lnSpc>
                <a:spcPct val="114399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Now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do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our specs: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expect(5).toBeLarge();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failure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expect(200).toBeLarge();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success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expect(12).not.toBeLarge();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</a:t>
            </a:r>
            <a:r>
              <a:rPr dirty="0" sz="1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success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40" b="0" u="sng">
                <a:solidFill>
                  <a:srgbClr val="6F34A1"/>
                </a:solidFill>
                <a:latin typeface="Calibri Light"/>
                <a:cs typeface="Calibri Light"/>
              </a:rPr>
              <a:t>MORE </a:t>
            </a:r>
            <a:r>
              <a:rPr dirty="0" sz="6000" spc="-60" b="0" u="sng">
                <a:solidFill>
                  <a:srgbClr val="6F34A1"/>
                </a:solidFill>
                <a:latin typeface="Calibri Light"/>
                <a:cs typeface="Calibri Light"/>
              </a:rPr>
              <a:t>JASMINE</a:t>
            </a:r>
            <a:r>
              <a:rPr dirty="0" sz="6000" spc="-225" b="0" u="sng">
                <a:solidFill>
                  <a:srgbClr val="6F34A1"/>
                </a:solidFill>
                <a:latin typeface="Calibri Light"/>
                <a:cs typeface="Calibri Light"/>
              </a:rPr>
              <a:t> </a:t>
            </a:r>
            <a:r>
              <a:rPr dirty="0" sz="6000" spc="-120" b="0" u="sng">
                <a:solidFill>
                  <a:srgbClr val="6F34A1"/>
                </a:solidFill>
                <a:latin typeface="Calibri Light"/>
                <a:cs typeface="Calibri Light"/>
              </a:rPr>
              <a:t>FEATURES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136779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LESSON</a:t>
            </a:r>
            <a:r>
              <a:rPr dirty="0" sz="2400" spc="254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DA365D"/>
                </a:solidFill>
                <a:latin typeface="Calibri Light"/>
                <a:cs typeface="Calibri Light"/>
              </a:rPr>
              <a:t>3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Before </a:t>
            </a:r>
            <a:r>
              <a:rPr dirty="0" spc="-50"/>
              <a:t>and</a:t>
            </a:r>
            <a:r>
              <a:rPr dirty="0" spc="-325"/>
              <a:t> </a:t>
            </a:r>
            <a:r>
              <a:rPr dirty="0" spc="-65"/>
              <a:t>After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985" marR="5080" indent="-91440">
              <a:lnSpc>
                <a:spcPts val="1630"/>
              </a:lnSpc>
            </a:pPr>
            <a:r>
              <a:rPr dirty="0" sz="17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700"/>
              <a:t>Another </a:t>
            </a:r>
            <a:r>
              <a:rPr dirty="0" sz="1700" spc="-5"/>
              <a:t>useful </a:t>
            </a:r>
            <a:r>
              <a:rPr dirty="0" sz="1700" spc="-15"/>
              <a:t>feature </a:t>
            </a:r>
            <a:r>
              <a:rPr dirty="0" sz="1700" spc="-5"/>
              <a:t>of </a:t>
            </a:r>
            <a:r>
              <a:rPr dirty="0" sz="1700"/>
              <a:t>Jasmine is actually a </a:t>
            </a:r>
            <a:r>
              <a:rPr dirty="0" sz="1700" spc="-10"/>
              <a:t>twofer: beforeEach </a:t>
            </a:r>
            <a:r>
              <a:rPr dirty="0" sz="1700"/>
              <a:t>and </a:t>
            </a:r>
            <a:r>
              <a:rPr dirty="0" sz="1700" spc="-5"/>
              <a:t>afterEach. They allow </a:t>
            </a:r>
            <a:r>
              <a:rPr dirty="0" sz="1700" spc="-10"/>
              <a:t>you </a:t>
            </a:r>
            <a:r>
              <a:rPr dirty="0" sz="1700" spc="-5"/>
              <a:t>to </a:t>
            </a:r>
            <a:r>
              <a:rPr dirty="0" sz="1700" spc="-10"/>
              <a:t>execute </a:t>
            </a:r>
            <a:r>
              <a:rPr dirty="0" sz="1700" spc="-5"/>
              <a:t>some  code—you </a:t>
            </a:r>
            <a:r>
              <a:rPr dirty="0" sz="1700"/>
              <a:t>guessed </a:t>
            </a:r>
            <a:r>
              <a:rPr dirty="0" sz="1700" spc="-5"/>
              <a:t>it—before </a:t>
            </a:r>
            <a:r>
              <a:rPr dirty="0" sz="1700"/>
              <a:t>and </a:t>
            </a:r>
            <a:r>
              <a:rPr dirty="0" sz="1700" spc="-10"/>
              <a:t>after </a:t>
            </a:r>
            <a:r>
              <a:rPr dirty="0" sz="1700"/>
              <a:t>each spec. This </a:t>
            </a:r>
            <a:r>
              <a:rPr dirty="0" sz="1700" spc="-5"/>
              <a:t>can </a:t>
            </a:r>
            <a:r>
              <a:rPr dirty="0" sz="1700"/>
              <a:t>be very </a:t>
            </a:r>
            <a:r>
              <a:rPr dirty="0" sz="1700" spc="-5"/>
              <a:t>useful </a:t>
            </a:r>
            <a:r>
              <a:rPr dirty="0" sz="1700" spc="-15"/>
              <a:t>for </a:t>
            </a:r>
            <a:r>
              <a:rPr dirty="0" sz="1700" spc="-5"/>
              <a:t>factoring </a:t>
            </a:r>
            <a:r>
              <a:rPr dirty="0" sz="1700"/>
              <a:t>out </a:t>
            </a:r>
            <a:r>
              <a:rPr dirty="0" sz="1700" spc="-5"/>
              <a:t>common code or  </a:t>
            </a:r>
            <a:r>
              <a:rPr dirty="0" sz="1700"/>
              <a:t>cleaning up </a:t>
            </a:r>
            <a:r>
              <a:rPr dirty="0" sz="1700" spc="-5"/>
              <a:t>variables </a:t>
            </a:r>
            <a:r>
              <a:rPr dirty="0" sz="1700" spc="-10"/>
              <a:t>after </a:t>
            </a:r>
            <a:r>
              <a:rPr dirty="0" sz="1700" spc="-5"/>
              <a:t>tests. </a:t>
            </a:r>
            <a:r>
              <a:rPr dirty="0" sz="1700" spc="-80"/>
              <a:t>To </a:t>
            </a:r>
            <a:r>
              <a:rPr dirty="0" sz="1700" spc="-10"/>
              <a:t>execute </a:t>
            </a:r>
            <a:r>
              <a:rPr dirty="0" sz="1700" spc="-5"/>
              <a:t>some code </a:t>
            </a:r>
            <a:r>
              <a:rPr dirty="0" sz="1700" spc="-5" i="1">
                <a:latin typeface="Calibri"/>
                <a:cs typeface="Calibri"/>
              </a:rPr>
              <a:t>before </a:t>
            </a:r>
            <a:r>
              <a:rPr dirty="0" sz="1700" spc="-5"/>
              <a:t>every </a:t>
            </a:r>
            <a:r>
              <a:rPr dirty="0" sz="1700"/>
              <a:t>spec, simply put it in a </a:t>
            </a:r>
            <a:r>
              <a:rPr dirty="0" sz="1700" spc="-10"/>
              <a:t>beforeEach. </a:t>
            </a:r>
            <a:r>
              <a:rPr dirty="0" sz="1700" spc="-5"/>
              <a:t>Note that  </a:t>
            </a:r>
            <a:r>
              <a:rPr dirty="0" sz="1700" spc="-10"/>
              <a:t>you have </a:t>
            </a:r>
            <a:r>
              <a:rPr dirty="0" sz="1700" spc="-5"/>
              <a:t>to scope variables properly </a:t>
            </a:r>
            <a:r>
              <a:rPr dirty="0" sz="1700"/>
              <a:t>in </a:t>
            </a:r>
            <a:r>
              <a:rPr dirty="0" sz="1700" spc="-5"/>
              <a:t>order to </a:t>
            </a:r>
            <a:r>
              <a:rPr dirty="0" sz="1700" spc="-10"/>
              <a:t>have </a:t>
            </a:r>
            <a:r>
              <a:rPr dirty="0" sz="1700"/>
              <a:t>them </a:t>
            </a:r>
            <a:r>
              <a:rPr dirty="0" sz="1700" spc="-5"/>
              <a:t>throughout </a:t>
            </a:r>
            <a:r>
              <a:rPr dirty="0" sz="1700"/>
              <a:t>each</a:t>
            </a:r>
            <a:r>
              <a:rPr dirty="0" sz="1700" spc="-100"/>
              <a:t> </a:t>
            </a:r>
            <a:r>
              <a:rPr dirty="0" sz="1700"/>
              <a:t>spec:</a:t>
            </a:r>
            <a:endParaRPr sz="17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60"/>
              </a:spcBef>
            </a:pPr>
            <a:r>
              <a:rPr dirty="0" sz="1500" spc="-5"/>
              <a:t>describe("employee", function()</a:t>
            </a:r>
            <a:r>
              <a:rPr dirty="0" sz="1500" spc="-25"/>
              <a:t> </a:t>
            </a:r>
            <a:r>
              <a:rPr dirty="0" sz="1500"/>
              <a:t>{</a:t>
            </a:r>
            <a:endParaRPr sz="1500"/>
          </a:p>
          <a:p>
            <a:pPr marL="243840" marR="5958840">
              <a:lnSpc>
                <a:spcPct val="113300"/>
              </a:lnSpc>
            </a:pPr>
            <a:r>
              <a:rPr dirty="0" sz="1500" spc="-10"/>
              <a:t>var </a:t>
            </a:r>
            <a:r>
              <a:rPr dirty="0" sz="1500" spc="-5"/>
              <a:t>employee; // Note </a:t>
            </a:r>
            <a:r>
              <a:rPr dirty="0" sz="1500"/>
              <a:t>the </a:t>
            </a:r>
            <a:r>
              <a:rPr dirty="0" sz="1500" spc="-5"/>
              <a:t>scoping of </a:t>
            </a:r>
            <a:r>
              <a:rPr dirty="0" sz="1500"/>
              <a:t>this </a:t>
            </a:r>
            <a:r>
              <a:rPr dirty="0" sz="1500" spc="-5"/>
              <a:t>variable.  </a:t>
            </a:r>
            <a:r>
              <a:rPr dirty="0" sz="1500" spc="-10"/>
              <a:t>beforeEach(function()</a:t>
            </a:r>
            <a:r>
              <a:rPr dirty="0" sz="1500" spc="-35"/>
              <a:t> </a:t>
            </a:r>
            <a:r>
              <a:rPr dirty="0" sz="1500"/>
              <a:t>{</a:t>
            </a:r>
            <a:endParaRPr sz="1500"/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dirty="0" sz="1500" spc="-5"/>
              <a:t>employee </a:t>
            </a:r>
            <a:r>
              <a:rPr dirty="0" sz="1500"/>
              <a:t>= </a:t>
            </a:r>
            <a:r>
              <a:rPr dirty="0" sz="1500" spc="-5"/>
              <a:t>new</a:t>
            </a:r>
            <a:r>
              <a:rPr dirty="0" sz="1500" spc="-45"/>
              <a:t> </a:t>
            </a:r>
            <a:r>
              <a:rPr dirty="0" sz="1500" spc="-10"/>
              <a:t>Employee;</a:t>
            </a:r>
            <a:endParaRPr sz="1500"/>
          </a:p>
          <a:p>
            <a:pPr marL="243840">
              <a:lnSpc>
                <a:spcPct val="100000"/>
              </a:lnSpc>
              <a:spcBef>
                <a:spcPts val="240"/>
              </a:spcBef>
            </a:pPr>
            <a:r>
              <a:rPr dirty="0" sz="1500" spc="-5"/>
              <a:t>});</a:t>
            </a:r>
            <a:endParaRPr sz="1500"/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dirty="0" sz="1500" spc="-5"/>
              <a:t>it("has </a:t>
            </a:r>
            <a:r>
              <a:rPr dirty="0" sz="1500"/>
              <a:t>a </a:t>
            </a:r>
            <a:r>
              <a:rPr dirty="0" sz="1500" spc="-5"/>
              <a:t>name", function()</a:t>
            </a:r>
            <a:r>
              <a:rPr dirty="0" sz="1500" spc="-75"/>
              <a:t> </a:t>
            </a:r>
            <a:r>
              <a:rPr dirty="0" sz="1500"/>
              <a:t>{</a:t>
            </a:r>
            <a:endParaRPr sz="1500"/>
          </a:p>
          <a:p>
            <a:pPr marL="414655">
              <a:lnSpc>
                <a:spcPct val="100000"/>
              </a:lnSpc>
              <a:spcBef>
                <a:spcPts val="240"/>
              </a:spcBef>
            </a:pPr>
            <a:r>
              <a:rPr dirty="0" sz="1500" spc="-5"/>
              <a:t>expect(employee.name).toBeDefined();</a:t>
            </a:r>
            <a:endParaRPr sz="1500"/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dirty="0" sz="1500" spc="-5"/>
              <a:t>});</a:t>
            </a:r>
            <a:endParaRPr sz="1500"/>
          </a:p>
          <a:p>
            <a:pPr marL="372110" marR="6778625" indent="-43180">
              <a:lnSpc>
                <a:spcPct val="113300"/>
              </a:lnSpc>
            </a:pPr>
            <a:r>
              <a:rPr dirty="0" sz="1500" spc="-5"/>
              <a:t>it("has </a:t>
            </a:r>
            <a:r>
              <a:rPr dirty="0" sz="1500"/>
              <a:t>a </a:t>
            </a:r>
            <a:r>
              <a:rPr dirty="0" sz="1500" spc="-10"/>
              <a:t>role", </a:t>
            </a:r>
            <a:r>
              <a:rPr dirty="0" sz="1500" spc="-5"/>
              <a:t>function() </a:t>
            </a:r>
            <a:r>
              <a:rPr dirty="0" sz="1500"/>
              <a:t>{  </a:t>
            </a:r>
            <a:r>
              <a:rPr dirty="0" sz="1500" spc="-10"/>
              <a:t>expect(employee.role).toBeDefined();</a:t>
            </a:r>
            <a:endParaRPr sz="1500"/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dirty="0" sz="1500" spc="-5"/>
              <a:t>});</a:t>
            </a:r>
            <a:endParaRPr sz="1500"/>
          </a:p>
          <a:p>
            <a:pPr marL="243840">
              <a:lnSpc>
                <a:spcPct val="100000"/>
              </a:lnSpc>
              <a:spcBef>
                <a:spcPts val="240"/>
              </a:spcBef>
            </a:pPr>
            <a:r>
              <a:rPr dirty="0" sz="1500" spc="-5"/>
              <a:t>});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Nested</a:t>
            </a:r>
            <a:r>
              <a:rPr dirty="0" spc="-235"/>
              <a:t> </a:t>
            </a:r>
            <a:r>
              <a:rPr dirty="0" spc="-70"/>
              <a:t>Suites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1758"/>
            <a:ext cx="10013950" cy="3688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ct val="8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gets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more complex, 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might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want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organize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suites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groups, subgroups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sub-subgroups,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 on. Jasmine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makes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very easy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do that by simply nesting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specs.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Put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describe block inside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another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describe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block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ts val="2135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describe("chat", function()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527685" marR="5900420" indent="-157480">
              <a:lnSpc>
                <a:spcPct val="10780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describe("buddy list", function()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it("contains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list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users",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function()</a:t>
            </a:r>
            <a:r>
              <a:rPr dirty="0" sz="18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684530" marR="3209290">
              <a:lnSpc>
                <a:spcPct val="10780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expect(chat.buddyList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instanceof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Array).toBeTruthy(); 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expect(chat.buddyList[0]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instanceof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chat.User).toBeTruthy();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r>
              <a:rPr dirty="0" sz="180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  <a:p>
            <a:pPr marL="527685" marR="5231765" indent="-157480">
              <a:lnSpc>
                <a:spcPct val="10780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describe("messages object", function()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it("contains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sender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 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body", function()</a:t>
            </a:r>
            <a:r>
              <a:rPr dirty="0" sz="18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684530" marR="6095365">
              <a:lnSpc>
                <a:spcPct val="107800"/>
              </a:lnSpc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var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message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new chat.Message;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expect(message.body).toEqual("");</a:t>
            </a:r>
            <a:endParaRPr sz="1800">
              <a:latin typeface="Calibri"/>
              <a:cs typeface="Calibri"/>
            </a:endParaRPr>
          </a:p>
          <a:p>
            <a:pPr marL="684530">
              <a:lnSpc>
                <a:spcPct val="100000"/>
              </a:lnSpc>
              <a:spcBef>
                <a:spcPts val="165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expect(message.sender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instanceof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chat.User).toBeTruthy();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 });</a:t>
            </a:r>
            <a:r>
              <a:rPr dirty="0" sz="1800" spc="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/>
              <a:t>WHA </a:t>
            </a:r>
            <a:r>
              <a:rPr dirty="0" spc="-30"/>
              <a:t>IS</a:t>
            </a:r>
            <a:r>
              <a:rPr dirty="0" spc="-360"/>
              <a:t> </a:t>
            </a:r>
            <a:r>
              <a:rPr dirty="0" spc="-80"/>
              <a:t>JASMINE?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8944610" cy="782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Jasmine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behavior-driven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testing framework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JavaScript programming</a:t>
            </a:r>
            <a:r>
              <a:rPr dirty="0" sz="20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language.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000" spc="-1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bunch of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tools that you can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Skipping Specs </a:t>
            </a:r>
            <a:r>
              <a:rPr dirty="0" spc="-50"/>
              <a:t>and</a:t>
            </a:r>
            <a:r>
              <a:rPr dirty="0" spc="-465"/>
              <a:t> </a:t>
            </a:r>
            <a:r>
              <a:rPr dirty="0" spc="-70"/>
              <a:t>Suites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1758"/>
            <a:ext cx="9883140" cy="3837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03505" marR="269240" indent="-91440">
              <a:lnSpc>
                <a:spcPct val="8000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specs, sometimes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might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want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skip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few.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Maybe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spec isn’t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finished;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maybe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slow; maybe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you’re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just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not in the mood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see one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spec in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sea of green  ones.</a:t>
            </a:r>
            <a:endParaRPr sz="2000">
              <a:latin typeface="Calibri"/>
              <a:cs typeface="Calibri"/>
            </a:endParaRPr>
          </a:p>
          <a:p>
            <a:pPr marL="103505" marR="5080" indent="-91440">
              <a:lnSpc>
                <a:spcPct val="80000"/>
              </a:lnSpc>
              <a:spcBef>
                <a:spcPts val="1405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Instead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commenting specs out,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just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add an x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before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will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behave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 though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commented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spec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out. In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example, we haven’t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finished the  spec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tests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double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rainbow’s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brightness, so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we’ll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x it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out: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describe("double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rainbow",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function()</a:t>
            </a:r>
            <a:r>
              <a:rPr dirty="0" sz="18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70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it("is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all the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way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across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sky", function()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13360" marR="7019290">
              <a:lnSpc>
                <a:spcPct val="10780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This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spec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run.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  xit("is so bright", function()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{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// Because we've x'd this spec out, it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won't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run.</a:t>
            </a:r>
            <a:r>
              <a:rPr dirty="0" sz="18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Skipping Specs </a:t>
            </a:r>
            <a:r>
              <a:rPr dirty="0" spc="-50"/>
              <a:t>and</a:t>
            </a:r>
            <a:r>
              <a:rPr dirty="0" spc="-465"/>
              <a:t> </a:t>
            </a:r>
            <a:r>
              <a:rPr dirty="0" spc="-70"/>
              <a:t>Suites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985" marR="5080" indent="-91440">
              <a:lnSpc>
                <a:spcPts val="2160"/>
              </a:lnSpc>
            </a:pPr>
            <a:r>
              <a:rPr dirty="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40"/>
              <a:t>You </a:t>
            </a:r>
            <a:r>
              <a:rPr dirty="0" spc="-5"/>
              <a:t>can also </a:t>
            </a:r>
            <a:r>
              <a:rPr dirty="0"/>
              <a:t>x </a:t>
            </a:r>
            <a:r>
              <a:rPr dirty="0" spc="-5"/>
              <a:t>out </a:t>
            </a:r>
            <a:r>
              <a:rPr dirty="0" spc="-10"/>
              <a:t>entire </a:t>
            </a:r>
            <a:r>
              <a:rPr dirty="0" spc="-5"/>
              <a:t>suites, </a:t>
            </a:r>
            <a:r>
              <a:rPr dirty="0"/>
              <a:t>which </a:t>
            </a:r>
            <a:r>
              <a:rPr dirty="0" spc="-5"/>
              <a:t>will skip </a:t>
            </a:r>
            <a:r>
              <a:rPr dirty="0"/>
              <a:t>all </a:t>
            </a:r>
            <a:r>
              <a:rPr dirty="0" spc="-5"/>
              <a:t>of </a:t>
            </a:r>
            <a:r>
              <a:rPr dirty="0"/>
              <a:t>the </a:t>
            </a:r>
            <a:r>
              <a:rPr dirty="0" spc="-5"/>
              <a:t>specs inside. </a:t>
            </a:r>
            <a:r>
              <a:rPr dirty="0"/>
              <a:t>In this </a:t>
            </a:r>
            <a:r>
              <a:rPr dirty="0" spc="-10"/>
              <a:t>example, </a:t>
            </a:r>
            <a:r>
              <a:rPr dirty="0"/>
              <a:t>none </a:t>
            </a:r>
            <a:r>
              <a:rPr dirty="0" spc="-5"/>
              <a:t>of  </a:t>
            </a:r>
            <a:r>
              <a:rPr dirty="0"/>
              <a:t>the </a:t>
            </a:r>
            <a:r>
              <a:rPr dirty="0" spc="-5"/>
              <a:t>Leonardo DiCaprio specs will</a:t>
            </a:r>
            <a:r>
              <a:rPr dirty="0" spc="-45"/>
              <a:t> </a:t>
            </a:r>
            <a:r>
              <a:rPr dirty="0"/>
              <a:t>run:</a:t>
            </a:r>
          </a:p>
          <a:p>
            <a:pPr marL="243840">
              <a:lnSpc>
                <a:spcPct val="100000"/>
              </a:lnSpc>
              <a:spcBef>
                <a:spcPts val="165"/>
              </a:spcBef>
            </a:pPr>
            <a:r>
              <a:rPr dirty="0" sz="1800" spc="-5"/>
              <a:t>xdescribe("Leonardo DiCaprio", function()</a:t>
            </a:r>
            <a:r>
              <a:rPr dirty="0" sz="1800" spc="35"/>
              <a:t> </a:t>
            </a:r>
            <a:r>
              <a:rPr dirty="0" sz="1800"/>
              <a:t>{</a:t>
            </a:r>
            <a:endParaRPr sz="1800"/>
          </a:p>
          <a:p>
            <a:pPr marL="558165" marR="3401695" indent="-157480">
              <a:lnSpc>
                <a:spcPct val="117800"/>
              </a:lnSpc>
            </a:pPr>
            <a:r>
              <a:rPr dirty="0" sz="1800" spc="-5"/>
              <a:t>it("is not named </a:t>
            </a:r>
            <a:r>
              <a:rPr dirty="0" sz="1800" spc="-10"/>
              <a:t>after Leonardo </a:t>
            </a:r>
            <a:r>
              <a:rPr dirty="0" sz="1800" spc="-5"/>
              <a:t>da Vinci", function() </a:t>
            </a:r>
            <a:r>
              <a:rPr dirty="0" sz="1800"/>
              <a:t>{  </a:t>
            </a:r>
            <a:r>
              <a:rPr dirty="0" sz="1800" spc="-10"/>
              <a:t>expect("Leonardo DiCaprio").not.toEqual("Leonardo </a:t>
            </a:r>
            <a:r>
              <a:rPr dirty="0" sz="1800" spc="-5"/>
              <a:t>da</a:t>
            </a:r>
            <a:r>
              <a:rPr dirty="0" sz="1800" spc="235"/>
              <a:t> </a:t>
            </a:r>
            <a:r>
              <a:rPr dirty="0" sz="1800" spc="-10"/>
              <a:t>Vinci");</a:t>
            </a:r>
            <a:endParaRPr sz="1800"/>
          </a:p>
          <a:p>
            <a:pPr marL="400685">
              <a:lnSpc>
                <a:spcPct val="100000"/>
              </a:lnSpc>
              <a:spcBef>
                <a:spcPts val="380"/>
              </a:spcBef>
            </a:pPr>
            <a:r>
              <a:rPr dirty="0" sz="1800" spc="-5"/>
              <a:t>});</a:t>
            </a:r>
            <a:endParaRPr sz="1800"/>
          </a:p>
          <a:p>
            <a:pPr marL="558165" marR="4116704" indent="-157480">
              <a:lnSpc>
                <a:spcPts val="2550"/>
              </a:lnSpc>
              <a:spcBef>
                <a:spcPts val="145"/>
              </a:spcBef>
            </a:pPr>
            <a:r>
              <a:rPr dirty="0" sz="1800" spc="-5"/>
              <a:t>it("is in </a:t>
            </a:r>
            <a:r>
              <a:rPr dirty="0" sz="1800"/>
              <a:t>the </a:t>
            </a:r>
            <a:r>
              <a:rPr dirty="0" sz="1800" spc="-5"/>
              <a:t>movie Inception", function() </a:t>
            </a:r>
            <a:r>
              <a:rPr dirty="0" sz="1800"/>
              <a:t>{  </a:t>
            </a:r>
            <a:r>
              <a:rPr dirty="0" sz="1800" spc="-10"/>
              <a:t>expect(Inception.cast).toContain("Leonardo</a:t>
            </a:r>
            <a:r>
              <a:rPr dirty="0" sz="1800" spc="85"/>
              <a:t> </a:t>
            </a:r>
            <a:r>
              <a:rPr dirty="0" sz="1800" spc="-5"/>
              <a:t>DiCaprio");</a:t>
            </a:r>
            <a:endParaRPr sz="1800"/>
          </a:p>
          <a:p>
            <a:pPr marL="400685">
              <a:lnSpc>
                <a:spcPct val="100000"/>
              </a:lnSpc>
              <a:spcBef>
                <a:spcPts val="234"/>
              </a:spcBef>
            </a:pPr>
            <a:r>
              <a:rPr dirty="0" sz="1800" spc="-5"/>
              <a:t>});</a:t>
            </a:r>
            <a:endParaRPr sz="1800"/>
          </a:p>
          <a:p>
            <a:pPr marL="243840">
              <a:lnSpc>
                <a:spcPct val="100000"/>
              </a:lnSpc>
              <a:spcBef>
                <a:spcPts val="384"/>
              </a:spcBef>
            </a:pPr>
            <a:r>
              <a:rPr dirty="0" sz="1800" spc="-5"/>
              <a:t>});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Skipping Specs </a:t>
            </a:r>
            <a:r>
              <a:rPr dirty="0" spc="-50"/>
              <a:t>and</a:t>
            </a:r>
            <a:r>
              <a:rPr dirty="0" spc="-465"/>
              <a:t> </a:t>
            </a:r>
            <a:r>
              <a:rPr dirty="0" spc="-70"/>
              <a:t>Suites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1758"/>
            <a:ext cx="9730740" cy="3710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ct val="8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Because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specs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suites are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defined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functions,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skip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specs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suites  after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certain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point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clever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return.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Because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return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halts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function’s  execution, 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stop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 specs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running,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describe("I'm only going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run SOME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these", function()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10"/>
              </a:spcBef>
              <a:buClr>
                <a:srgbClr val="DA365D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it("will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run this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spec",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function()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{});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25"/>
              </a:spcBef>
              <a:buClr>
                <a:srgbClr val="DA365D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it("will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run this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spec",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function()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{});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25"/>
              </a:spcBef>
              <a:buClr>
                <a:srgbClr val="DA365D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return;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//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stop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function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doing anything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else.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10"/>
              </a:spcBef>
              <a:buClr>
                <a:srgbClr val="DA365D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it("will not run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spec",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function()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{});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25"/>
              </a:spcBef>
              <a:buClr>
                <a:srgbClr val="DA365D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it("will not run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spec",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function()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{});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Matching </a:t>
            </a:r>
            <a:r>
              <a:rPr dirty="0" spc="-60"/>
              <a:t>Class</a:t>
            </a:r>
            <a:r>
              <a:rPr dirty="0" spc="-365"/>
              <a:t> </a:t>
            </a:r>
            <a:r>
              <a:rPr dirty="0" spc="-7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985" marR="725805" indent="-91440">
              <a:lnSpc>
                <a:spcPts val="192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Sometimes you </a:t>
            </a:r>
            <a:r>
              <a:rPr dirty="0"/>
              <a:t>don’t </a:t>
            </a:r>
            <a:r>
              <a:rPr dirty="0" spc="-10"/>
              <a:t>care </a:t>
            </a:r>
            <a:r>
              <a:rPr dirty="0" spc="-5"/>
              <a:t>what </a:t>
            </a:r>
            <a:r>
              <a:rPr dirty="0"/>
              <a:t>the </a:t>
            </a:r>
            <a:r>
              <a:rPr dirty="0" spc="-5"/>
              <a:t>value is; you </a:t>
            </a:r>
            <a:r>
              <a:rPr dirty="0" spc="-10"/>
              <a:t>care </a:t>
            </a:r>
            <a:r>
              <a:rPr dirty="0" spc="-5"/>
              <a:t>what </a:t>
            </a:r>
            <a:r>
              <a:rPr dirty="0" i="1">
                <a:latin typeface="Calibri"/>
                <a:cs typeface="Calibri"/>
              </a:rPr>
              <a:t>type </a:t>
            </a:r>
            <a:r>
              <a:rPr dirty="0"/>
              <a:t>it </a:t>
            </a:r>
            <a:r>
              <a:rPr dirty="0" spc="-5"/>
              <a:t>is. </a:t>
            </a:r>
            <a:r>
              <a:rPr dirty="0" spc="-95"/>
              <a:t>To </a:t>
            </a:r>
            <a:r>
              <a:rPr dirty="0" spc="-10"/>
              <a:t>indicate </a:t>
            </a:r>
            <a:r>
              <a:rPr dirty="0"/>
              <a:t>this, </a:t>
            </a:r>
            <a:r>
              <a:rPr dirty="0" spc="-5"/>
              <a:t>use  </a:t>
            </a:r>
            <a:r>
              <a:rPr dirty="0" spc="-15"/>
              <a:t>jasmine.any.</a:t>
            </a:r>
          </a:p>
          <a:p>
            <a:pPr marL="43180" marR="115570">
              <a:lnSpc>
                <a:spcPts val="1920"/>
              </a:lnSpc>
              <a:spcBef>
                <a:spcPts val="1400"/>
              </a:spcBef>
            </a:pPr>
            <a:r>
              <a:rPr dirty="0" spc="-15"/>
              <a:t>Let’s say </a:t>
            </a:r>
            <a:r>
              <a:rPr dirty="0" spc="-5"/>
              <a:t>that </a:t>
            </a:r>
            <a:r>
              <a:rPr dirty="0" spc="-10"/>
              <a:t>we </a:t>
            </a:r>
            <a:r>
              <a:rPr dirty="0" spc="-15"/>
              <a:t>create </a:t>
            </a:r>
            <a:r>
              <a:rPr dirty="0"/>
              <a:t>a function </a:t>
            </a:r>
            <a:r>
              <a:rPr dirty="0" spc="-5"/>
              <a:t>called </a:t>
            </a:r>
            <a:r>
              <a:rPr dirty="0" spc="-10"/>
              <a:t>rand </a:t>
            </a:r>
            <a:r>
              <a:rPr dirty="0" spc="-5"/>
              <a:t>that </a:t>
            </a:r>
            <a:r>
              <a:rPr dirty="0" spc="-10"/>
              <a:t>generates </a:t>
            </a:r>
            <a:r>
              <a:rPr dirty="0"/>
              <a:t>a </a:t>
            </a:r>
            <a:r>
              <a:rPr dirty="0" spc="-5"/>
              <a:t>random </a:t>
            </a:r>
            <a:r>
              <a:rPr dirty="0" spc="-30"/>
              <a:t>number. </a:t>
            </a:r>
            <a:r>
              <a:rPr dirty="0" spc="-35"/>
              <a:t>We </a:t>
            </a:r>
            <a:r>
              <a:rPr dirty="0" spc="-15"/>
              <a:t>want </a:t>
            </a:r>
            <a:r>
              <a:rPr dirty="0" spc="-10"/>
              <a:t>to  </a:t>
            </a:r>
            <a:r>
              <a:rPr dirty="0" spc="-15"/>
              <a:t>make </a:t>
            </a:r>
            <a:r>
              <a:rPr dirty="0" spc="-10"/>
              <a:t>sure </a:t>
            </a:r>
            <a:r>
              <a:rPr dirty="0" spc="-5"/>
              <a:t>that, </a:t>
            </a:r>
            <a:r>
              <a:rPr dirty="0"/>
              <a:t>no </a:t>
            </a:r>
            <a:r>
              <a:rPr dirty="0" spc="-15"/>
              <a:t>matter </a:t>
            </a:r>
            <a:r>
              <a:rPr dirty="0" spc="-5"/>
              <a:t>what, it returns </a:t>
            </a:r>
            <a:r>
              <a:rPr dirty="0"/>
              <a:t>a </a:t>
            </a:r>
            <a:r>
              <a:rPr dirty="0" spc="-30"/>
              <a:t>number. </a:t>
            </a:r>
            <a:r>
              <a:rPr dirty="0" spc="-35"/>
              <a:t>We </a:t>
            </a:r>
            <a:r>
              <a:rPr dirty="0"/>
              <a:t>don’t </a:t>
            </a:r>
            <a:r>
              <a:rPr dirty="0" spc="-5"/>
              <a:t>really </a:t>
            </a:r>
            <a:r>
              <a:rPr dirty="0" spc="-10"/>
              <a:t>care </a:t>
            </a:r>
            <a:r>
              <a:rPr dirty="0" i="1">
                <a:latin typeface="Calibri"/>
                <a:cs typeface="Calibri"/>
              </a:rPr>
              <a:t>what </a:t>
            </a:r>
            <a:r>
              <a:rPr dirty="0"/>
              <a:t>the </a:t>
            </a:r>
            <a:r>
              <a:rPr dirty="0" spc="-5"/>
              <a:t>number is—  </a:t>
            </a:r>
            <a:r>
              <a:rPr dirty="0" spc="-10"/>
              <a:t>we just care </a:t>
            </a:r>
            <a:r>
              <a:rPr dirty="0" spc="-5"/>
              <a:t>that </a:t>
            </a:r>
            <a:r>
              <a:rPr dirty="0" spc="-15"/>
              <a:t>it’s </a:t>
            </a:r>
            <a:r>
              <a:rPr dirty="0"/>
              <a:t>a number:</a:t>
            </a:r>
          </a:p>
          <a:p>
            <a:pPr marL="243840">
              <a:lnSpc>
                <a:spcPts val="2150"/>
              </a:lnSpc>
            </a:pPr>
            <a:r>
              <a:rPr dirty="0" sz="1800" spc="-10"/>
              <a:t>expect(rand()).toEqual(jasmine.any(Number));</a:t>
            </a:r>
            <a:endParaRPr sz="1800"/>
          </a:p>
          <a:p>
            <a:pPr marL="243840" marR="2356485" indent="-201295">
              <a:lnSpc>
                <a:spcPct val="103400"/>
              </a:lnSpc>
              <a:spcBef>
                <a:spcPts val="102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Of </a:t>
            </a:r>
            <a:r>
              <a:rPr dirty="0" spc="-10"/>
              <a:t>course, </a:t>
            </a:r>
            <a:r>
              <a:rPr dirty="0"/>
              <a:t>this doesn’t </a:t>
            </a:r>
            <a:r>
              <a:rPr dirty="0" spc="-10"/>
              <a:t>just work </a:t>
            </a:r>
            <a:r>
              <a:rPr dirty="0" spc="-15"/>
              <a:t>for </a:t>
            </a:r>
            <a:r>
              <a:rPr dirty="0" spc="-5"/>
              <a:t>numbers. </a:t>
            </a:r>
            <a:r>
              <a:rPr dirty="0"/>
              <a:t>All of these specs succeed:  </a:t>
            </a:r>
            <a:r>
              <a:rPr dirty="0" sz="1800" spc="-10"/>
              <a:t>expect("Hello world").toEqual(jasmine.any(String));  </a:t>
            </a:r>
            <a:r>
              <a:rPr dirty="0" sz="1800" spc="-5"/>
              <a:t>expect({}).toEqual(jasmine.any(Object));</a:t>
            </a:r>
            <a:endParaRPr sz="1800">
              <a:latin typeface="Wingdings"/>
              <a:cs typeface="Wingdings"/>
            </a:endParaRPr>
          </a:p>
          <a:p>
            <a:pPr marL="243840">
              <a:lnSpc>
                <a:spcPct val="100000"/>
              </a:lnSpc>
              <a:spcBef>
                <a:spcPts val="165"/>
              </a:spcBef>
            </a:pPr>
            <a:r>
              <a:rPr dirty="0" sz="1800" spc="-10"/>
              <a:t>expect(new</a:t>
            </a:r>
            <a:r>
              <a:rPr dirty="0" sz="1800" spc="5"/>
              <a:t> </a:t>
            </a:r>
            <a:r>
              <a:rPr dirty="0" sz="1800" spc="-5"/>
              <a:t>MyObject).toEqual(jasmine.any(MyObject));</a:t>
            </a:r>
            <a:endParaRPr sz="1800"/>
          </a:p>
          <a:p>
            <a:pPr marL="133985" marR="5080" indent="-91440">
              <a:lnSpc>
                <a:spcPts val="1920"/>
              </a:lnSpc>
              <a:spcBef>
                <a:spcPts val="157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These </a:t>
            </a:r>
            <a:r>
              <a:rPr dirty="0" spc="-10"/>
              <a:t>are </a:t>
            </a:r>
            <a:r>
              <a:rPr dirty="0" spc="-5"/>
              <a:t>incredibly useful </a:t>
            </a:r>
            <a:r>
              <a:rPr dirty="0"/>
              <a:t>when </a:t>
            </a:r>
            <a:r>
              <a:rPr dirty="0" spc="-10"/>
              <a:t>you </a:t>
            </a:r>
            <a:r>
              <a:rPr dirty="0" spc="-15"/>
              <a:t>want </a:t>
            </a:r>
            <a:r>
              <a:rPr dirty="0" spc="-10"/>
              <a:t>your </a:t>
            </a:r>
            <a:r>
              <a:rPr dirty="0" spc="-5"/>
              <a:t>results </a:t>
            </a:r>
            <a:r>
              <a:rPr dirty="0" spc="-15"/>
              <a:t>to </a:t>
            </a:r>
            <a:r>
              <a:rPr dirty="0" spc="-5"/>
              <a:t>be of </a:t>
            </a:r>
            <a:r>
              <a:rPr dirty="0"/>
              <a:t>a </a:t>
            </a:r>
            <a:r>
              <a:rPr dirty="0" spc="-5"/>
              <a:t>certain </a:t>
            </a:r>
            <a:r>
              <a:rPr dirty="0"/>
              <a:t>type but don’t need </a:t>
            </a:r>
            <a:r>
              <a:rPr dirty="0" spc="-15"/>
              <a:t>to  </a:t>
            </a:r>
            <a:r>
              <a:rPr dirty="0" spc="-5"/>
              <a:t>be </a:t>
            </a:r>
            <a:r>
              <a:rPr dirty="0" spc="-10"/>
              <a:t>more </a:t>
            </a:r>
            <a:r>
              <a:rPr dirty="0" spc="-5"/>
              <a:t>specific </a:t>
            </a:r>
            <a:r>
              <a:rPr dirty="0"/>
              <a:t>than</a:t>
            </a:r>
            <a:r>
              <a:rPr dirty="0" spc="-20"/>
              <a:t> </a:t>
            </a:r>
            <a:r>
              <a:rPr dirty="0" spc="-5"/>
              <a:t>that.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1. </a:t>
            </a:r>
            <a:r>
              <a:rPr dirty="0" spc="-80"/>
              <a:t>LEARNING </a:t>
            </a:r>
            <a:r>
              <a:rPr dirty="0" spc="-50"/>
              <a:t>THE</a:t>
            </a:r>
            <a:r>
              <a:rPr dirty="0" spc="-470"/>
              <a:t> </a:t>
            </a:r>
            <a:r>
              <a:rPr dirty="0" spc="-120"/>
              <a:t>SYNTAX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671050" cy="304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Jasmine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tests are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primarily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parts: describe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blocks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blocks.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Let’s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see how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2000" spc="1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works.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describe('JavaScript addition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operator',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160"/>
              </a:spcBef>
              <a:buClr>
                <a:srgbClr val="DA365D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it('adds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numbers together',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585470" indent="-572770">
              <a:lnSpc>
                <a:spcPct val="100000"/>
              </a:lnSpc>
              <a:spcBef>
                <a:spcPts val="1165"/>
              </a:spcBef>
              <a:buClr>
                <a:srgbClr val="DA365D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expect(1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+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2).toEqual(3);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6870" algn="l"/>
              </a:tabLst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DA365D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LEARNING </a:t>
            </a:r>
            <a:r>
              <a:rPr dirty="0" spc="-50"/>
              <a:t>THE</a:t>
            </a:r>
            <a:r>
              <a:rPr dirty="0" spc="-350"/>
              <a:t> </a:t>
            </a:r>
            <a:r>
              <a:rPr dirty="0" spc="-120"/>
              <a:t>SYNTAX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985" marR="116205" indent="-91440">
              <a:lnSpc>
                <a:spcPts val="2160"/>
              </a:lnSpc>
            </a:pPr>
            <a:r>
              <a:rPr dirty="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/>
              <a:t>Both the </a:t>
            </a:r>
            <a:r>
              <a:rPr dirty="0" spc="-5"/>
              <a:t>describe </a:t>
            </a:r>
            <a:r>
              <a:rPr dirty="0"/>
              <a:t>and </a:t>
            </a:r>
            <a:r>
              <a:rPr dirty="0" spc="-5"/>
              <a:t>it </a:t>
            </a:r>
            <a:r>
              <a:rPr dirty="0"/>
              <a:t>functions </a:t>
            </a:r>
            <a:r>
              <a:rPr dirty="0" spc="-20"/>
              <a:t>take </a:t>
            </a:r>
            <a:r>
              <a:rPr dirty="0" spc="-10"/>
              <a:t>two </a:t>
            </a:r>
            <a:r>
              <a:rPr dirty="0" spc="-15"/>
              <a:t>parameters: </a:t>
            </a:r>
            <a:r>
              <a:rPr dirty="0"/>
              <a:t>a </a:t>
            </a:r>
            <a:r>
              <a:rPr dirty="0" spc="-15"/>
              <a:t>text </a:t>
            </a:r>
            <a:r>
              <a:rPr dirty="0" spc="-10"/>
              <a:t>string </a:t>
            </a:r>
            <a:r>
              <a:rPr dirty="0"/>
              <a:t>and a function. </a:t>
            </a:r>
            <a:r>
              <a:rPr dirty="0" spc="-10"/>
              <a:t>Most </a:t>
            </a:r>
            <a:r>
              <a:rPr dirty="0" spc="-15"/>
              <a:t>test  frameworks </a:t>
            </a:r>
            <a:r>
              <a:rPr dirty="0"/>
              <a:t>try </a:t>
            </a:r>
            <a:r>
              <a:rPr dirty="0" spc="-15"/>
              <a:t>to </a:t>
            </a:r>
            <a:r>
              <a:rPr dirty="0" spc="-10"/>
              <a:t>read </a:t>
            </a:r>
            <a:r>
              <a:rPr dirty="0"/>
              <a:t>as much </a:t>
            </a:r>
            <a:r>
              <a:rPr dirty="0" spc="-20"/>
              <a:t>like </a:t>
            </a:r>
            <a:r>
              <a:rPr dirty="0"/>
              <a:t>English as </a:t>
            </a:r>
            <a:r>
              <a:rPr dirty="0" spc="-5"/>
              <a:t>possible, </a:t>
            </a:r>
            <a:r>
              <a:rPr dirty="0"/>
              <a:t>and </a:t>
            </a:r>
            <a:r>
              <a:rPr dirty="0" spc="-10"/>
              <a:t>you </a:t>
            </a:r>
            <a:r>
              <a:rPr dirty="0" spc="-5"/>
              <a:t>can see </a:t>
            </a:r>
            <a:r>
              <a:rPr dirty="0"/>
              <a:t>this </a:t>
            </a:r>
            <a:r>
              <a:rPr dirty="0" spc="-5"/>
              <a:t>with</a:t>
            </a:r>
            <a:r>
              <a:rPr dirty="0" spc="170"/>
              <a:t> </a:t>
            </a:r>
            <a:r>
              <a:rPr dirty="0" spc="-5"/>
              <a:t>Jasmine.</a:t>
            </a:r>
          </a:p>
          <a:p>
            <a:pPr marL="133985" marR="5080" indent="-91440">
              <a:lnSpc>
                <a:spcPts val="2160"/>
              </a:lnSpc>
              <a:spcBef>
                <a:spcPts val="1405"/>
              </a:spcBef>
            </a:pPr>
            <a:r>
              <a:rPr dirty="0" spc="-1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5"/>
              <a:t>First, </a:t>
            </a:r>
            <a:r>
              <a:rPr dirty="0" spc="-5"/>
              <a:t>notice that </a:t>
            </a:r>
            <a:r>
              <a:rPr dirty="0"/>
              <a:t>the </a:t>
            </a:r>
            <a:r>
              <a:rPr dirty="0" spc="-10"/>
              <a:t>string </a:t>
            </a:r>
            <a:r>
              <a:rPr dirty="0"/>
              <a:t>passed </a:t>
            </a:r>
            <a:r>
              <a:rPr dirty="0" spc="-10"/>
              <a:t>to </a:t>
            </a:r>
            <a:r>
              <a:rPr dirty="0" spc="-5"/>
              <a:t>describe </a:t>
            </a:r>
            <a:r>
              <a:rPr dirty="0"/>
              <a:t>and the </a:t>
            </a:r>
            <a:r>
              <a:rPr dirty="0" spc="-10"/>
              <a:t>string </a:t>
            </a:r>
            <a:r>
              <a:rPr dirty="0"/>
              <a:t>passed </a:t>
            </a:r>
            <a:r>
              <a:rPr dirty="0" spc="-15"/>
              <a:t>to </a:t>
            </a:r>
            <a:r>
              <a:rPr dirty="0"/>
              <a:t>it </a:t>
            </a:r>
            <a:r>
              <a:rPr dirty="0" spc="-15"/>
              <a:t>form </a:t>
            </a:r>
            <a:r>
              <a:rPr dirty="0"/>
              <a:t>a </a:t>
            </a:r>
            <a:r>
              <a:rPr dirty="0" spc="-10"/>
              <a:t>sentence </a:t>
            </a:r>
            <a:r>
              <a:rPr dirty="0" spc="-5"/>
              <a:t>(of  </a:t>
            </a:r>
            <a:r>
              <a:rPr dirty="0"/>
              <a:t>sorts): </a:t>
            </a:r>
            <a:r>
              <a:rPr dirty="0" spc="-15"/>
              <a:t>“JavaScript </a:t>
            </a:r>
            <a:r>
              <a:rPr dirty="0"/>
              <a:t>addition </a:t>
            </a:r>
            <a:r>
              <a:rPr dirty="0" spc="-10"/>
              <a:t>operator </a:t>
            </a:r>
            <a:r>
              <a:rPr dirty="0"/>
              <a:t>adds </a:t>
            </a:r>
            <a:r>
              <a:rPr dirty="0" spc="-10"/>
              <a:t>two </a:t>
            </a:r>
            <a:r>
              <a:rPr dirty="0" spc="-5"/>
              <a:t>numbers </a:t>
            </a:r>
            <a:r>
              <a:rPr dirty="0" spc="-40"/>
              <a:t>together.” </a:t>
            </a:r>
            <a:r>
              <a:rPr dirty="0"/>
              <a:t>Then, </a:t>
            </a:r>
            <a:r>
              <a:rPr dirty="0" spc="-10"/>
              <a:t>we </a:t>
            </a:r>
            <a:r>
              <a:rPr dirty="0" spc="-5"/>
              <a:t>go </a:t>
            </a:r>
            <a:r>
              <a:rPr dirty="0"/>
              <a:t>on </a:t>
            </a:r>
            <a:r>
              <a:rPr dirty="0" spc="-15"/>
              <a:t>to </a:t>
            </a:r>
            <a:r>
              <a:rPr dirty="0" spc="-5"/>
              <a:t>show</a:t>
            </a:r>
            <a:r>
              <a:rPr dirty="0" spc="55"/>
              <a:t> </a:t>
            </a:r>
            <a:r>
              <a:rPr dirty="0" spc="-40"/>
              <a:t>how.</a:t>
            </a:r>
          </a:p>
          <a:p>
            <a:pPr marL="133985" marR="77470" indent="-91440">
              <a:lnSpc>
                <a:spcPts val="2160"/>
              </a:lnSpc>
              <a:spcBef>
                <a:spcPts val="1390"/>
              </a:spcBef>
            </a:pPr>
            <a:r>
              <a:rPr dirty="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/>
              <a:t>Inside </a:t>
            </a:r>
            <a:r>
              <a:rPr dirty="0" spc="-5"/>
              <a:t>that </a:t>
            </a:r>
            <a:r>
              <a:rPr dirty="0"/>
              <a:t>it block, </a:t>
            </a:r>
            <a:r>
              <a:rPr dirty="0" spc="-5"/>
              <a:t>you can </a:t>
            </a:r>
            <a:r>
              <a:rPr dirty="0" spc="-10"/>
              <a:t>write </a:t>
            </a:r>
            <a:r>
              <a:rPr dirty="0"/>
              <a:t>all the </a:t>
            </a:r>
            <a:r>
              <a:rPr dirty="0" spc="-5"/>
              <a:t>setup </a:t>
            </a:r>
            <a:r>
              <a:rPr dirty="0"/>
              <a:t>code </a:t>
            </a:r>
            <a:r>
              <a:rPr dirty="0" spc="-5"/>
              <a:t>you </a:t>
            </a:r>
            <a:r>
              <a:rPr dirty="0"/>
              <a:t>need </a:t>
            </a:r>
            <a:r>
              <a:rPr dirty="0" spc="-15"/>
              <a:t>for </a:t>
            </a:r>
            <a:r>
              <a:rPr dirty="0" spc="-5"/>
              <a:t>your </a:t>
            </a:r>
            <a:r>
              <a:rPr dirty="0" spc="-10"/>
              <a:t>test. </a:t>
            </a:r>
            <a:r>
              <a:rPr dirty="0" spc="-35"/>
              <a:t>We </a:t>
            </a:r>
            <a:r>
              <a:rPr dirty="0"/>
              <a:t>don’t need </a:t>
            </a:r>
            <a:r>
              <a:rPr dirty="0" spc="-10"/>
              <a:t>any  </a:t>
            </a:r>
            <a:r>
              <a:rPr dirty="0" spc="-15"/>
              <a:t>for </a:t>
            </a:r>
            <a:r>
              <a:rPr dirty="0"/>
              <a:t>this </a:t>
            </a:r>
            <a:r>
              <a:rPr dirty="0" spc="-5"/>
              <a:t>simple </a:t>
            </a:r>
            <a:r>
              <a:rPr dirty="0" spc="-10"/>
              <a:t>example. </a:t>
            </a:r>
            <a:r>
              <a:rPr dirty="0"/>
              <a:t>Once </a:t>
            </a:r>
            <a:r>
              <a:rPr dirty="0" spc="-15"/>
              <a:t>you’re </a:t>
            </a:r>
            <a:r>
              <a:rPr dirty="0" spc="-5"/>
              <a:t>ready </a:t>
            </a:r>
            <a:r>
              <a:rPr dirty="0" spc="-15"/>
              <a:t>to </a:t>
            </a:r>
            <a:r>
              <a:rPr dirty="0" spc="-10"/>
              <a:t>write </a:t>
            </a:r>
            <a:r>
              <a:rPr dirty="0"/>
              <a:t>the actual </a:t>
            </a:r>
            <a:r>
              <a:rPr dirty="0" spc="-15"/>
              <a:t>test </a:t>
            </a:r>
            <a:r>
              <a:rPr dirty="0"/>
              <a:t>code, </a:t>
            </a:r>
            <a:r>
              <a:rPr dirty="0" spc="-5"/>
              <a:t>you’ll </a:t>
            </a:r>
            <a:r>
              <a:rPr dirty="0" spc="-10"/>
              <a:t>start </a:t>
            </a:r>
            <a:r>
              <a:rPr dirty="0" spc="-5"/>
              <a:t>with </a:t>
            </a:r>
            <a:r>
              <a:rPr dirty="0"/>
              <a:t>the  </a:t>
            </a:r>
            <a:r>
              <a:rPr dirty="0" spc="-10"/>
              <a:t>expect </a:t>
            </a:r>
            <a:r>
              <a:rPr dirty="0" spc="-5"/>
              <a:t>function, passing </a:t>
            </a:r>
            <a:r>
              <a:rPr dirty="0"/>
              <a:t>it </a:t>
            </a:r>
            <a:r>
              <a:rPr dirty="0" spc="-15"/>
              <a:t>whatever </a:t>
            </a:r>
            <a:r>
              <a:rPr dirty="0" spc="-10"/>
              <a:t>you are</a:t>
            </a:r>
            <a:r>
              <a:rPr dirty="0" spc="55"/>
              <a:t> </a:t>
            </a:r>
            <a:r>
              <a:rPr dirty="0" spc="-5"/>
              <a:t>testing.</a:t>
            </a:r>
          </a:p>
          <a:p>
            <a:pPr marL="43180">
              <a:lnSpc>
                <a:spcPct val="100000"/>
              </a:lnSpc>
              <a:spcBef>
                <a:spcPts val="1135"/>
              </a:spcBef>
            </a:pPr>
            <a:r>
              <a:rPr dirty="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/>
              <a:t>Notice </a:t>
            </a:r>
            <a:r>
              <a:rPr dirty="0" spc="-5"/>
              <a:t>how </a:t>
            </a:r>
            <a:r>
              <a:rPr dirty="0"/>
              <a:t>this </a:t>
            </a:r>
            <a:r>
              <a:rPr dirty="0" spc="-10"/>
              <a:t>forms </a:t>
            </a:r>
            <a:r>
              <a:rPr dirty="0"/>
              <a:t>a </a:t>
            </a:r>
            <a:r>
              <a:rPr dirty="0" spc="-5"/>
              <a:t>sentence </a:t>
            </a:r>
            <a:r>
              <a:rPr dirty="0"/>
              <a:t>as </a:t>
            </a:r>
            <a:r>
              <a:rPr dirty="0" spc="-5"/>
              <a:t>well: </a:t>
            </a:r>
            <a:r>
              <a:rPr dirty="0" spc="-10"/>
              <a:t>we </a:t>
            </a:r>
            <a:r>
              <a:rPr dirty="0" spc="-20"/>
              <a:t>“expect </a:t>
            </a:r>
            <a:r>
              <a:rPr dirty="0"/>
              <a:t>1 + 2 </a:t>
            </a:r>
            <a:r>
              <a:rPr dirty="0" spc="-15"/>
              <a:t>to </a:t>
            </a:r>
            <a:r>
              <a:rPr dirty="0"/>
              <a:t>equal</a:t>
            </a:r>
            <a:r>
              <a:rPr dirty="0" spc="25"/>
              <a:t> </a:t>
            </a:r>
            <a:r>
              <a:rPr dirty="0" spc="-50"/>
              <a:t>3.”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2.</a:t>
            </a:r>
            <a:r>
              <a:rPr dirty="0" spc="-180"/>
              <a:t> </a:t>
            </a:r>
            <a:r>
              <a:rPr dirty="0" spc="-60"/>
              <a:t>SETTING</a:t>
            </a:r>
            <a:r>
              <a:rPr dirty="0" spc="-215"/>
              <a:t> </a:t>
            </a:r>
            <a:r>
              <a:rPr dirty="0" spc="-35"/>
              <a:t>UP</a:t>
            </a:r>
            <a:r>
              <a:rPr dirty="0" spc="-180"/>
              <a:t> </a:t>
            </a:r>
            <a:r>
              <a:rPr dirty="0" spc="-50"/>
              <a:t>THE</a:t>
            </a:r>
            <a:r>
              <a:rPr dirty="0" spc="-204"/>
              <a:t> </a:t>
            </a:r>
            <a:r>
              <a:rPr dirty="0" spc="-85"/>
              <a:t>PROJECT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Download </a:t>
            </a:r>
            <a:r>
              <a:rPr dirty="0"/>
              <a:t>the </a:t>
            </a:r>
            <a:r>
              <a:rPr dirty="0" spc="-5"/>
              <a:t>standalone </a:t>
            </a:r>
            <a:r>
              <a:rPr dirty="0" spc="-15"/>
              <a:t>version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Jasmine.</a:t>
            </a:r>
          </a:p>
          <a:p>
            <a:pPr marL="133985" marR="420370" indent="-91440">
              <a:lnSpc>
                <a:spcPts val="2160"/>
              </a:lnSpc>
              <a:spcBef>
                <a:spcPts val="1435"/>
              </a:spcBef>
            </a:pPr>
            <a:r>
              <a:rPr dirty="0" spc="-2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25"/>
              <a:t>You’ll </a:t>
            </a:r>
            <a:r>
              <a:rPr dirty="0" spc="-5"/>
              <a:t>find </a:t>
            </a:r>
            <a:r>
              <a:rPr dirty="0"/>
              <a:t>the actual </a:t>
            </a:r>
            <a:r>
              <a:rPr dirty="0" spc="-5"/>
              <a:t>Jasmine </a:t>
            </a:r>
            <a:r>
              <a:rPr dirty="0" spc="-10"/>
              <a:t>framework </a:t>
            </a:r>
            <a:r>
              <a:rPr dirty="0" spc="-5"/>
              <a:t>files </a:t>
            </a:r>
            <a:r>
              <a:rPr dirty="0"/>
              <a:t>in the </a:t>
            </a:r>
            <a:r>
              <a:rPr dirty="0" spc="-5"/>
              <a:t>lib </a:t>
            </a:r>
            <a:r>
              <a:rPr dirty="0" spc="-40"/>
              <a:t>folder. </a:t>
            </a:r>
            <a:r>
              <a:rPr dirty="0"/>
              <a:t>If </a:t>
            </a:r>
            <a:r>
              <a:rPr dirty="0" spc="-10"/>
              <a:t>you </a:t>
            </a:r>
            <a:r>
              <a:rPr dirty="0" spc="-15"/>
              <a:t>prefer to </a:t>
            </a:r>
            <a:r>
              <a:rPr dirty="0" spc="-5"/>
              <a:t>structure </a:t>
            </a:r>
            <a:r>
              <a:rPr dirty="0" spc="-10"/>
              <a:t>your  </a:t>
            </a:r>
            <a:r>
              <a:rPr dirty="0" spc="-5"/>
              <a:t>projects </a:t>
            </a:r>
            <a:r>
              <a:rPr dirty="0" spc="-25"/>
              <a:t>differently, </a:t>
            </a:r>
            <a:r>
              <a:rPr dirty="0"/>
              <a:t>please do </a:t>
            </a:r>
            <a:r>
              <a:rPr dirty="0" spc="-5"/>
              <a:t>so; </a:t>
            </a:r>
            <a:r>
              <a:rPr dirty="0"/>
              <a:t>but </a:t>
            </a:r>
            <a:r>
              <a:rPr dirty="0" spc="-20"/>
              <a:t>we’re </a:t>
            </a:r>
            <a:r>
              <a:rPr dirty="0"/>
              <a:t>going </a:t>
            </a:r>
            <a:r>
              <a:rPr dirty="0" spc="-15"/>
              <a:t>to keep </a:t>
            </a:r>
            <a:r>
              <a:rPr dirty="0"/>
              <a:t>this </a:t>
            </a:r>
            <a:r>
              <a:rPr dirty="0" spc="-15"/>
              <a:t>for</a:t>
            </a:r>
            <a:r>
              <a:rPr dirty="0" spc="65"/>
              <a:t> </a:t>
            </a:r>
            <a:r>
              <a:rPr dirty="0" spc="-40"/>
              <a:t>now.</a:t>
            </a:r>
          </a:p>
          <a:p>
            <a:pPr marL="133985" marR="5080" indent="-91440">
              <a:lnSpc>
                <a:spcPts val="2160"/>
              </a:lnSpc>
              <a:spcBef>
                <a:spcPts val="1390"/>
              </a:spcBef>
            </a:pPr>
            <a:r>
              <a:rPr dirty="0" spc="-2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20"/>
              <a:t>There’s </a:t>
            </a:r>
            <a:r>
              <a:rPr dirty="0"/>
              <a:t>actually </a:t>
            </a:r>
            <a:r>
              <a:rPr dirty="0" spc="-5"/>
              <a:t>some </a:t>
            </a:r>
            <a:r>
              <a:rPr dirty="0"/>
              <a:t>sample </a:t>
            </a:r>
            <a:r>
              <a:rPr dirty="0" spc="-5"/>
              <a:t>code </a:t>
            </a:r>
            <a:r>
              <a:rPr dirty="0" spc="-10"/>
              <a:t>wired </a:t>
            </a:r>
            <a:r>
              <a:rPr dirty="0"/>
              <a:t>up </a:t>
            </a:r>
            <a:r>
              <a:rPr dirty="0" spc="-5"/>
              <a:t>in </a:t>
            </a:r>
            <a:r>
              <a:rPr dirty="0"/>
              <a:t>this </a:t>
            </a:r>
            <a:r>
              <a:rPr dirty="0" spc="-5"/>
              <a:t>project </a:t>
            </a:r>
            <a:r>
              <a:rPr dirty="0" spc="-10"/>
              <a:t>template. </a:t>
            </a:r>
            <a:r>
              <a:rPr dirty="0"/>
              <a:t>The </a:t>
            </a:r>
            <a:r>
              <a:rPr dirty="0" spc="-5"/>
              <a:t>“actual” </a:t>
            </a:r>
            <a:r>
              <a:rPr dirty="0" spc="-10"/>
              <a:t>JavaScript </a:t>
            </a:r>
            <a:r>
              <a:rPr dirty="0"/>
              <a:t>(  the code </a:t>
            </a:r>
            <a:r>
              <a:rPr dirty="0" spc="-10"/>
              <a:t>we </a:t>
            </a:r>
            <a:r>
              <a:rPr dirty="0" spc="-15"/>
              <a:t>want </a:t>
            </a:r>
            <a:r>
              <a:rPr dirty="0" spc="-10"/>
              <a:t>to </a:t>
            </a:r>
            <a:r>
              <a:rPr dirty="0" spc="-15"/>
              <a:t>test) </a:t>
            </a:r>
            <a:r>
              <a:rPr dirty="0" spc="-5"/>
              <a:t>can be </a:t>
            </a:r>
            <a:r>
              <a:rPr dirty="0" spc="-10"/>
              <a:t>found </a:t>
            </a:r>
            <a:r>
              <a:rPr dirty="0"/>
              <a:t>in the </a:t>
            </a:r>
            <a:r>
              <a:rPr dirty="0" spc="-15"/>
              <a:t>src </a:t>
            </a:r>
            <a:r>
              <a:rPr dirty="0" spc="-5"/>
              <a:t>subdirectory; we’ll </a:t>
            </a:r>
            <a:r>
              <a:rPr dirty="0"/>
              <a:t>be </a:t>
            </a:r>
            <a:r>
              <a:rPr dirty="0" spc="-5"/>
              <a:t>putting </a:t>
            </a:r>
            <a:r>
              <a:rPr dirty="0" spc="-10"/>
              <a:t>ours </a:t>
            </a:r>
            <a:r>
              <a:rPr dirty="0" spc="-5"/>
              <a:t>there  </a:t>
            </a:r>
            <a:r>
              <a:rPr dirty="0" spc="-20"/>
              <a:t>shortly. </a:t>
            </a:r>
            <a:r>
              <a:rPr dirty="0" spc="-5"/>
              <a:t>The </a:t>
            </a:r>
            <a:r>
              <a:rPr dirty="0" spc="-10"/>
              <a:t>testing </a:t>
            </a:r>
            <a:r>
              <a:rPr dirty="0" spc="-5"/>
              <a:t>code—the specs—go </a:t>
            </a:r>
            <a:r>
              <a:rPr dirty="0"/>
              <a:t>in the spec </a:t>
            </a:r>
            <a:r>
              <a:rPr dirty="0" spc="-35"/>
              <a:t>folder. </a:t>
            </a:r>
            <a:r>
              <a:rPr dirty="0"/>
              <a:t>Don’t </a:t>
            </a:r>
            <a:r>
              <a:rPr dirty="0" spc="-5"/>
              <a:t>worry </a:t>
            </a:r>
            <a:r>
              <a:rPr dirty="0"/>
              <a:t>about the </a:t>
            </a:r>
            <a:r>
              <a:rPr dirty="0" spc="-15"/>
              <a:t>SpecHelper.js  </a:t>
            </a:r>
            <a:r>
              <a:rPr dirty="0"/>
              <a:t>file </a:t>
            </a:r>
            <a:r>
              <a:rPr dirty="0" spc="-10"/>
              <a:t>just yet; </a:t>
            </a:r>
            <a:r>
              <a:rPr dirty="0" spc="-5"/>
              <a:t>we’ll come </a:t>
            </a:r>
            <a:r>
              <a:rPr dirty="0"/>
              <a:t>back </a:t>
            </a:r>
            <a:r>
              <a:rPr dirty="0" spc="-10"/>
              <a:t>to</a:t>
            </a:r>
            <a:r>
              <a:rPr dirty="0" spc="-20"/>
              <a:t> </a:t>
            </a:r>
            <a:r>
              <a:rPr dirty="0" spc="-5"/>
              <a:t>that.</a:t>
            </a:r>
          </a:p>
          <a:p>
            <a:pPr marL="133985" marR="860425" indent="-91440">
              <a:lnSpc>
                <a:spcPts val="2160"/>
              </a:lnSpc>
              <a:spcBef>
                <a:spcPts val="1405"/>
              </a:spcBef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That </a:t>
            </a:r>
            <a:r>
              <a:rPr dirty="0" spc="-15"/>
              <a:t>SpecRunner.html </a:t>
            </a:r>
            <a:r>
              <a:rPr dirty="0" spc="-5"/>
              <a:t>file </a:t>
            </a:r>
            <a:r>
              <a:rPr dirty="0"/>
              <a:t>is </a:t>
            </a:r>
            <a:r>
              <a:rPr dirty="0" spc="-10"/>
              <a:t>what </a:t>
            </a:r>
            <a:r>
              <a:rPr dirty="0"/>
              <a:t>runs the </a:t>
            </a:r>
            <a:r>
              <a:rPr dirty="0" spc="-10"/>
              <a:t>tests </a:t>
            </a:r>
            <a:r>
              <a:rPr dirty="0"/>
              <a:t>in a </a:t>
            </a:r>
            <a:r>
              <a:rPr dirty="0" spc="-35"/>
              <a:t>browser. </a:t>
            </a:r>
            <a:r>
              <a:rPr dirty="0"/>
              <a:t>Open it </a:t>
            </a:r>
            <a:r>
              <a:rPr dirty="0" spc="-5"/>
              <a:t>up </a:t>
            </a:r>
            <a:r>
              <a:rPr dirty="0"/>
              <a:t>(and check the  “passed” </a:t>
            </a:r>
            <a:r>
              <a:rPr dirty="0" spc="-5"/>
              <a:t>checkbox </a:t>
            </a:r>
            <a:r>
              <a:rPr dirty="0"/>
              <a:t>in the upper </a:t>
            </a:r>
            <a:r>
              <a:rPr dirty="0" spc="-5"/>
              <a:t>right </a:t>
            </a:r>
            <a:r>
              <a:rPr dirty="0"/>
              <a:t>corner), and </a:t>
            </a:r>
            <a:r>
              <a:rPr dirty="0" spc="-5"/>
              <a:t>you </a:t>
            </a:r>
            <a:r>
              <a:rPr dirty="0"/>
              <a:t>should </a:t>
            </a:r>
            <a:r>
              <a:rPr dirty="0" spc="-5"/>
              <a:t>see something </a:t>
            </a:r>
            <a:r>
              <a:rPr dirty="0" spc="-20"/>
              <a:t>like</a:t>
            </a:r>
            <a:r>
              <a:rPr dirty="0" spc="-30"/>
              <a:t> </a:t>
            </a:r>
            <a:r>
              <a:rPr dirty="0"/>
              <a:t>this: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3. </a:t>
            </a:r>
            <a:r>
              <a:rPr dirty="0" spc="-70"/>
              <a:t>WRITING </a:t>
            </a:r>
            <a:r>
              <a:rPr dirty="0" spc="-45"/>
              <a:t>THE</a:t>
            </a:r>
            <a:r>
              <a:rPr dirty="0" spc="-530"/>
              <a:t> </a:t>
            </a:r>
            <a:r>
              <a:rPr dirty="0" spc="-65"/>
              <a:t>TEST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20798"/>
            <a:ext cx="9950450" cy="3836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describe(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"Convert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library",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19"/>
              </a:spcBef>
              <a:buClr>
                <a:srgbClr val="DA365D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describe( "distance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converter",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585470" algn="l"/>
              </a:tabLst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DA365D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  <a:p>
            <a:pPr marL="585470" indent="-572770">
              <a:lnSpc>
                <a:spcPct val="100000"/>
              </a:lnSpc>
              <a:spcBef>
                <a:spcPts val="919"/>
              </a:spcBef>
              <a:buClr>
                <a:srgbClr val="DA365D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describe(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"volume converter",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6870" algn="l"/>
              </a:tabLst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DA365D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  <a:p>
            <a:pPr marL="103505" marR="5080" indent="-91440">
              <a:lnSpc>
                <a:spcPts val="1920"/>
              </a:lnSpc>
              <a:spcBef>
                <a:spcPts val="1390"/>
              </a:spcBef>
            </a:pPr>
            <a:r>
              <a:rPr dirty="0" sz="2000" spc="-2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start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 this;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we’re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testing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Convert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library. You’ll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notice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we’re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nesting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describe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statements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here.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perfectly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legal.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actually 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great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way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test seperate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functionality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chunks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same codebase.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Instead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seperate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describe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Convert library’s  distance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conversions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volume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conversions,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more descriptive suite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tests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like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DESCRIBE, </a:t>
            </a:r>
            <a:r>
              <a:rPr dirty="0" spc="-30"/>
              <a:t>IT </a:t>
            </a:r>
            <a:r>
              <a:rPr dirty="0" spc="-55"/>
              <a:t>AND</a:t>
            </a:r>
            <a:r>
              <a:rPr dirty="0" spc="-450"/>
              <a:t> </a:t>
            </a:r>
            <a:r>
              <a:rPr dirty="0" spc="-70"/>
              <a:t>EXPECT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20798"/>
            <a:ext cx="9879965" cy="40151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An Example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8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919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First,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let’s create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simple function and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behavior.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It’ll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say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hello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entire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dirty="0" sz="2000" spc="20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16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could look something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helloWorld()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return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"Hello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world!";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03505" marR="5080" indent="-91440">
              <a:lnSpc>
                <a:spcPct val="80000"/>
              </a:lnSpc>
              <a:spcBef>
                <a:spcPts val="1395"/>
              </a:spcBef>
            </a:pPr>
            <a:r>
              <a:rPr dirty="0" sz="2000" spc="-3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You’re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pretty sure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works,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want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 Jasmine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see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thinks.  Start by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saving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in the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src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directory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hello.js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Open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up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15" i="1">
                <a:solidFill>
                  <a:srgbClr val="404040"/>
                </a:solidFill>
                <a:latin typeface="Calibri"/>
                <a:cs typeface="Calibri"/>
              </a:rPr>
              <a:t>SpecRunner.html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file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include  it: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&lt;!--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put this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somewhere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&lt;head&gt;...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--&gt;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&lt;script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type="text/javascript"</a:t>
            </a:r>
            <a:r>
              <a:rPr dirty="0" sz="2000" spc="1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src="src/hello.js"&gt;&lt;/script&gt;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DESCRIBE, </a:t>
            </a:r>
            <a:r>
              <a:rPr dirty="0" spc="-30"/>
              <a:t>IT </a:t>
            </a:r>
            <a:r>
              <a:rPr dirty="0" spc="-55"/>
              <a:t>AND</a:t>
            </a:r>
            <a:r>
              <a:rPr dirty="0" spc="-450"/>
              <a:t> </a:t>
            </a:r>
            <a:r>
              <a:rPr dirty="0" spc="-70"/>
              <a:t>EXPECT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20798"/>
            <a:ext cx="9660255" cy="3857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Next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Jasmine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part.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Get ready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get your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money’s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worth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book.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2000" spc="-1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file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includes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213360" marR="6177915">
              <a:lnSpc>
                <a:spcPct val="107800"/>
              </a:lnSpc>
              <a:spcBef>
                <a:spcPts val="5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describe("Hello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world",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function()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it("says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hello", function()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expect(helloWorld()).toEqual("Hello</a:t>
            </a:r>
            <a:r>
              <a:rPr dirty="0" sz="18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world!");</a:t>
            </a:r>
            <a:endParaRPr sz="1800">
              <a:latin typeface="Calibri"/>
              <a:cs typeface="Calibri"/>
            </a:endParaRPr>
          </a:p>
          <a:p>
            <a:pPr marL="318770">
              <a:lnSpc>
                <a:spcPct val="100000"/>
              </a:lnSpc>
              <a:spcBef>
                <a:spcPts val="165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70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03505" marR="5080" indent="-91440">
              <a:lnSpc>
                <a:spcPct val="8000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describe("Hello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world"…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 i="1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name of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suite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(“Hello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world”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this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case) typically defines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component of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application; this could 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class,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function,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or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maybe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something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else fun. This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suite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“Hello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world”;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 English,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Rohan</dc:creator>
  <dc:title>JASMINE – UNIT TESTING</dc:title>
  <dcterms:created xsi:type="dcterms:W3CDTF">2016-04-22T12:38:19Z</dcterms:created>
  <dcterms:modified xsi:type="dcterms:W3CDTF">2016-04-22T12:38:19Z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2016-04-22T00:00:00Z</vt:filetime>
  </property>
</Properties>
</file>