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60" r:id="rId3"/>
    <p:sldId id="261" r:id="rId4"/>
    <p:sldId id="262" r:id="rId5"/>
    <p:sldId id="313" r:id="rId6"/>
    <p:sldId id="263" r:id="rId7"/>
    <p:sldId id="315" r:id="rId8"/>
    <p:sldId id="266" r:id="rId9"/>
    <p:sldId id="319" r:id="rId10"/>
    <p:sldId id="318" r:id="rId11"/>
    <p:sldId id="268" r:id="rId12"/>
    <p:sldId id="269" r:id="rId13"/>
    <p:sldId id="314" r:id="rId14"/>
    <p:sldId id="272" r:id="rId15"/>
    <p:sldId id="274" r:id="rId16"/>
    <p:sldId id="275" r:id="rId17"/>
    <p:sldId id="316" r:id="rId18"/>
    <p:sldId id="317" r:id="rId19"/>
    <p:sldId id="271" r:id="rId20"/>
    <p:sldId id="280" r:id="rId21"/>
    <p:sldId id="281" r:id="rId22"/>
    <p:sldId id="320" r:id="rId23"/>
    <p:sldId id="321" r:id="rId24"/>
    <p:sldId id="322" r:id="rId25"/>
    <p:sldId id="290" r:id="rId26"/>
    <p:sldId id="258" r:id="rId27"/>
  </p:sldIdLst>
  <p:sldSz cx="9144000" cy="5143500" type="screen16x9"/>
  <p:notesSz cx="6858000" cy="9144000"/>
  <p:embeddedFontLst>
    <p:embeddedFont>
      <p:font typeface="Anaheim" panose="020B0604020202020204" charset="0"/>
      <p:regular r:id="rId29"/>
    </p:embeddedFont>
    <p:embeddedFont>
      <p:font typeface="Bebas Neue" panose="020B0606020202050201" pitchFamily="34" charset="0"/>
      <p:regular r:id="rId30"/>
    </p:embeddedFont>
    <p:embeddedFont>
      <p:font typeface="Kanit" panose="020B0604020202020204" charset="-34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SemiBold" panose="020B0706030804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27BA90-0069-49D2-850B-9A3EE79C1525}">
  <a:tblStyle styleId="{EF27BA90-0069-49D2-850B-9A3EE79C15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283714-3164-4111-9B7A-8FE72B2CA9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5726" autoAdjust="0"/>
  </p:normalViewPr>
  <p:slideViewPr>
    <p:cSldViewPr snapToGrid="0">
      <p:cViewPr varScale="1">
        <p:scale>
          <a:sx n="118" d="100"/>
          <a:sy n="118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8ca3918fb5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8ca3918fb5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8ca3918fb5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8ca3918fb5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e94832215e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e94832215e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e9395c74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e9395c74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8ca3918fb5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8ca3918fb5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26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e94832215e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e94832215e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670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8ca3918fb5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8ca3918fb5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e94f7cef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e94f7cef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8ba50eb5f9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8ba50eb5f9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8ba50eb5f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8ba50eb5f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e94f7cef9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e94f7cef9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7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e94832215e_1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e94832215e_1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03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e9395c74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e9395c74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45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1e94f7cef94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1e94f7cef94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ba50eb5f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ba50eb5f9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8ba50eb5f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8ba50eb5f9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e943cd15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e943cd15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e9395c7c4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e9395c7c4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02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8ca3918f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8ca3918f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e94f7cef94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e94f7cef94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16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8ca3918fb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8ca3918fb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e94f7cef94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e94f7cef94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33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645288" y="1671300"/>
            <a:ext cx="3783600" cy="18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9350" y="4088430"/>
            <a:ext cx="2445300" cy="5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hasCustomPrompt="1"/>
          </p:nvPr>
        </p:nvSpPr>
        <p:spPr>
          <a:xfrm>
            <a:off x="2471813" y="13748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5143075" y="142915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3207750" y="142915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4" hasCustomPrompt="1"/>
          </p:nvPr>
        </p:nvSpPr>
        <p:spPr>
          <a:xfrm>
            <a:off x="2471813" y="256890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5"/>
          </p:nvPr>
        </p:nvSpPr>
        <p:spPr>
          <a:xfrm>
            <a:off x="5143075" y="262320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6"/>
          </p:nvPr>
        </p:nvSpPr>
        <p:spPr>
          <a:xfrm>
            <a:off x="3207750" y="262320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86" name="Google Shape;86;p13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89" name="Google Shape;89;p13"/>
          <p:cNvSpPr txBox="1">
            <a:spLocks noGrp="1"/>
          </p:cNvSpPr>
          <p:nvPr>
            <p:ph type="title" idx="7" hasCustomPrompt="1"/>
          </p:nvPr>
        </p:nvSpPr>
        <p:spPr>
          <a:xfrm>
            <a:off x="2471813" y="37629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5143075" y="3817250"/>
            <a:ext cx="2613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3207750" y="3817250"/>
            <a:ext cx="1420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nit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15100" y="4076600"/>
            <a:ext cx="3807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4873900" y="1687238"/>
            <a:ext cx="3555000" cy="20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720000" y="2068588"/>
            <a:ext cx="35739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✶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0000" y="719613"/>
            <a:ext cx="3573900" cy="11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5"/>
          <p:cNvSpPr>
            <a:spLocks noGrp="1"/>
          </p:cNvSpPr>
          <p:nvPr>
            <p:ph type="pic" idx="2"/>
          </p:nvPr>
        </p:nvSpPr>
        <p:spPr>
          <a:xfrm>
            <a:off x="5024800" y="609950"/>
            <a:ext cx="3404100" cy="3926700"/>
          </a:xfrm>
          <a:prstGeom prst="roundRect">
            <a:avLst>
              <a:gd name="adj" fmla="val 12514"/>
            </a:avLst>
          </a:prstGeom>
          <a:noFill/>
          <a:ln>
            <a:noFill/>
          </a:ln>
        </p:spPr>
      </p:sp>
      <p:sp>
        <p:nvSpPr>
          <p:cNvPr id="103" name="Google Shape;103;p15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95649" y="731803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930263" y="2729902"/>
            <a:ext cx="25104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✶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930263" y="1442800"/>
            <a:ext cx="25104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154021" y="731789"/>
            <a:ext cx="336257" cy="356978"/>
            <a:chOff x="3067575" y="1412275"/>
            <a:chExt cx="813000" cy="863100"/>
          </a:xfrm>
        </p:grpSpPr>
        <p:sp>
          <p:nvSpPr>
            <p:cNvPr id="122" name="Google Shape;122;p17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25" name="Google Shape;125;p17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1"/>
          </p:nvPr>
        </p:nvSpPr>
        <p:spPr>
          <a:xfrm>
            <a:off x="5495075" y="2729902"/>
            <a:ext cx="25104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✶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5495075" y="1442800"/>
            <a:ext cx="25104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8"/>
          <p:cNvSpPr/>
          <p:nvPr/>
        </p:nvSpPr>
        <p:spPr>
          <a:xfrm rot="10800000">
            <a:off x="8524716" y="4602742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132" name="Google Shape;132;p18"/>
          <p:cNvGrpSpPr/>
          <p:nvPr/>
        </p:nvGrpSpPr>
        <p:grpSpPr>
          <a:xfrm rot="10800000">
            <a:off x="95649" y="211028"/>
            <a:ext cx="336257" cy="356978"/>
            <a:chOff x="3067575" y="1412275"/>
            <a:chExt cx="813000" cy="863100"/>
          </a:xfrm>
        </p:grpSpPr>
        <p:sp>
          <p:nvSpPr>
            <p:cNvPr id="133" name="Google Shape;133;p18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1"/>
          </p:nvPr>
        </p:nvSpPr>
        <p:spPr>
          <a:xfrm>
            <a:off x="3012400" y="1417575"/>
            <a:ext cx="45531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2"/>
          </p:nvPr>
        </p:nvSpPr>
        <p:spPr>
          <a:xfrm>
            <a:off x="3012400" y="3073225"/>
            <a:ext cx="45531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3"/>
          </p:nvPr>
        </p:nvSpPr>
        <p:spPr>
          <a:xfrm>
            <a:off x="3012400" y="1829200"/>
            <a:ext cx="45531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4"/>
          </p:nvPr>
        </p:nvSpPr>
        <p:spPr>
          <a:xfrm>
            <a:off x="3012400" y="3484850"/>
            <a:ext cx="45531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22"/>
          <p:cNvGrpSpPr/>
          <p:nvPr/>
        </p:nvGrpSpPr>
        <p:grpSpPr>
          <a:xfrm rot="10800000">
            <a:off x="95649" y="211028"/>
            <a:ext cx="336257" cy="356978"/>
            <a:chOff x="3067575" y="1412275"/>
            <a:chExt cx="813000" cy="863100"/>
          </a:xfrm>
        </p:grpSpPr>
        <p:sp>
          <p:nvSpPr>
            <p:cNvPr id="175" name="Google Shape;175;p22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76" name="Google Shape;176;p22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77" name="Google Shape;177;p22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78" name="Google Shape;178;p22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179" name="Google Shape;179;p22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49" name="Google Shape;249;p27"/>
          <p:cNvSpPr txBox="1">
            <a:spLocks noGrp="1"/>
          </p:cNvSpPr>
          <p:nvPr>
            <p:ph type="title" hasCustomPrompt="1"/>
          </p:nvPr>
        </p:nvSpPr>
        <p:spPr>
          <a:xfrm>
            <a:off x="1323388" y="664950"/>
            <a:ext cx="32793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323388" y="1327538"/>
            <a:ext cx="32793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7"/>
          <p:cNvSpPr txBox="1">
            <a:spLocks noGrp="1"/>
          </p:cNvSpPr>
          <p:nvPr>
            <p:ph type="title" idx="2" hasCustomPrompt="1"/>
          </p:nvPr>
        </p:nvSpPr>
        <p:spPr>
          <a:xfrm>
            <a:off x="3136950" y="2031507"/>
            <a:ext cx="32793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3"/>
          </p:nvPr>
        </p:nvSpPr>
        <p:spPr>
          <a:xfrm>
            <a:off x="3136950" y="2694088"/>
            <a:ext cx="32793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7"/>
          <p:cNvSpPr txBox="1">
            <a:spLocks noGrp="1"/>
          </p:cNvSpPr>
          <p:nvPr>
            <p:ph type="title" idx="4" hasCustomPrompt="1"/>
          </p:nvPr>
        </p:nvSpPr>
        <p:spPr>
          <a:xfrm>
            <a:off x="4950513" y="3398065"/>
            <a:ext cx="32793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4" name="Google Shape;254;p27"/>
          <p:cNvSpPr txBox="1">
            <a:spLocks noGrp="1"/>
          </p:cNvSpPr>
          <p:nvPr>
            <p:ph type="subTitle" idx="5"/>
          </p:nvPr>
        </p:nvSpPr>
        <p:spPr>
          <a:xfrm>
            <a:off x="4950513" y="4060650"/>
            <a:ext cx="32793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7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6" name="Google Shape;256;p27"/>
          <p:cNvGrpSpPr/>
          <p:nvPr/>
        </p:nvGrpSpPr>
        <p:grpSpPr>
          <a:xfrm>
            <a:off x="8524716" y="4071567"/>
            <a:ext cx="453000" cy="893875"/>
            <a:chOff x="8524716" y="4071567"/>
            <a:chExt cx="453000" cy="893875"/>
          </a:xfrm>
        </p:grpSpPr>
        <p:sp>
          <p:nvSpPr>
            <p:cNvPr id="257" name="Google Shape;257;p27"/>
            <p:cNvSpPr/>
            <p:nvPr/>
          </p:nvSpPr>
          <p:spPr>
            <a:xfrm rot="10800000">
              <a:off x="8524716" y="4602742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8" name="Google Shape;258;p27"/>
            <p:cNvSpPr/>
            <p:nvPr/>
          </p:nvSpPr>
          <p:spPr>
            <a:xfrm rot="10800000">
              <a:off x="8524716" y="4071567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>
            <a:off x="8524716" y="4602742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64" name="Google Shape;264;p28"/>
          <p:cNvGrpSpPr/>
          <p:nvPr/>
        </p:nvGrpSpPr>
        <p:grpSpPr>
          <a:xfrm rot="10800000">
            <a:off x="95649" y="211028"/>
            <a:ext cx="336257" cy="356978"/>
            <a:chOff x="3067575" y="1412275"/>
            <a:chExt cx="813000" cy="863100"/>
          </a:xfrm>
        </p:grpSpPr>
        <p:sp>
          <p:nvSpPr>
            <p:cNvPr id="265" name="Google Shape;265;p28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0" name="Google Shape;270;p29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 rot="10800000">
            <a:off x="95649" y="211028"/>
            <a:ext cx="336257" cy="356978"/>
            <a:chOff x="3067575" y="1412275"/>
            <a:chExt cx="813000" cy="863100"/>
          </a:xfrm>
        </p:grpSpPr>
        <p:sp>
          <p:nvSpPr>
            <p:cNvPr id="273" name="Google Shape;273;p29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276" name="Google Shape;276;p29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277" name="Google Shape;277;p29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720000" y="719625"/>
            <a:ext cx="3802500" cy="11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30"/>
          <p:cNvGrpSpPr/>
          <p:nvPr/>
        </p:nvGrpSpPr>
        <p:grpSpPr>
          <a:xfrm>
            <a:off x="95649" y="211028"/>
            <a:ext cx="453000" cy="883475"/>
            <a:chOff x="95649" y="211028"/>
            <a:chExt cx="453000" cy="883475"/>
          </a:xfrm>
        </p:grpSpPr>
        <p:sp>
          <p:nvSpPr>
            <p:cNvPr id="284" name="Google Shape;284;p30"/>
            <p:cNvSpPr/>
            <p:nvPr/>
          </p:nvSpPr>
          <p:spPr>
            <a:xfrm>
              <a:off x="95649" y="211028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95649" y="731803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286" name="Google Shape;286;p30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494425" y="1744500"/>
            <a:ext cx="2934300" cy="11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5110" y="534988"/>
            <a:ext cx="293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494451" y="2914175"/>
            <a:ext cx="293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ctrTitle"/>
          </p:nvPr>
        </p:nvSpPr>
        <p:spPr>
          <a:xfrm>
            <a:off x="715111" y="535000"/>
            <a:ext cx="31338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1"/>
          </p:nvPr>
        </p:nvSpPr>
        <p:spPr>
          <a:xfrm>
            <a:off x="715111" y="1560563"/>
            <a:ext cx="31338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312" name="Google Shape;312;p33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313" name="Google Shape;313;p33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4" name="Google Shape;314;p33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15" name="Google Shape;315;p33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16" name="Google Shape;316;p33"/>
          <p:cNvSpPr txBox="1"/>
          <p:nvPr/>
        </p:nvSpPr>
        <p:spPr>
          <a:xfrm>
            <a:off x="717200" y="3160049"/>
            <a:ext cx="31311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320" name="Google Shape;320;p34"/>
          <p:cNvGrpSpPr/>
          <p:nvPr/>
        </p:nvGrpSpPr>
        <p:grpSpPr>
          <a:xfrm>
            <a:off x="95649" y="211028"/>
            <a:ext cx="453000" cy="877740"/>
            <a:chOff x="95649" y="211028"/>
            <a:chExt cx="453000" cy="877740"/>
          </a:xfrm>
        </p:grpSpPr>
        <p:grpSp>
          <p:nvGrpSpPr>
            <p:cNvPr id="321" name="Google Shape;321;p34"/>
            <p:cNvGrpSpPr/>
            <p:nvPr/>
          </p:nvGrpSpPr>
          <p:grpSpPr>
            <a:xfrm>
              <a:off x="154021" y="731789"/>
              <a:ext cx="336257" cy="356978"/>
              <a:chOff x="3067575" y="1412275"/>
              <a:chExt cx="813000" cy="863100"/>
            </a:xfrm>
          </p:grpSpPr>
          <p:sp>
            <p:nvSpPr>
              <p:cNvPr id="322" name="Google Shape;322;p34"/>
              <p:cNvSpPr/>
              <p:nvPr/>
            </p:nvSpPr>
            <p:spPr>
              <a:xfrm>
                <a:off x="3408675" y="1412275"/>
                <a:ext cx="130800" cy="863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 rot="-3590857">
                <a:off x="3408676" y="1412504"/>
                <a:ext cx="130798" cy="862881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 rot="3608459">
                <a:off x="3408666" y="1412403"/>
                <a:ext cx="130758" cy="862881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25" name="Google Shape;325;p34"/>
            <p:cNvSpPr/>
            <p:nvPr/>
          </p:nvSpPr>
          <p:spPr>
            <a:xfrm>
              <a:off x="95649" y="211028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330" name="Google Shape;330;p35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331" name="Google Shape;331;p35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030875" y="2118350"/>
            <a:ext cx="32109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892651" y="2118350"/>
            <a:ext cx="32109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524716" y="4602742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 rot="10800000">
            <a:off x="95649" y="211028"/>
            <a:ext cx="336257" cy="356978"/>
            <a:chOff x="3067575" y="1412275"/>
            <a:chExt cx="813000" cy="863100"/>
          </a:xfrm>
        </p:grpSpPr>
        <p:sp>
          <p:nvSpPr>
            <p:cNvPr id="37" name="Google Shape;37;p5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457725" y="445025"/>
            <a:ext cx="2966400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524716" y="4071567"/>
            <a:ext cx="453000" cy="893875"/>
            <a:chOff x="8524716" y="4071567"/>
            <a:chExt cx="453000" cy="893875"/>
          </a:xfrm>
        </p:grpSpPr>
        <p:sp>
          <p:nvSpPr>
            <p:cNvPr id="45" name="Google Shape;45;p6"/>
            <p:cNvSpPr/>
            <p:nvPr/>
          </p:nvSpPr>
          <p:spPr>
            <a:xfrm rot="10800000">
              <a:off x="8524716" y="4602742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 rot="10800000">
              <a:off x="8524716" y="4071567"/>
              <a:ext cx="453000" cy="362700"/>
            </a:xfrm>
            <a:prstGeom prst="roundRect">
              <a:avLst>
                <a:gd name="adj" fmla="val 1015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715100" y="1698300"/>
            <a:ext cx="3712200" cy="17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327600" cy="12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5100" y="1827675"/>
            <a:ext cx="33276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213400" y="237750"/>
            <a:ext cx="8717100" cy="4668000"/>
          </a:xfrm>
          <a:prstGeom prst="roundRect">
            <a:avLst>
              <a:gd name="adj" fmla="val 4330"/>
            </a:avLst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435050" y="731800"/>
            <a:ext cx="3993900" cy="111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213450" y="237750"/>
            <a:ext cx="8717100" cy="4668000"/>
          </a:xfrm>
          <a:prstGeom prst="roundRect">
            <a:avLst>
              <a:gd name="adj" fmla="val 436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 hasCustomPrompt="1"/>
          </p:nvPr>
        </p:nvSpPr>
        <p:spPr>
          <a:xfrm>
            <a:off x="1174125" y="2392775"/>
            <a:ext cx="4023000" cy="9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3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5430300" y="4010300"/>
            <a:ext cx="29985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28909" y="338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buNone/>
              <a:defRPr sz="13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8" r:id="rId15"/>
    <p:sldLayoutId id="2147483673" r:id="rId16"/>
    <p:sldLayoutId id="2147483674" r:id="rId17"/>
    <p:sldLayoutId id="2147483675" r:id="rId18"/>
    <p:sldLayoutId id="2147483676" r:id="rId19"/>
    <p:sldLayoutId id="2147483679" r:id="rId20"/>
    <p:sldLayoutId id="2147483680" r:id="rId21"/>
    <p:sldLayoutId id="214748368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www.shipbob.com/blog/demand-forecastin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mailto:https://slidesgo.com/" TargetMode="External"/><Relationship Id="rId4" Type="http://schemas.openxmlformats.org/officeDocument/2006/relationships/hyperlink" Target="mailto:https://www.economicsdiscussion.net/project-report/project-report-on-demand-forecasting/21919%23google_vignet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6/12/top-6-benefits-of-enterprise-software-for-supply-chain-managem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2358909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715100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2358896" y="1862548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47" name="Google Shape;347;p39"/>
          <p:cNvSpPr txBox="1">
            <a:spLocks noGrp="1"/>
          </p:cNvSpPr>
          <p:nvPr>
            <p:ph type="ctrTitle"/>
          </p:nvPr>
        </p:nvSpPr>
        <p:spPr>
          <a:xfrm>
            <a:off x="4645287" y="1671300"/>
            <a:ext cx="4235665" cy="18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DEMAND </a:t>
            </a:r>
            <a:r>
              <a:rPr lang="en" b="1" dirty="0"/>
              <a:t>FORECASTING</a:t>
            </a:r>
            <a:endParaRPr dirty="0"/>
          </a:p>
        </p:txBody>
      </p:sp>
      <p:grpSp>
        <p:nvGrpSpPr>
          <p:cNvPr id="349" name="Google Shape;349;p39"/>
          <p:cNvGrpSpPr/>
          <p:nvPr/>
        </p:nvGrpSpPr>
        <p:grpSpPr>
          <a:xfrm>
            <a:off x="4312331" y="1811066"/>
            <a:ext cx="409183" cy="434485"/>
            <a:chOff x="3067575" y="1412275"/>
            <a:chExt cx="813000" cy="863100"/>
          </a:xfrm>
        </p:grpSpPr>
        <p:sp>
          <p:nvSpPr>
            <p:cNvPr id="350" name="Google Shape;350;p39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2" name="Google Shape;352;p39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354" name="Google Shape;354;p39"/>
          <p:cNvSpPr txBox="1">
            <a:spLocks noGrp="1"/>
          </p:cNvSpPr>
          <p:nvPr>
            <p:ph type="subTitle" idx="1"/>
          </p:nvPr>
        </p:nvSpPr>
        <p:spPr>
          <a:xfrm>
            <a:off x="4736988" y="4004130"/>
            <a:ext cx="413324" cy="2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"/>
                <a:ea typeface="Kanit"/>
                <a:cs typeface="Kanit"/>
                <a:sym typeface="Kanit"/>
              </a:rPr>
              <a:t>30</a:t>
            </a:r>
            <a:endParaRPr dirty="0"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55" name="Google Shape;355;p39"/>
          <p:cNvSpPr txBox="1">
            <a:spLocks noGrp="1"/>
          </p:cNvSpPr>
          <p:nvPr>
            <p:ph type="subTitle" idx="1"/>
          </p:nvPr>
        </p:nvSpPr>
        <p:spPr>
          <a:xfrm>
            <a:off x="5585663" y="4004130"/>
            <a:ext cx="1061880" cy="2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it"/>
                <a:ea typeface="Kanit"/>
                <a:cs typeface="Kanit"/>
                <a:sym typeface="Kanit"/>
              </a:rPr>
              <a:t>JANUARY</a:t>
            </a:r>
            <a:endParaRPr dirty="0"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356" name="Google Shape;356;p39"/>
          <p:cNvGrpSpPr/>
          <p:nvPr/>
        </p:nvGrpSpPr>
        <p:grpSpPr>
          <a:xfrm>
            <a:off x="2653314" y="712095"/>
            <a:ext cx="765957" cy="729512"/>
            <a:chOff x="2653314" y="712095"/>
            <a:chExt cx="765957" cy="729512"/>
          </a:xfrm>
        </p:grpSpPr>
        <p:cxnSp>
          <p:nvCxnSpPr>
            <p:cNvPr id="357" name="Google Shape;357;p39"/>
            <p:cNvCxnSpPr/>
            <p:nvPr/>
          </p:nvCxnSpPr>
          <p:spPr>
            <a:xfrm>
              <a:off x="2653314" y="135848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39"/>
            <p:cNvCxnSpPr/>
            <p:nvPr/>
          </p:nvCxnSpPr>
          <p:spPr>
            <a:xfrm>
              <a:off x="2653314" y="127585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39"/>
            <p:cNvCxnSpPr/>
            <p:nvPr/>
          </p:nvCxnSpPr>
          <p:spPr>
            <a:xfrm>
              <a:off x="2653314" y="119323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9"/>
            <p:cNvCxnSpPr/>
            <p:nvPr/>
          </p:nvCxnSpPr>
          <p:spPr>
            <a:xfrm>
              <a:off x="2653314" y="111060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39"/>
            <p:cNvCxnSpPr/>
            <p:nvPr/>
          </p:nvCxnSpPr>
          <p:spPr>
            <a:xfrm>
              <a:off x="2653314" y="102798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39"/>
            <p:cNvCxnSpPr/>
            <p:nvPr/>
          </p:nvCxnSpPr>
          <p:spPr>
            <a:xfrm>
              <a:off x="2653314" y="94535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39"/>
            <p:cNvCxnSpPr/>
            <p:nvPr/>
          </p:nvCxnSpPr>
          <p:spPr>
            <a:xfrm>
              <a:off x="2653314" y="862732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39"/>
            <p:cNvCxnSpPr/>
            <p:nvPr/>
          </p:nvCxnSpPr>
          <p:spPr>
            <a:xfrm>
              <a:off x="2653314" y="780107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5" name="Google Shape;365;p39"/>
            <p:cNvGrpSpPr/>
            <p:nvPr/>
          </p:nvGrpSpPr>
          <p:grpSpPr>
            <a:xfrm>
              <a:off x="2653314" y="712095"/>
              <a:ext cx="765957" cy="729512"/>
              <a:chOff x="1007114" y="712095"/>
              <a:chExt cx="765957" cy="729512"/>
            </a:xfrm>
          </p:grpSpPr>
          <p:grpSp>
            <p:nvGrpSpPr>
              <p:cNvPr id="366" name="Google Shape;366;p39"/>
              <p:cNvGrpSpPr/>
              <p:nvPr/>
            </p:nvGrpSpPr>
            <p:grpSpPr>
              <a:xfrm>
                <a:off x="1007114" y="712095"/>
                <a:ext cx="765957" cy="729512"/>
                <a:chOff x="960632" y="877228"/>
                <a:chExt cx="1138800" cy="1084615"/>
              </a:xfrm>
            </p:grpSpPr>
            <p:cxnSp>
              <p:nvCxnSpPr>
                <p:cNvPr id="367" name="Google Shape;367;p39"/>
                <p:cNvCxnSpPr/>
                <p:nvPr/>
              </p:nvCxnSpPr>
              <p:spPr>
                <a:xfrm>
                  <a:off x="960632" y="1961843"/>
                  <a:ext cx="113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39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9" name="Google Shape;369;p39"/>
              <p:cNvGrpSpPr/>
              <p:nvPr/>
            </p:nvGrpSpPr>
            <p:grpSpPr>
              <a:xfrm>
                <a:off x="1013715" y="766861"/>
                <a:ext cx="679272" cy="670225"/>
                <a:chOff x="926531" y="977125"/>
                <a:chExt cx="1009919" cy="996469"/>
              </a:xfrm>
            </p:grpSpPr>
            <p:sp>
              <p:nvSpPr>
                <p:cNvPr id="370" name="Google Shape;370;p39"/>
                <p:cNvSpPr/>
                <p:nvPr/>
              </p:nvSpPr>
              <p:spPr>
                <a:xfrm>
                  <a:off x="1089625" y="1827300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1" name="Google Shape;371;p39"/>
                <p:cNvSpPr/>
                <p:nvPr/>
              </p:nvSpPr>
              <p:spPr>
                <a:xfrm>
                  <a:off x="1235875" y="14729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2" name="Google Shape;372;p39"/>
                <p:cNvSpPr/>
                <p:nvPr/>
              </p:nvSpPr>
              <p:spPr>
                <a:xfrm>
                  <a:off x="1637548" y="1350624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3" name="Google Shape;373;p39"/>
                <p:cNvSpPr/>
                <p:nvPr/>
              </p:nvSpPr>
              <p:spPr>
                <a:xfrm>
                  <a:off x="1676675" y="11100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74" name="Google Shape;374;p39"/>
                <p:cNvSpPr/>
                <p:nvPr/>
              </p:nvSpPr>
              <p:spPr>
                <a:xfrm>
                  <a:off x="1907050" y="977125"/>
                  <a:ext cx="29400" cy="29400"/>
                </a:xfrm>
                <a:prstGeom prst="ellipse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cxnSp>
              <p:nvCxnSpPr>
                <p:cNvPr id="375" name="Google Shape;375;p39"/>
                <p:cNvCxnSpPr>
                  <a:endCxn id="370" idx="3"/>
                </p:cNvCxnSpPr>
                <p:nvPr/>
              </p:nvCxnSpPr>
              <p:spPr>
                <a:xfrm rot="10800000" flipH="1">
                  <a:off x="926531" y="1852394"/>
                  <a:ext cx="167400" cy="12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376;p39"/>
                <p:cNvCxnSpPr>
                  <a:stCxn id="370" idx="7"/>
                  <a:endCxn id="371" idx="3"/>
                </p:cNvCxnSpPr>
                <p:nvPr/>
              </p:nvCxnSpPr>
              <p:spPr>
                <a:xfrm rot="10800000" flipH="1">
                  <a:off x="1114719" y="1498006"/>
                  <a:ext cx="125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377;p39"/>
                <p:cNvCxnSpPr>
                  <a:stCxn id="371" idx="6"/>
                  <a:endCxn id="372" idx="2"/>
                </p:cNvCxnSpPr>
                <p:nvPr/>
              </p:nvCxnSpPr>
              <p:spPr>
                <a:xfrm rot="10800000" flipH="1">
                  <a:off x="1265275" y="1365225"/>
                  <a:ext cx="372300" cy="12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378;p39"/>
                <p:cNvCxnSpPr>
                  <a:stCxn id="372" idx="7"/>
                  <a:endCxn id="373" idx="4"/>
                </p:cNvCxnSpPr>
                <p:nvPr/>
              </p:nvCxnSpPr>
              <p:spPr>
                <a:xfrm rot="10800000" flipH="1">
                  <a:off x="1662642" y="1139529"/>
                  <a:ext cx="28800" cy="21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379;p39"/>
                <p:cNvCxnSpPr>
                  <a:stCxn id="373" idx="7"/>
                  <a:endCxn id="374" idx="3"/>
                </p:cNvCxnSpPr>
                <p:nvPr/>
              </p:nvCxnSpPr>
              <p:spPr>
                <a:xfrm rot="10800000" flipH="1">
                  <a:off x="1701769" y="1002131"/>
                  <a:ext cx="209700" cy="112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380" name="Google Shape;380;p39"/>
          <p:cNvGrpSpPr/>
          <p:nvPr/>
        </p:nvGrpSpPr>
        <p:grpSpPr>
          <a:xfrm>
            <a:off x="715100" y="1862701"/>
            <a:ext cx="1354800" cy="1083900"/>
            <a:chOff x="715100" y="1862701"/>
            <a:chExt cx="1354800" cy="1083900"/>
          </a:xfrm>
        </p:grpSpPr>
        <p:sp>
          <p:nvSpPr>
            <p:cNvPr id="381" name="Google Shape;381;p39"/>
            <p:cNvSpPr/>
            <p:nvPr/>
          </p:nvSpPr>
          <p:spPr>
            <a:xfrm>
              <a:off x="715100" y="1862701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382" name="Google Shape;382;p39"/>
            <p:cNvCxnSpPr/>
            <p:nvPr/>
          </p:nvCxnSpPr>
          <p:spPr>
            <a:xfrm>
              <a:off x="1005939" y="2698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39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39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39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39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39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39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9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39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9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39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39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9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39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39"/>
            <p:cNvCxnSpPr/>
            <p:nvPr/>
          </p:nvCxnSpPr>
          <p:spPr>
            <a:xfrm>
              <a:off x="1005939" y="2141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39"/>
            <p:cNvCxnSpPr/>
            <p:nvPr/>
          </p:nvCxnSpPr>
          <p:spPr>
            <a:xfrm>
              <a:off x="1005939" y="2071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9" name="Google Shape;399;p39"/>
            <p:cNvGrpSpPr/>
            <p:nvPr/>
          </p:nvGrpSpPr>
          <p:grpSpPr>
            <a:xfrm>
              <a:off x="1005939" y="2039707"/>
              <a:ext cx="765957" cy="729559"/>
              <a:chOff x="958885" y="2851115"/>
              <a:chExt cx="1138800" cy="1084684"/>
            </a:xfrm>
          </p:grpSpPr>
          <p:sp>
            <p:nvSpPr>
              <p:cNvPr id="400" name="Google Shape;400;p39"/>
              <p:cNvSpPr/>
              <p:nvPr/>
            </p:nvSpPr>
            <p:spPr>
              <a:xfrm>
                <a:off x="1136161" y="3002200"/>
                <a:ext cx="170100" cy="9336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01" name="Google Shape;401;p39"/>
              <p:cNvSpPr/>
              <p:nvPr/>
            </p:nvSpPr>
            <p:spPr>
              <a:xfrm>
                <a:off x="1407375" y="3330625"/>
                <a:ext cx="170100" cy="6051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02" name="Google Shape;402;p39"/>
              <p:cNvSpPr/>
              <p:nvPr/>
            </p:nvSpPr>
            <p:spPr>
              <a:xfrm>
                <a:off x="1678575" y="3456325"/>
                <a:ext cx="170100" cy="47940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403" name="Google Shape;403;p39"/>
              <p:cNvGrpSpPr/>
              <p:nvPr/>
            </p:nvGrpSpPr>
            <p:grpSpPr>
              <a:xfrm>
                <a:off x="958885" y="2851115"/>
                <a:ext cx="1138800" cy="1084615"/>
                <a:chOff x="958885" y="877228"/>
                <a:chExt cx="1138800" cy="1084615"/>
              </a:xfrm>
            </p:grpSpPr>
            <p:cxnSp>
              <p:nvCxnSpPr>
                <p:cNvPr id="404" name="Google Shape;404;p39"/>
                <p:cNvCxnSpPr/>
                <p:nvPr/>
              </p:nvCxnSpPr>
              <p:spPr>
                <a:xfrm>
                  <a:off x="958885" y="1961843"/>
                  <a:ext cx="113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Google Shape;405;p39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06" name="Google Shape;406;p39"/>
          <p:cNvGrpSpPr/>
          <p:nvPr/>
        </p:nvGrpSpPr>
        <p:grpSpPr>
          <a:xfrm>
            <a:off x="4721223" y="4213242"/>
            <a:ext cx="3678900" cy="70175"/>
            <a:chOff x="4759925" y="4538325"/>
            <a:chExt cx="3678900" cy="70175"/>
          </a:xfrm>
        </p:grpSpPr>
        <p:cxnSp>
          <p:nvCxnSpPr>
            <p:cNvPr id="407" name="Google Shape;407;p39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39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 dirty="0"/>
              <a:t>STEPS included in Model Training</a:t>
            </a:r>
            <a:endParaRPr b="1" dirty="0"/>
          </a:p>
        </p:txBody>
      </p:sp>
      <p:sp>
        <p:nvSpPr>
          <p:cNvPr id="1223" name="Google Shape;1223;p70"/>
          <p:cNvSpPr txBox="1"/>
          <p:nvPr/>
        </p:nvSpPr>
        <p:spPr>
          <a:xfrm>
            <a:off x="713225" y="3942509"/>
            <a:ext cx="1102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Collection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4" name="Google Shape;1224;p70"/>
          <p:cNvSpPr txBox="1"/>
          <p:nvPr/>
        </p:nvSpPr>
        <p:spPr>
          <a:xfrm>
            <a:off x="1815737" y="3942504"/>
            <a:ext cx="1102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Cleaning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5" name="Google Shape;1225;p70"/>
          <p:cNvSpPr txBox="1"/>
          <p:nvPr/>
        </p:nvSpPr>
        <p:spPr>
          <a:xfrm>
            <a:off x="2918248" y="3942500"/>
            <a:ext cx="1102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Exploratory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Analysis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6" name="Google Shape;1226;p70"/>
          <p:cNvSpPr txBox="1"/>
          <p:nvPr/>
        </p:nvSpPr>
        <p:spPr>
          <a:xfrm>
            <a:off x="4020760" y="3942521"/>
            <a:ext cx="1102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7" name="Google Shape;1227;p70"/>
          <p:cNvSpPr txBox="1"/>
          <p:nvPr/>
        </p:nvSpPr>
        <p:spPr>
          <a:xfrm>
            <a:off x="5123272" y="3942516"/>
            <a:ext cx="1102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Selection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8" name="Google Shape;1228;p70"/>
          <p:cNvSpPr txBox="1"/>
          <p:nvPr/>
        </p:nvSpPr>
        <p:spPr>
          <a:xfrm>
            <a:off x="7328295" y="3942512"/>
            <a:ext cx="1102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 Evaluation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9" name="Google Shape;1229;p70"/>
          <p:cNvSpPr txBox="1"/>
          <p:nvPr/>
        </p:nvSpPr>
        <p:spPr>
          <a:xfrm>
            <a:off x="6225783" y="3942510"/>
            <a:ext cx="11025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Forecasting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0" name="Google Shape;1230;p70"/>
          <p:cNvSpPr/>
          <p:nvPr/>
        </p:nvSpPr>
        <p:spPr>
          <a:xfrm>
            <a:off x="1798314" y="1904675"/>
            <a:ext cx="1112400" cy="8196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sz="2000"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31" name="Google Shape;1231;p70"/>
          <p:cNvSpPr/>
          <p:nvPr/>
        </p:nvSpPr>
        <p:spPr>
          <a:xfrm>
            <a:off x="2910464" y="1904675"/>
            <a:ext cx="1112400" cy="819600"/>
          </a:xfrm>
          <a:prstGeom prst="chevr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sz="2000"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32" name="Google Shape;1232;p70"/>
          <p:cNvSpPr/>
          <p:nvPr/>
        </p:nvSpPr>
        <p:spPr>
          <a:xfrm>
            <a:off x="3995553" y="1904675"/>
            <a:ext cx="1112400" cy="8196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4</a:t>
            </a:r>
            <a:endParaRPr sz="2000"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33" name="Google Shape;1233;p70"/>
          <p:cNvSpPr/>
          <p:nvPr/>
        </p:nvSpPr>
        <p:spPr>
          <a:xfrm>
            <a:off x="5107703" y="1904675"/>
            <a:ext cx="1112400" cy="8196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4"/>
                </a:solidFill>
                <a:latin typeface="Kanit"/>
                <a:ea typeface="Kanit"/>
                <a:cs typeface="Kanit"/>
                <a:sym typeface="Kanit"/>
              </a:rPr>
              <a:t>5</a:t>
            </a:r>
            <a:endParaRPr sz="2000" b="1">
              <a:solidFill>
                <a:schemeClr val="accent4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34" name="Google Shape;1234;p70"/>
          <p:cNvSpPr/>
          <p:nvPr/>
        </p:nvSpPr>
        <p:spPr>
          <a:xfrm>
            <a:off x="6219853" y="1904675"/>
            <a:ext cx="1112400" cy="8196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6</a:t>
            </a:r>
            <a:endParaRPr sz="2000" b="1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35" name="Google Shape;1235;p70"/>
          <p:cNvSpPr/>
          <p:nvPr/>
        </p:nvSpPr>
        <p:spPr>
          <a:xfrm>
            <a:off x="7304942" y="1904675"/>
            <a:ext cx="1112400" cy="819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7</a:t>
            </a:r>
            <a:endParaRPr sz="2000" b="1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36" name="Google Shape;1236;p70"/>
          <p:cNvSpPr/>
          <p:nvPr/>
        </p:nvSpPr>
        <p:spPr>
          <a:xfrm>
            <a:off x="713225" y="1904675"/>
            <a:ext cx="1112400" cy="819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sz="2000" b="1">
              <a:solidFill>
                <a:schemeClr val="dk2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237" name="Google Shape;1237;p70"/>
          <p:cNvCxnSpPr>
            <a:stCxn id="1236" idx="2"/>
            <a:endCxn id="1223" idx="0"/>
          </p:cNvCxnSpPr>
          <p:nvPr/>
        </p:nvCxnSpPr>
        <p:spPr>
          <a:xfrm rot="-5400000" flipH="1">
            <a:off x="555425" y="3233375"/>
            <a:ext cx="1218300" cy="200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70"/>
          <p:cNvCxnSpPr>
            <a:stCxn id="1230" idx="2"/>
            <a:endCxn id="1224" idx="0"/>
          </p:cNvCxnSpPr>
          <p:nvPr/>
        </p:nvCxnSpPr>
        <p:spPr>
          <a:xfrm rot="-5400000" flipH="1">
            <a:off x="1649214" y="3224675"/>
            <a:ext cx="1218300" cy="217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70"/>
          <p:cNvCxnSpPr>
            <a:stCxn id="1231" idx="2"/>
            <a:endCxn id="1225" idx="0"/>
          </p:cNvCxnSpPr>
          <p:nvPr/>
        </p:nvCxnSpPr>
        <p:spPr>
          <a:xfrm rot="-5400000" flipH="1">
            <a:off x="2756414" y="3229625"/>
            <a:ext cx="1218300" cy="207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70"/>
          <p:cNvCxnSpPr>
            <a:stCxn id="1232" idx="2"/>
            <a:endCxn id="1226" idx="0"/>
          </p:cNvCxnSpPr>
          <p:nvPr/>
        </p:nvCxnSpPr>
        <p:spPr>
          <a:xfrm rot="-5400000" flipH="1">
            <a:off x="3850353" y="3220775"/>
            <a:ext cx="1218300" cy="2253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70"/>
          <p:cNvCxnSpPr>
            <a:stCxn id="1233" idx="2"/>
            <a:endCxn id="1227" idx="0"/>
          </p:cNvCxnSpPr>
          <p:nvPr/>
        </p:nvCxnSpPr>
        <p:spPr>
          <a:xfrm rot="-5400000" flipH="1">
            <a:off x="4957553" y="3225725"/>
            <a:ext cx="1218300" cy="215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70"/>
          <p:cNvCxnSpPr>
            <a:stCxn id="1234" idx="2"/>
            <a:endCxn id="1229" idx="0"/>
          </p:cNvCxnSpPr>
          <p:nvPr/>
        </p:nvCxnSpPr>
        <p:spPr>
          <a:xfrm rot="-5400000" flipH="1">
            <a:off x="6064903" y="3230525"/>
            <a:ext cx="1218300" cy="205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70"/>
          <p:cNvCxnSpPr>
            <a:stCxn id="1235" idx="2"/>
            <a:endCxn id="1228" idx="0"/>
          </p:cNvCxnSpPr>
          <p:nvPr/>
        </p:nvCxnSpPr>
        <p:spPr>
          <a:xfrm rot="-5400000" flipH="1">
            <a:off x="7158692" y="3221825"/>
            <a:ext cx="1218300" cy="223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70"/>
          <p:cNvCxnSpPr>
            <a:stCxn id="1236" idx="0"/>
            <a:endCxn id="1230" idx="0"/>
          </p:cNvCxnSpPr>
          <p:nvPr/>
        </p:nvCxnSpPr>
        <p:spPr>
          <a:xfrm rot="-5400000" flipH="1">
            <a:off x="1606775" y="1362425"/>
            <a:ext cx="600" cy="1085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70"/>
          <p:cNvCxnSpPr>
            <a:stCxn id="1230" idx="0"/>
            <a:endCxn id="1231" idx="0"/>
          </p:cNvCxnSpPr>
          <p:nvPr/>
        </p:nvCxnSpPr>
        <p:spPr>
          <a:xfrm rot="-5400000" flipH="1">
            <a:off x="2705364" y="1348925"/>
            <a:ext cx="600" cy="111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70"/>
          <p:cNvCxnSpPr>
            <a:stCxn id="1231" idx="0"/>
            <a:endCxn id="1232" idx="0"/>
          </p:cNvCxnSpPr>
          <p:nvPr/>
        </p:nvCxnSpPr>
        <p:spPr>
          <a:xfrm rot="-5400000" flipH="1">
            <a:off x="3804014" y="1362425"/>
            <a:ext cx="600" cy="1085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70"/>
          <p:cNvCxnSpPr>
            <a:stCxn id="1232" idx="0"/>
            <a:endCxn id="1233" idx="0"/>
          </p:cNvCxnSpPr>
          <p:nvPr/>
        </p:nvCxnSpPr>
        <p:spPr>
          <a:xfrm rot="-5400000" flipH="1">
            <a:off x="4902603" y="1348925"/>
            <a:ext cx="600" cy="111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70"/>
          <p:cNvCxnSpPr>
            <a:stCxn id="1233" idx="0"/>
            <a:endCxn id="1234" idx="0"/>
          </p:cNvCxnSpPr>
          <p:nvPr/>
        </p:nvCxnSpPr>
        <p:spPr>
          <a:xfrm rot="-5400000" flipH="1">
            <a:off x="6014753" y="1348925"/>
            <a:ext cx="600" cy="1112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9" name="Google Shape;1249;p70"/>
          <p:cNvCxnSpPr>
            <a:stCxn id="1234" idx="0"/>
            <a:endCxn id="1235" idx="0"/>
          </p:cNvCxnSpPr>
          <p:nvPr/>
        </p:nvCxnSpPr>
        <p:spPr>
          <a:xfrm rot="-5400000" flipH="1">
            <a:off x="7113403" y="1362425"/>
            <a:ext cx="600" cy="1085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576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" grpId="0"/>
      <p:bldP spid="1224" grpId="0"/>
      <p:bldP spid="1225" grpId="0"/>
      <p:bldP spid="1226" grpId="0"/>
      <p:bldP spid="1227" grpId="0"/>
      <p:bldP spid="1228" grpId="0"/>
      <p:bldP spid="1229" grpId="0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1"/>
          <p:cNvSpPr txBox="1">
            <a:spLocks noGrp="1"/>
          </p:cNvSpPr>
          <p:nvPr>
            <p:ph type="title"/>
          </p:nvPr>
        </p:nvSpPr>
        <p:spPr>
          <a:xfrm>
            <a:off x="715100" y="4076600"/>
            <a:ext cx="5048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—Data Visualization</a:t>
            </a:r>
            <a:endParaRPr b="1" dirty="0"/>
          </a:p>
        </p:txBody>
      </p:sp>
      <p:sp>
        <p:nvSpPr>
          <p:cNvPr id="747" name="Google Shape;747;p51"/>
          <p:cNvSpPr txBox="1">
            <a:spLocks noGrp="1"/>
          </p:cNvSpPr>
          <p:nvPr>
            <p:ph type="subTitle" idx="1"/>
          </p:nvPr>
        </p:nvSpPr>
        <p:spPr>
          <a:xfrm>
            <a:off x="4873900" y="1687238"/>
            <a:ext cx="3555000" cy="20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Visualizing Demand Patterns : Utilizing graphs and charts and statistical measueres to identify trends seasonality and trend</a:t>
            </a:r>
            <a:endParaRPr sz="2000" dirty="0"/>
          </a:p>
        </p:txBody>
      </p:sp>
      <p:sp>
        <p:nvSpPr>
          <p:cNvPr id="749" name="Google Shape;749;p51"/>
          <p:cNvSpPr/>
          <p:nvPr/>
        </p:nvSpPr>
        <p:spPr>
          <a:xfrm>
            <a:off x="2358909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750" name="Google Shape;750;p51"/>
          <p:cNvSpPr/>
          <p:nvPr/>
        </p:nvSpPr>
        <p:spPr>
          <a:xfrm>
            <a:off x="715100" y="1862701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751" name="Google Shape;751;p51"/>
          <p:cNvGrpSpPr/>
          <p:nvPr/>
        </p:nvGrpSpPr>
        <p:grpSpPr>
          <a:xfrm>
            <a:off x="2358896" y="1862698"/>
            <a:ext cx="1354800" cy="1083900"/>
            <a:chOff x="2358896" y="3524448"/>
            <a:chExt cx="1354800" cy="1083900"/>
          </a:xfrm>
        </p:grpSpPr>
        <p:sp>
          <p:nvSpPr>
            <p:cNvPr id="752" name="Google Shape;752;p51"/>
            <p:cNvSpPr/>
            <p:nvPr/>
          </p:nvSpPr>
          <p:spPr>
            <a:xfrm>
              <a:off x="2358896" y="3524448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Kanit"/>
                <a:ea typeface="Kanit"/>
                <a:cs typeface="Kanit"/>
                <a:sym typeface="Kanit"/>
              </a:endParaRPr>
            </a:p>
          </p:txBody>
        </p:sp>
        <p:grpSp>
          <p:nvGrpSpPr>
            <p:cNvPr id="753" name="Google Shape;753;p51"/>
            <p:cNvGrpSpPr/>
            <p:nvPr/>
          </p:nvGrpSpPr>
          <p:grpSpPr>
            <a:xfrm>
              <a:off x="2662055" y="3733600"/>
              <a:ext cx="757169" cy="626625"/>
              <a:chOff x="2653314" y="3733594"/>
              <a:chExt cx="765900" cy="626625"/>
            </a:xfrm>
          </p:grpSpPr>
          <p:cxnSp>
            <p:nvCxnSpPr>
              <p:cNvPr id="754" name="Google Shape;754;p51"/>
              <p:cNvCxnSpPr/>
              <p:nvPr/>
            </p:nvCxnSpPr>
            <p:spPr>
              <a:xfrm>
                <a:off x="2653314" y="43602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51"/>
              <p:cNvCxnSpPr/>
              <p:nvPr/>
            </p:nvCxnSpPr>
            <p:spPr>
              <a:xfrm>
                <a:off x="2653314" y="42905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51"/>
              <p:cNvCxnSpPr/>
              <p:nvPr/>
            </p:nvCxnSpPr>
            <p:spPr>
              <a:xfrm>
                <a:off x="2653314" y="42209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51"/>
              <p:cNvCxnSpPr/>
              <p:nvPr/>
            </p:nvCxnSpPr>
            <p:spPr>
              <a:xfrm>
                <a:off x="2653314" y="41513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51"/>
              <p:cNvCxnSpPr/>
              <p:nvPr/>
            </p:nvCxnSpPr>
            <p:spPr>
              <a:xfrm>
                <a:off x="2653314" y="40817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51"/>
              <p:cNvCxnSpPr/>
              <p:nvPr/>
            </p:nvCxnSpPr>
            <p:spPr>
              <a:xfrm>
                <a:off x="2653314" y="40120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51"/>
              <p:cNvCxnSpPr/>
              <p:nvPr/>
            </p:nvCxnSpPr>
            <p:spPr>
              <a:xfrm>
                <a:off x="2653314" y="39424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51"/>
              <p:cNvCxnSpPr/>
              <p:nvPr/>
            </p:nvCxnSpPr>
            <p:spPr>
              <a:xfrm>
                <a:off x="2653314" y="38728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51"/>
              <p:cNvCxnSpPr/>
              <p:nvPr/>
            </p:nvCxnSpPr>
            <p:spPr>
              <a:xfrm>
                <a:off x="2653314" y="38032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51"/>
              <p:cNvCxnSpPr/>
              <p:nvPr/>
            </p:nvCxnSpPr>
            <p:spPr>
              <a:xfrm>
                <a:off x="2653314" y="37335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64" name="Google Shape;764;p51"/>
            <p:cNvSpPr/>
            <p:nvPr/>
          </p:nvSpPr>
          <p:spPr>
            <a:xfrm>
              <a:off x="2764000" y="4001621"/>
              <a:ext cx="69300" cy="42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2833300" y="3737063"/>
              <a:ext cx="69300" cy="693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2967000" y="4089025"/>
              <a:ext cx="69300" cy="3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3036300" y="3878248"/>
              <a:ext cx="69300" cy="5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3170000" y="4175058"/>
              <a:ext cx="69300" cy="25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3239300" y="4017248"/>
              <a:ext cx="69300" cy="41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70" name="Google Shape;770;p51"/>
            <p:cNvGrpSpPr/>
            <p:nvPr/>
          </p:nvGrpSpPr>
          <p:grpSpPr>
            <a:xfrm>
              <a:off x="2655100" y="3701607"/>
              <a:ext cx="764141" cy="729518"/>
              <a:chOff x="961540" y="877228"/>
              <a:chExt cx="1136100" cy="1084624"/>
            </a:xfrm>
          </p:grpSpPr>
          <p:cxnSp>
            <p:nvCxnSpPr>
              <p:cNvPr id="771" name="Google Shape;771;p51"/>
              <p:cNvCxnSpPr/>
              <p:nvPr/>
            </p:nvCxnSpPr>
            <p:spPr>
              <a:xfrm>
                <a:off x="961540" y="1961852"/>
                <a:ext cx="1136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51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73" name="Google Shape;773;p51"/>
          <p:cNvGrpSpPr/>
          <p:nvPr/>
        </p:nvGrpSpPr>
        <p:grpSpPr>
          <a:xfrm>
            <a:off x="715100" y="535001"/>
            <a:ext cx="1354800" cy="1083900"/>
            <a:chOff x="715100" y="535001"/>
            <a:chExt cx="1354800" cy="1083900"/>
          </a:xfrm>
        </p:grpSpPr>
        <p:grpSp>
          <p:nvGrpSpPr>
            <p:cNvPr id="774" name="Google Shape;774;p51"/>
            <p:cNvGrpSpPr/>
            <p:nvPr/>
          </p:nvGrpSpPr>
          <p:grpSpPr>
            <a:xfrm>
              <a:off x="715100" y="535001"/>
              <a:ext cx="1354800" cy="1083900"/>
              <a:chOff x="715100" y="1862701"/>
              <a:chExt cx="1354800" cy="1083900"/>
            </a:xfrm>
          </p:grpSpPr>
          <p:sp>
            <p:nvSpPr>
              <p:cNvPr id="775" name="Google Shape;775;p51"/>
              <p:cNvSpPr/>
              <p:nvPr/>
            </p:nvSpPr>
            <p:spPr>
              <a:xfrm>
                <a:off x="715100" y="1862701"/>
                <a:ext cx="1354800" cy="1083900"/>
              </a:xfrm>
              <a:prstGeom prst="roundRect">
                <a:avLst>
                  <a:gd name="adj" fmla="val 1015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cxnSp>
            <p:nvCxnSpPr>
              <p:cNvPr id="776" name="Google Shape;776;p51"/>
              <p:cNvCxnSpPr/>
              <p:nvPr/>
            </p:nvCxnSpPr>
            <p:spPr>
              <a:xfrm>
                <a:off x="1005939" y="26983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51"/>
              <p:cNvCxnSpPr/>
              <p:nvPr/>
            </p:nvCxnSpPr>
            <p:spPr>
              <a:xfrm>
                <a:off x="1005939" y="26286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51"/>
              <p:cNvCxnSpPr/>
              <p:nvPr/>
            </p:nvCxnSpPr>
            <p:spPr>
              <a:xfrm>
                <a:off x="1005939" y="26286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51"/>
              <p:cNvCxnSpPr/>
              <p:nvPr/>
            </p:nvCxnSpPr>
            <p:spPr>
              <a:xfrm>
                <a:off x="1005939" y="25590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0" name="Google Shape;780;p51"/>
              <p:cNvCxnSpPr/>
              <p:nvPr/>
            </p:nvCxnSpPr>
            <p:spPr>
              <a:xfrm>
                <a:off x="1005939" y="25590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51"/>
              <p:cNvCxnSpPr/>
              <p:nvPr/>
            </p:nvCxnSpPr>
            <p:spPr>
              <a:xfrm>
                <a:off x="1005939" y="24894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2" name="Google Shape;782;p51"/>
              <p:cNvCxnSpPr/>
              <p:nvPr/>
            </p:nvCxnSpPr>
            <p:spPr>
              <a:xfrm>
                <a:off x="1005939" y="24894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3" name="Google Shape;783;p51"/>
              <p:cNvCxnSpPr/>
              <p:nvPr/>
            </p:nvCxnSpPr>
            <p:spPr>
              <a:xfrm>
                <a:off x="1005939" y="24198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4" name="Google Shape;784;p51"/>
              <p:cNvCxnSpPr/>
              <p:nvPr/>
            </p:nvCxnSpPr>
            <p:spPr>
              <a:xfrm>
                <a:off x="1005939" y="24198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5" name="Google Shape;785;p51"/>
              <p:cNvCxnSpPr/>
              <p:nvPr/>
            </p:nvCxnSpPr>
            <p:spPr>
              <a:xfrm>
                <a:off x="1005939" y="23501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6" name="Google Shape;786;p51"/>
              <p:cNvCxnSpPr/>
              <p:nvPr/>
            </p:nvCxnSpPr>
            <p:spPr>
              <a:xfrm>
                <a:off x="1005939" y="23501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7" name="Google Shape;787;p51"/>
              <p:cNvCxnSpPr/>
              <p:nvPr/>
            </p:nvCxnSpPr>
            <p:spPr>
              <a:xfrm>
                <a:off x="1005939" y="22805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8" name="Google Shape;788;p51"/>
              <p:cNvCxnSpPr/>
              <p:nvPr/>
            </p:nvCxnSpPr>
            <p:spPr>
              <a:xfrm>
                <a:off x="1005939" y="22805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9" name="Google Shape;789;p51"/>
              <p:cNvCxnSpPr/>
              <p:nvPr/>
            </p:nvCxnSpPr>
            <p:spPr>
              <a:xfrm>
                <a:off x="1005939" y="22109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0" name="Google Shape;790;p51"/>
              <p:cNvCxnSpPr/>
              <p:nvPr/>
            </p:nvCxnSpPr>
            <p:spPr>
              <a:xfrm>
                <a:off x="1005939" y="22109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51"/>
              <p:cNvCxnSpPr/>
              <p:nvPr/>
            </p:nvCxnSpPr>
            <p:spPr>
              <a:xfrm>
                <a:off x="1005939" y="21413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51"/>
              <p:cNvCxnSpPr/>
              <p:nvPr/>
            </p:nvCxnSpPr>
            <p:spPr>
              <a:xfrm>
                <a:off x="1005939" y="20716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93" name="Google Shape;793;p51"/>
              <p:cNvGrpSpPr/>
              <p:nvPr/>
            </p:nvGrpSpPr>
            <p:grpSpPr>
              <a:xfrm>
                <a:off x="1005939" y="2039707"/>
                <a:ext cx="765957" cy="729512"/>
                <a:chOff x="958885" y="877228"/>
                <a:chExt cx="1138800" cy="1084615"/>
              </a:xfrm>
            </p:grpSpPr>
            <p:cxnSp>
              <p:nvCxnSpPr>
                <p:cNvPr id="794" name="Google Shape;794;p51"/>
                <p:cNvCxnSpPr/>
                <p:nvPr/>
              </p:nvCxnSpPr>
              <p:spPr>
                <a:xfrm>
                  <a:off x="958885" y="1961843"/>
                  <a:ext cx="113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5" name="Google Shape;795;p51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796" name="Google Shape;796;p51"/>
            <p:cNvSpPr/>
            <p:nvPr/>
          </p:nvSpPr>
          <p:spPr>
            <a:xfrm>
              <a:off x="1048325" y="741875"/>
              <a:ext cx="719937" cy="672775"/>
            </a:xfrm>
            <a:custGeom>
              <a:avLst/>
              <a:gdLst/>
              <a:ahLst/>
              <a:cxnLst/>
              <a:rect l="l" t="t" r="r" b="b"/>
              <a:pathLst>
                <a:path w="28518" h="27729" extrusionOk="0">
                  <a:moveTo>
                    <a:pt x="0" y="27729"/>
                  </a:moveTo>
                  <a:cubicBezTo>
                    <a:pt x="0" y="24532"/>
                    <a:pt x="482" y="20280"/>
                    <a:pt x="3268" y="18712"/>
                  </a:cubicBezTo>
                  <a:cubicBezTo>
                    <a:pt x="5823" y="17274"/>
                    <a:pt x="10356" y="20871"/>
                    <a:pt x="12061" y="18486"/>
                  </a:cubicBezTo>
                  <a:cubicBezTo>
                    <a:pt x="14447" y="15148"/>
                    <a:pt x="13685" y="10014"/>
                    <a:pt x="16457" y="6989"/>
                  </a:cubicBezTo>
                  <a:cubicBezTo>
                    <a:pt x="17930" y="5382"/>
                    <a:pt x="21785" y="8689"/>
                    <a:pt x="22995" y="6876"/>
                  </a:cubicBezTo>
                  <a:cubicBezTo>
                    <a:pt x="24627" y="4431"/>
                    <a:pt x="25608" y="417"/>
                    <a:pt x="28518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7" name="Google Shape;797;p51"/>
            <p:cNvSpPr/>
            <p:nvPr/>
          </p:nvSpPr>
          <p:spPr>
            <a:xfrm>
              <a:off x="1036550" y="796425"/>
              <a:ext cx="710375" cy="542900"/>
            </a:xfrm>
            <a:custGeom>
              <a:avLst/>
              <a:gdLst/>
              <a:ahLst/>
              <a:cxnLst/>
              <a:rect l="l" t="t" r="r" b="b"/>
              <a:pathLst>
                <a:path w="28415" h="21716" extrusionOk="0">
                  <a:moveTo>
                    <a:pt x="0" y="21531"/>
                  </a:moveTo>
                  <a:cubicBezTo>
                    <a:pt x="2509" y="21531"/>
                    <a:pt x="5849" y="22347"/>
                    <a:pt x="7444" y="20410"/>
                  </a:cubicBezTo>
                  <a:cubicBezTo>
                    <a:pt x="9725" y="17640"/>
                    <a:pt x="6694" y="12475"/>
                    <a:pt x="9045" y="9765"/>
                  </a:cubicBezTo>
                  <a:cubicBezTo>
                    <a:pt x="10904" y="7622"/>
                    <a:pt x="14449" y="12823"/>
                    <a:pt x="17209" y="12166"/>
                  </a:cubicBezTo>
                  <a:cubicBezTo>
                    <a:pt x="20617" y="11355"/>
                    <a:pt x="18663" y="5244"/>
                    <a:pt x="20170" y="2081"/>
                  </a:cubicBezTo>
                  <a:cubicBezTo>
                    <a:pt x="21389" y="-478"/>
                    <a:pt x="26201" y="1769"/>
                    <a:pt x="2841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8" name="Google Shape;798;p51"/>
          <p:cNvGrpSpPr/>
          <p:nvPr/>
        </p:nvGrpSpPr>
        <p:grpSpPr>
          <a:xfrm>
            <a:off x="4464706" y="1395553"/>
            <a:ext cx="409183" cy="434485"/>
            <a:chOff x="3067575" y="1412275"/>
            <a:chExt cx="813000" cy="863100"/>
          </a:xfrm>
        </p:grpSpPr>
        <p:sp>
          <p:nvSpPr>
            <p:cNvPr id="799" name="Google Shape;799;p5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00" name="Google Shape;800;p5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01" name="Google Shape;801;p5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19775"/>
          <a:stretch/>
        </p:blipFill>
        <p:spPr>
          <a:xfrm>
            <a:off x="213400" y="245007"/>
            <a:ext cx="8717100" cy="4668000"/>
          </a:xfrm>
          <a:prstGeom prst="roundRect">
            <a:avLst>
              <a:gd name="adj" fmla="val 16667"/>
            </a:avLst>
          </a:prstGeom>
        </p:spPr>
      </p:pic>
      <p:sp>
        <p:nvSpPr>
          <p:cNvPr id="807" name="Google Shape;807;p52"/>
          <p:cNvSpPr txBox="1">
            <a:spLocks noGrp="1"/>
          </p:cNvSpPr>
          <p:nvPr>
            <p:ph type="title"/>
          </p:nvPr>
        </p:nvSpPr>
        <p:spPr>
          <a:xfrm>
            <a:off x="4435050" y="731800"/>
            <a:ext cx="3993900" cy="11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</a:t>
            </a:r>
            <a:r>
              <a:rPr lang="en" b="1"/>
              <a:t>WORDS</a:t>
            </a:r>
            <a:endParaRPr b="1"/>
          </a:p>
        </p:txBody>
      </p:sp>
      <p:sp>
        <p:nvSpPr>
          <p:cNvPr id="809" name="Google Shape;809;p52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810" name="Google Shape;810;p52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811" name="Google Shape;811;p52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12" name="Google Shape;812;p52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13" name="Google Shape;813;p52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53EF1F-E879-210F-AF5F-A315F1ED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4" y="2590277"/>
            <a:ext cx="4985657" cy="2312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7F0419-0E2A-751C-AC4E-62712B9B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9" y="259043"/>
            <a:ext cx="2557373" cy="2218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3CFC6-620A-FE98-E52C-D0F1C5AB7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656" y="276477"/>
            <a:ext cx="4796971" cy="2218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05116E-C96D-17DC-0260-99FB45183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258" y="2551270"/>
            <a:ext cx="2431142" cy="22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9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5"/>
          <p:cNvSpPr txBox="1">
            <a:spLocks noGrp="1"/>
          </p:cNvSpPr>
          <p:nvPr>
            <p:ph type="title"/>
          </p:nvPr>
        </p:nvSpPr>
        <p:spPr>
          <a:xfrm>
            <a:off x="1323388" y="664950"/>
            <a:ext cx="32793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65.75 K</a:t>
            </a:r>
            <a:endParaRPr dirty="0"/>
          </a:p>
        </p:txBody>
      </p:sp>
      <p:sp>
        <p:nvSpPr>
          <p:cNvPr id="890" name="Google Shape;890;p55"/>
          <p:cNvSpPr txBox="1">
            <a:spLocks noGrp="1"/>
          </p:cNvSpPr>
          <p:nvPr>
            <p:ph type="subTitle" idx="1"/>
          </p:nvPr>
        </p:nvSpPr>
        <p:spPr>
          <a:xfrm>
            <a:off x="1323388" y="1327538"/>
            <a:ext cx="32793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Total Number of Orders</a:t>
            </a:r>
            <a:endParaRPr dirty="0"/>
          </a:p>
        </p:txBody>
      </p:sp>
      <p:sp>
        <p:nvSpPr>
          <p:cNvPr id="892" name="Google Shape;892;p55"/>
          <p:cNvSpPr txBox="1">
            <a:spLocks noGrp="1"/>
          </p:cNvSpPr>
          <p:nvPr>
            <p:ph type="title" idx="2"/>
          </p:nvPr>
        </p:nvSpPr>
        <p:spPr>
          <a:xfrm>
            <a:off x="3136950" y="2031507"/>
            <a:ext cx="32793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384 K</a:t>
            </a:r>
            <a:endParaRPr dirty="0"/>
          </a:p>
        </p:txBody>
      </p:sp>
      <p:sp>
        <p:nvSpPr>
          <p:cNvPr id="893" name="Google Shape;893;p55"/>
          <p:cNvSpPr txBox="1">
            <a:spLocks noGrp="1"/>
          </p:cNvSpPr>
          <p:nvPr>
            <p:ph type="subTitle" idx="3"/>
          </p:nvPr>
        </p:nvSpPr>
        <p:spPr>
          <a:xfrm>
            <a:off x="3136950" y="2694088"/>
            <a:ext cx="32793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Total Number of Demands</a:t>
            </a:r>
            <a:endParaRPr dirty="0"/>
          </a:p>
        </p:txBody>
      </p:sp>
      <p:sp>
        <p:nvSpPr>
          <p:cNvPr id="894" name="Google Shape;894;p55"/>
          <p:cNvSpPr txBox="1">
            <a:spLocks noGrp="1"/>
          </p:cNvSpPr>
          <p:nvPr>
            <p:ph type="title" idx="4"/>
          </p:nvPr>
        </p:nvSpPr>
        <p:spPr>
          <a:xfrm>
            <a:off x="4950513" y="3398065"/>
            <a:ext cx="3279300" cy="6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3.97 M</a:t>
            </a:r>
            <a:endParaRPr dirty="0"/>
          </a:p>
        </p:txBody>
      </p:sp>
      <p:sp>
        <p:nvSpPr>
          <p:cNvPr id="895" name="Google Shape;895;p55"/>
          <p:cNvSpPr txBox="1">
            <a:spLocks noGrp="1"/>
          </p:cNvSpPr>
          <p:nvPr>
            <p:ph type="subTitle" idx="5"/>
          </p:nvPr>
        </p:nvSpPr>
        <p:spPr>
          <a:xfrm>
            <a:off x="4950513" y="4060650"/>
            <a:ext cx="32793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Total amount of Profit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96" name="Google Shape;896;p55"/>
          <p:cNvGrpSpPr/>
          <p:nvPr/>
        </p:nvGrpSpPr>
        <p:grpSpPr>
          <a:xfrm>
            <a:off x="914194" y="778903"/>
            <a:ext cx="409183" cy="434485"/>
            <a:chOff x="3067575" y="1412275"/>
            <a:chExt cx="813000" cy="863100"/>
          </a:xfrm>
        </p:grpSpPr>
        <p:sp>
          <p:nvSpPr>
            <p:cNvPr id="897" name="Google Shape;897;p55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99" name="Google Shape;899;p55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00" name="Google Shape;900;p55"/>
          <p:cNvGrpSpPr/>
          <p:nvPr/>
        </p:nvGrpSpPr>
        <p:grpSpPr>
          <a:xfrm>
            <a:off x="2727769" y="2145453"/>
            <a:ext cx="409183" cy="434485"/>
            <a:chOff x="3067575" y="1412275"/>
            <a:chExt cx="813000" cy="863100"/>
          </a:xfrm>
        </p:grpSpPr>
        <p:sp>
          <p:nvSpPr>
            <p:cNvPr id="901" name="Google Shape;901;p55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02" name="Google Shape;902;p55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03" name="Google Shape;903;p55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04" name="Google Shape;904;p55"/>
          <p:cNvGrpSpPr/>
          <p:nvPr/>
        </p:nvGrpSpPr>
        <p:grpSpPr>
          <a:xfrm>
            <a:off x="4541319" y="3512028"/>
            <a:ext cx="409183" cy="434485"/>
            <a:chOff x="3067575" y="1412275"/>
            <a:chExt cx="813000" cy="863100"/>
          </a:xfrm>
        </p:grpSpPr>
        <p:sp>
          <p:nvSpPr>
            <p:cNvPr id="905" name="Google Shape;905;p55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06" name="Google Shape;906;p55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07" name="Google Shape;907;p55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908" name="Google Shape;908;p55"/>
          <p:cNvGrpSpPr/>
          <p:nvPr/>
        </p:nvGrpSpPr>
        <p:grpSpPr>
          <a:xfrm rot="10800000">
            <a:off x="5732462" y="794665"/>
            <a:ext cx="2694426" cy="70175"/>
            <a:chOff x="4759925" y="4538325"/>
            <a:chExt cx="3678900" cy="70175"/>
          </a:xfrm>
        </p:grpSpPr>
        <p:cxnSp>
          <p:nvCxnSpPr>
            <p:cNvPr id="909" name="Google Shape;909;p55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55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11" name="Google Shape;911;p55"/>
          <p:cNvGrpSpPr/>
          <p:nvPr/>
        </p:nvGrpSpPr>
        <p:grpSpPr>
          <a:xfrm rot="10800000">
            <a:off x="715112" y="4278665"/>
            <a:ext cx="2694426" cy="70175"/>
            <a:chOff x="4759925" y="4538325"/>
            <a:chExt cx="3678900" cy="70175"/>
          </a:xfrm>
        </p:grpSpPr>
        <p:cxnSp>
          <p:nvCxnSpPr>
            <p:cNvPr id="912" name="Google Shape;912;p55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55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" grpId="0"/>
      <p:bldP spid="890" grpId="0" build="p"/>
      <p:bldP spid="892" grpId="0"/>
      <p:bldP spid="893" grpId="0" build="p"/>
      <p:bldP spid="894" grpId="0"/>
      <p:bldP spid="8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930263" y="1442800"/>
            <a:ext cx="25104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</a:t>
            </a:r>
            <a:br>
              <a:rPr lang="en" dirty="0"/>
            </a:br>
            <a:r>
              <a:rPr lang="en" dirty="0"/>
              <a:t>Selection</a:t>
            </a:r>
            <a:endParaRPr b="1" dirty="0"/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930263" y="2729902"/>
            <a:ext cx="25104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selection of appropriate forecasting models is a critical decision in demand forecasting projects. 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945" name="Google Shape;945;p57"/>
          <p:cNvGrpSpPr/>
          <p:nvPr/>
        </p:nvGrpSpPr>
        <p:grpSpPr>
          <a:xfrm>
            <a:off x="4780742" y="1323607"/>
            <a:ext cx="3432984" cy="2496295"/>
            <a:chOff x="331763" y="414153"/>
            <a:chExt cx="6903246" cy="5019697"/>
          </a:xfrm>
        </p:grpSpPr>
        <p:sp>
          <p:nvSpPr>
            <p:cNvPr id="946" name="Google Shape;946;p57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57"/>
          <p:cNvGrpSpPr/>
          <p:nvPr/>
        </p:nvGrpSpPr>
        <p:grpSpPr>
          <a:xfrm rot="5400000">
            <a:off x="2391734" y="2538270"/>
            <a:ext cx="3437932" cy="70175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4BF72C-CC00-C2EC-98A5-3ABD47517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29" y="1439501"/>
            <a:ext cx="3218604" cy="19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/>
      <p:bldP spid="94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8"/>
          <p:cNvSpPr txBox="1">
            <a:spLocks noGrp="1"/>
          </p:cNvSpPr>
          <p:nvPr>
            <p:ph type="subTitle" idx="1"/>
          </p:nvPr>
        </p:nvSpPr>
        <p:spPr>
          <a:xfrm>
            <a:off x="5495075" y="2729902"/>
            <a:ext cx="2510400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This section focuses on discussing the application of time series models and regression techniques in demand forecasting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9" name="Google Shape;959;p58"/>
          <p:cNvSpPr txBox="1">
            <a:spLocks noGrp="1"/>
          </p:cNvSpPr>
          <p:nvPr>
            <p:ph type="title"/>
          </p:nvPr>
        </p:nvSpPr>
        <p:spPr>
          <a:xfrm>
            <a:off x="5364225" y="1344585"/>
            <a:ext cx="2772099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Forecasting Approach</a:t>
            </a:r>
            <a:endParaRPr b="1" dirty="0"/>
          </a:p>
        </p:txBody>
      </p:sp>
      <p:sp>
        <p:nvSpPr>
          <p:cNvPr id="961" name="Google Shape;961;p58"/>
          <p:cNvSpPr/>
          <p:nvPr/>
        </p:nvSpPr>
        <p:spPr>
          <a:xfrm>
            <a:off x="1138526" y="735560"/>
            <a:ext cx="2697360" cy="3672365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2" name="Google Shape;962;p58"/>
          <p:cNvPicPr preferRelativeResize="0"/>
          <p:nvPr/>
        </p:nvPicPr>
        <p:blipFill rotWithShape="1">
          <a:blip r:embed="rId3">
            <a:alphaModFix/>
          </a:blip>
          <a:srcRect l="5842" r="23084"/>
          <a:stretch/>
        </p:blipFill>
        <p:spPr>
          <a:xfrm>
            <a:off x="1230918" y="838567"/>
            <a:ext cx="2512489" cy="33479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963" name="Google Shape;963;p58"/>
          <p:cNvGrpSpPr/>
          <p:nvPr/>
        </p:nvGrpSpPr>
        <p:grpSpPr>
          <a:xfrm rot="5400000">
            <a:off x="2815687" y="2536669"/>
            <a:ext cx="3699502" cy="70175"/>
            <a:chOff x="4759925" y="4538325"/>
            <a:chExt cx="3678900" cy="70175"/>
          </a:xfrm>
        </p:grpSpPr>
        <p:cxnSp>
          <p:nvCxnSpPr>
            <p:cNvPr id="964" name="Google Shape;964;p58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58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" grpId="0" build="p"/>
      <p:bldP spid="9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2"/>
          <p:cNvSpPr/>
          <p:nvPr/>
        </p:nvSpPr>
        <p:spPr>
          <a:xfrm>
            <a:off x="95649" y="211028"/>
            <a:ext cx="453000" cy="3627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810" name="Google Shape;810;p52"/>
          <p:cNvGrpSpPr/>
          <p:nvPr/>
        </p:nvGrpSpPr>
        <p:grpSpPr>
          <a:xfrm>
            <a:off x="8641459" y="4608464"/>
            <a:ext cx="336257" cy="356978"/>
            <a:chOff x="3067575" y="1412275"/>
            <a:chExt cx="813000" cy="863100"/>
          </a:xfrm>
        </p:grpSpPr>
        <p:sp>
          <p:nvSpPr>
            <p:cNvPr id="811" name="Google Shape;811;p52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12" name="Google Shape;812;p52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13" name="Google Shape;813;p52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EB753F-D1ED-13F5-C5F5-BB2370F3954A}"/>
              </a:ext>
            </a:extLst>
          </p:cNvPr>
          <p:cNvSpPr txBox="1"/>
          <p:nvPr/>
        </p:nvSpPr>
        <p:spPr>
          <a:xfrm>
            <a:off x="855847" y="392378"/>
            <a:ext cx="2397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solidFill>
                  <a:schemeClr val="tx1"/>
                </a:solidFill>
                <a:latin typeface="Kanit" panose="020B0604020202020204" charset="-34"/>
                <a:cs typeface="Kanit" panose="020B0604020202020204" charset="-34"/>
              </a:rPr>
              <a:t>Utilizing Time Series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C9215-1D01-F00A-A1F0-8085C3F0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171" y="392378"/>
            <a:ext cx="4557982" cy="2024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0FAA40-2834-47B6-81F2-05EB193BA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9" y="2728322"/>
            <a:ext cx="4747671" cy="21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67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6"/>
          <p:cNvSpPr/>
          <p:nvPr/>
        </p:nvSpPr>
        <p:spPr>
          <a:xfrm>
            <a:off x="1152175" y="2194114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19" name="Google Shape;919;p56"/>
          <p:cNvSpPr/>
          <p:nvPr/>
        </p:nvSpPr>
        <p:spPr>
          <a:xfrm>
            <a:off x="3892150" y="2194114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0" name="Google Shape;920;p56"/>
          <p:cNvSpPr/>
          <p:nvPr/>
        </p:nvSpPr>
        <p:spPr>
          <a:xfrm>
            <a:off x="6647225" y="2194114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1" name="Google Shape;921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SEE SOME </a:t>
            </a:r>
            <a:r>
              <a:rPr lang="en" b="1" dirty="0"/>
              <a:t>Models</a:t>
            </a:r>
            <a:endParaRPr b="1" dirty="0"/>
          </a:p>
        </p:txBody>
      </p:sp>
      <p:sp>
        <p:nvSpPr>
          <p:cNvPr id="923" name="Google Shape;923;p56"/>
          <p:cNvSpPr txBox="1"/>
          <p:nvPr/>
        </p:nvSpPr>
        <p:spPr>
          <a:xfrm>
            <a:off x="6219954" y="3527213"/>
            <a:ext cx="220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PROPHET</a:t>
            </a:r>
            <a:endParaRPr sz="24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24" name="Google Shape;924;p56"/>
          <p:cNvSpPr txBox="1"/>
          <p:nvPr/>
        </p:nvSpPr>
        <p:spPr>
          <a:xfrm>
            <a:off x="6219944" y="3844613"/>
            <a:ext cx="2204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Prophet incorporates holidays and special events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925" name="Google Shape;925;p56"/>
          <p:cNvSpPr txBox="1"/>
          <p:nvPr/>
        </p:nvSpPr>
        <p:spPr>
          <a:xfrm>
            <a:off x="715110" y="3527213"/>
            <a:ext cx="220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ARIMA</a:t>
            </a:r>
            <a:endParaRPr sz="24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26" name="Google Shape;926;p56"/>
          <p:cNvSpPr txBox="1"/>
          <p:nvPr/>
        </p:nvSpPr>
        <p:spPr>
          <a:xfrm>
            <a:off x="715100" y="3844613"/>
            <a:ext cx="2204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ARIMA focuses on Auto Regressive Integrated Moving Average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927" name="Google Shape;927;p56"/>
          <p:cNvSpPr txBox="1"/>
          <p:nvPr/>
        </p:nvSpPr>
        <p:spPr>
          <a:xfrm>
            <a:off x="3467523" y="3844613"/>
            <a:ext cx="2204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SARIMA extends ARIMA for seasonality</a:t>
            </a:r>
            <a:endParaRPr lang="en-US"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928" name="Google Shape;928;p56"/>
          <p:cNvSpPr txBox="1"/>
          <p:nvPr/>
        </p:nvSpPr>
        <p:spPr>
          <a:xfrm>
            <a:off x="3467529" y="3527213"/>
            <a:ext cx="220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SARIMA</a:t>
            </a:r>
            <a:endParaRPr sz="24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29" name="Google Shape;929;p56"/>
          <p:cNvSpPr/>
          <p:nvPr/>
        </p:nvSpPr>
        <p:spPr>
          <a:xfrm>
            <a:off x="1407044" y="2326021"/>
            <a:ext cx="820200" cy="820200"/>
          </a:xfrm>
          <a:prstGeom prst="donut">
            <a:avLst>
              <a:gd name="adj" fmla="val 20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6"/>
          <p:cNvSpPr/>
          <p:nvPr/>
        </p:nvSpPr>
        <p:spPr>
          <a:xfrm flipH="1">
            <a:off x="1402525" y="2321498"/>
            <a:ext cx="829200" cy="829200"/>
          </a:xfrm>
          <a:prstGeom prst="blockArc">
            <a:avLst>
              <a:gd name="adj1" fmla="val 8859670"/>
              <a:gd name="adj2" fmla="val 16191204"/>
              <a:gd name="adj3" fmla="val 20947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6"/>
          <p:cNvSpPr txBox="1"/>
          <p:nvPr/>
        </p:nvSpPr>
        <p:spPr>
          <a:xfrm>
            <a:off x="727525" y="1380338"/>
            <a:ext cx="220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25%</a:t>
            </a:r>
            <a:endParaRPr sz="36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32" name="Google Shape;932;p56"/>
          <p:cNvSpPr txBox="1"/>
          <p:nvPr/>
        </p:nvSpPr>
        <p:spPr>
          <a:xfrm>
            <a:off x="3475050" y="1380338"/>
            <a:ext cx="220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50%</a:t>
            </a:r>
            <a:endParaRPr sz="3600"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33" name="Google Shape;933;p56"/>
          <p:cNvSpPr txBox="1"/>
          <p:nvPr/>
        </p:nvSpPr>
        <p:spPr>
          <a:xfrm>
            <a:off x="6222575" y="1380338"/>
            <a:ext cx="2204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75%</a:t>
            </a:r>
            <a:endParaRPr sz="3600"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934" name="Google Shape;934;p56"/>
          <p:cNvSpPr/>
          <p:nvPr/>
        </p:nvSpPr>
        <p:spPr>
          <a:xfrm>
            <a:off x="4163854" y="2330400"/>
            <a:ext cx="811500" cy="811500"/>
          </a:xfrm>
          <a:prstGeom prst="donut">
            <a:avLst>
              <a:gd name="adj" fmla="val 20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56"/>
          <p:cNvSpPr/>
          <p:nvPr/>
        </p:nvSpPr>
        <p:spPr>
          <a:xfrm flipH="1">
            <a:off x="4159475" y="2325925"/>
            <a:ext cx="820200" cy="820200"/>
          </a:xfrm>
          <a:prstGeom prst="blockArc">
            <a:avLst>
              <a:gd name="adj1" fmla="val 5391001"/>
              <a:gd name="adj2" fmla="val 16191204"/>
              <a:gd name="adj3" fmla="val 2094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6"/>
          <p:cNvSpPr/>
          <p:nvPr/>
        </p:nvSpPr>
        <p:spPr>
          <a:xfrm>
            <a:off x="6911802" y="2325949"/>
            <a:ext cx="820500" cy="820500"/>
          </a:xfrm>
          <a:prstGeom prst="donut">
            <a:avLst>
              <a:gd name="adj" fmla="val 20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56"/>
          <p:cNvSpPr/>
          <p:nvPr/>
        </p:nvSpPr>
        <p:spPr>
          <a:xfrm flipH="1">
            <a:off x="6907375" y="2321425"/>
            <a:ext cx="829200" cy="829200"/>
          </a:xfrm>
          <a:prstGeom prst="blockArc">
            <a:avLst>
              <a:gd name="adj1" fmla="val 21578306"/>
              <a:gd name="adj2" fmla="val 16191204"/>
              <a:gd name="adj3" fmla="val 2094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7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8" grpId="0" animBg="1"/>
      <p:bldP spid="919" grpId="0" animBg="1"/>
      <p:bldP spid="920" grpId="0" animBg="1"/>
      <p:bldP spid="923" grpId="0"/>
      <p:bldP spid="924" grpId="0"/>
      <p:bldP spid="925" grpId="0"/>
      <p:bldP spid="926" grpId="0"/>
      <p:bldP spid="927" grpId="0"/>
      <p:bldP spid="928" grpId="0"/>
      <p:bldP spid="929" grpId="0" animBg="1"/>
      <p:bldP spid="930" grpId="0" animBg="1"/>
      <p:bldP spid="931" grpId="0"/>
      <p:bldP spid="932" grpId="0"/>
      <p:bldP spid="933" grpId="0"/>
      <p:bldP spid="934" grpId="0" animBg="1"/>
      <p:bldP spid="935" grpId="0" animBg="1"/>
      <p:bldP spid="936" grpId="0" animBg="1"/>
      <p:bldP spid="9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4"/>
          <p:cNvSpPr txBox="1">
            <a:spLocks noGrp="1"/>
          </p:cNvSpPr>
          <p:nvPr>
            <p:ph type="title"/>
          </p:nvPr>
        </p:nvSpPr>
        <p:spPr>
          <a:xfrm>
            <a:off x="919683" y="802074"/>
            <a:ext cx="4023000" cy="1346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Utilizing Regression Models</a:t>
            </a:r>
            <a:endParaRPr sz="3000" b="0" dirty="0"/>
          </a:p>
        </p:txBody>
      </p:sp>
      <p:sp>
        <p:nvSpPr>
          <p:cNvPr id="832" name="Google Shape;832;p54"/>
          <p:cNvSpPr txBox="1">
            <a:spLocks noGrp="1"/>
          </p:cNvSpPr>
          <p:nvPr>
            <p:ph type="subTitle" idx="1"/>
          </p:nvPr>
        </p:nvSpPr>
        <p:spPr>
          <a:xfrm>
            <a:off x="1009559" y="2511707"/>
            <a:ext cx="34864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regression model in forecasting utilizes mathematical relationships between independent and dependent variables to predict future outcomes, providing a quantitative approach to anticipate trends and make informed projections based on historical data. We used </a:t>
            </a:r>
            <a:r>
              <a:rPr lang="en-US" sz="1200" b="1" i="0" dirty="0">
                <a:solidFill>
                  <a:srgbClr val="D1D5D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Linear Regression Model</a:t>
            </a:r>
            <a:r>
              <a:rPr lang="en-US" sz="1200" b="0" i="0" dirty="0">
                <a:solidFill>
                  <a:srgbClr val="D1D5DB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forecasting</a:t>
            </a:r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3" name="Google Shape;833;p54"/>
          <p:cNvSpPr/>
          <p:nvPr/>
        </p:nvSpPr>
        <p:spPr>
          <a:xfrm>
            <a:off x="7074109" y="7318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834" name="Google Shape;834;p54"/>
          <p:cNvSpPr/>
          <p:nvPr/>
        </p:nvSpPr>
        <p:spPr>
          <a:xfrm>
            <a:off x="5430300" y="2059501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35" name="Google Shape;835;p54"/>
          <p:cNvGrpSpPr/>
          <p:nvPr/>
        </p:nvGrpSpPr>
        <p:grpSpPr>
          <a:xfrm>
            <a:off x="335716" y="784809"/>
            <a:ext cx="409183" cy="434485"/>
            <a:chOff x="3067575" y="1412275"/>
            <a:chExt cx="813000" cy="863100"/>
          </a:xfrm>
        </p:grpSpPr>
        <p:sp>
          <p:nvSpPr>
            <p:cNvPr id="836" name="Google Shape;836;p54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37" name="Google Shape;837;p54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38" name="Google Shape;838;p54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839" name="Google Shape;839;p54"/>
          <p:cNvGrpSpPr/>
          <p:nvPr/>
        </p:nvGrpSpPr>
        <p:grpSpPr>
          <a:xfrm>
            <a:off x="5430300" y="731801"/>
            <a:ext cx="1354800" cy="1083900"/>
            <a:chOff x="5430300" y="731801"/>
            <a:chExt cx="1354800" cy="1083900"/>
          </a:xfrm>
        </p:grpSpPr>
        <p:sp>
          <p:nvSpPr>
            <p:cNvPr id="840" name="Google Shape;840;p54"/>
            <p:cNvSpPr/>
            <p:nvPr/>
          </p:nvSpPr>
          <p:spPr>
            <a:xfrm>
              <a:off x="5430300" y="731801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841" name="Google Shape;841;p54"/>
            <p:cNvCxnSpPr/>
            <p:nvPr/>
          </p:nvCxnSpPr>
          <p:spPr>
            <a:xfrm>
              <a:off x="5721139" y="15674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54"/>
            <p:cNvCxnSpPr/>
            <p:nvPr/>
          </p:nvCxnSpPr>
          <p:spPr>
            <a:xfrm>
              <a:off x="5721139" y="14977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54"/>
            <p:cNvCxnSpPr/>
            <p:nvPr/>
          </p:nvCxnSpPr>
          <p:spPr>
            <a:xfrm>
              <a:off x="5721139" y="14977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54"/>
            <p:cNvCxnSpPr/>
            <p:nvPr/>
          </p:nvCxnSpPr>
          <p:spPr>
            <a:xfrm>
              <a:off x="5721139" y="14281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54"/>
            <p:cNvCxnSpPr/>
            <p:nvPr/>
          </p:nvCxnSpPr>
          <p:spPr>
            <a:xfrm>
              <a:off x="5721139" y="14281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54"/>
            <p:cNvCxnSpPr/>
            <p:nvPr/>
          </p:nvCxnSpPr>
          <p:spPr>
            <a:xfrm>
              <a:off x="5721139" y="13585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54"/>
            <p:cNvCxnSpPr/>
            <p:nvPr/>
          </p:nvCxnSpPr>
          <p:spPr>
            <a:xfrm>
              <a:off x="5721139" y="13585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54"/>
            <p:cNvCxnSpPr/>
            <p:nvPr/>
          </p:nvCxnSpPr>
          <p:spPr>
            <a:xfrm>
              <a:off x="5721139" y="12889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54"/>
            <p:cNvCxnSpPr/>
            <p:nvPr/>
          </p:nvCxnSpPr>
          <p:spPr>
            <a:xfrm>
              <a:off x="5721139" y="12889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54"/>
            <p:cNvCxnSpPr/>
            <p:nvPr/>
          </p:nvCxnSpPr>
          <p:spPr>
            <a:xfrm>
              <a:off x="5721139" y="12192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54"/>
            <p:cNvCxnSpPr/>
            <p:nvPr/>
          </p:nvCxnSpPr>
          <p:spPr>
            <a:xfrm>
              <a:off x="5721139" y="12192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54"/>
            <p:cNvCxnSpPr/>
            <p:nvPr/>
          </p:nvCxnSpPr>
          <p:spPr>
            <a:xfrm>
              <a:off x="5721139" y="11496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54"/>
            <p:cNvCxnSpPr/>
            <p:nvPr/>
          </p:nvCxnSpPr>
          <p:spPr>
            <a:xfrm>
              <a:off x="5721139" y="11496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54"/>
            <p:cNvCxnSpPr/>
            <p:nvPr/>
          </p:nvCxnSpPr>
          <p:spPr>
            <a:xfrm>
              <a:off x="5721139" y="10800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54"/>
            <p:cNvCxnSpPr/>
            <p:nvPr/>
          </p:nvCxnSpPr>
          <p:spPr>
            <a:xfrm>
              <a:off x="5721139" y="10800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54"/>
            <p:cNvCxnSpPr/>
            <p:nvPr/>
          </p:nvCxnSpPr>
          <p:spPr>
            <a:xfrm>
              <a:off x="5721139" y="10104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54"/>
            <p:cNvCxnSpPr/>
            <p:nvPr/>
          </p:nvCxnSpPr>
          <p:spPr>
            <a:xfrm>
              <a:off x="5721139" y="9407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8" name="Google Shape;858;p54"/>
            <p:cNvSpPr/>
            <p:nvPr/>
          </p:nvSpPr>
          <p:spPr>
            <a:xfrm>
              <a:off x="5730788" y="1006139"/>
              <a:ext cx="703350" cy="624950"/>
            </a:xfrm>
            <a:custGeom>
              <a:avLst/>
              <a:gdLst/>
              <a:ahLst/>
              <a:cxnLst/>
              <a:rect l="l" t="t" r="r" b="b"/>
              <a:pathLst>
                <a:path w="28134" h="24998" extrusionOk="0">
                  <a:moveTo>
                    <a:pt x="0" y="24998"/>
                  </a:moveTo>
                  <a:cubicBezTo>
                    <a:pt x="3451" y="18867"/>
                    <a:pt x="5423" y="12011"/>
                    <a:pt x="7948" y="5444"/>
                  </a:cubicBezTo>
                  <a:cubicBezTo>
                    <a:pt x="8677" y="3548"/>
                    <a:pt x="8699" y="-137"/>
                    <a:pt x="10724" y="19"/>
                  </a:cubicBezTo>
                  <a:cubicBezTo>
                    <a:pt x="17355" y="528"/>
                    <a:pt x="11055" y="14299"/>
                    <a:pt x="15265" y="19447"/>
                  </a:cubicBezTo>
                  <a:cubicBezTo>
                    <a:pt x="17377" y="22029"/>
                    <a:pt x="20330" y="14595"/>
                    <a:pt x="23592" y="13896"/>
                  </a:cubicBezTo>
                  <a:cubicBezTo>
                    <a:pt x="26939" y="13179"/>
                    <a:pt x="26602" y="20045"/>
                    <a:pt x="28134" y="2310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59" name="Google Shape;859;p54"/>
            <p:cNvSpPr/>
            <p:nvPr/>
          </p:nvSpPr>
          <p:spPr>
            <a:xfrm>
              <a:off x="5749700" y="1163174"/>
              <a:ext cx="656025" cy="470575"/>
            </a:xfrm>
            <a:custGeom>
              <a:avLst/>
              <a:gdLst/>
              <a:ahLst/>
              <a:cxnLst/>
              <a:rect l="l" t="t" r="r" b="b"/>
              <a:pathLst>
                <a:path w="26241" h="18823" extrusionOk="0">
                  <a:moveTo>
                    <a:pt x="0" y="18823"/>
                  </a:moveTo>
                  <a:cubicBezTo>
                    <a:pt x="3610" y="15213"/>
                    <a:pt x="2026" y="8816"/>
                    <a:pt x="3028" y="3810"/>
                  </a:cubicBezTo>
                  <a:cubicBezTo>
                    <a:pt x="3344" y="2231"/>
                    <a:pt x="4811" y="-692"/>
                    <a:pt x="6182" y="152"/>
                  </a:cubicBezTo>
                  <a:cubicBezTo>
                    <a:pt x="10952" y="3087"/>
                    <a:pt x="5249" y="12719"/>
                    <a:pt x="9209" y="16679"/>
                  </a:cubicBezTo>
                  <a:cubicBezTo>
                    <a:pt x="10736" y="18206"/>
                    <a:pt x="14581" y="17802"/>
                    <a:pt x="15643" y="15922"/>
                  </a:cubicBezTo>
                  <a:cubicBezTo>
                    <a:pt x="17097" y="13350"/>
                    <a:pt x="16558" y="8944"/>
                    <a:pt x="19302" y="7848"/>
                  </a:cubicBezTo>
                  <a:cubicBezTo>
                    <a:pt x="22966" y="6385"/>
                    <a:pt x="22350" y="16783"/>
                    <a:pt x="26241" y="1743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60" name="Google Shape;860;p54"/>
            <p:cNvGrpSpPr/>
            <p:nvPr/>
          </p:nvGrpSpPr>
          <p:grpSpPr>
            <a:xfrm>
              <a:off x="5724714" y="908807"/>
              <a:ext cx="765957" cy="729435"/>
              <a:chOff x="964200" y="877228"/>
              <a:chExt cx="1138800" cy="1084500"/>
            </a:xfrm>
          </p:grpSpPr>
          <p:cxnSp>
            <p:nvCxnSpPr>
              <p:cNvPr id="861" name="Google Shape;861;p54"/>
              <p:cNvCxnSpPr/>
              <p:nvPr/>
            </p:nvCxnSpPr>
            <p:spPr>
              <a:xfrm>
                <a:off x="964200" y="1955041"/>
                <a:ext cx="113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54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63" name="Google Shape;863;p54"/>
          <p:cNvGrpSpPr/>
          <p:nvPr/>
        </p:nvGrpSpPr>
        <p:grpSpPr>
          <a:xfrm>
            <a:off x="7074096" y="2059348"/>
            <a:ext cx="1354800" cy="1083900"/>
            <a:chOff x="7074096" y="2059348"/>
            <a:chExt cx="1354800" cy="1083900"/>
          </a:xfrm>
        </p:grpSpPr>
        <p:sp>
          <p:nvSpPr>
            <p:cNvPr id="864" name="Google Shape;864;p54"/>
            <p:cNvSpPr/>
            <p:nvPr/>
          </p:nvSpPr>
          <p:spPr>
            <a:xfrm>
              <a:off x="7074096" y="2059348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65" name="Google Shape;865;p54"/>
            <p:cNvSpPr/>
            <p:nvPr/>
          </p:nvSpPr>
          <p:spPr>
            <a:xfrm rot="5400000">
              <a:off x="7446826" y="2335907"/>
              <a:ext cx="693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6" name="Google Shape;866;p54"/>
            <p:cNvSpPr/>
            <p:nvPr/>
          </p:nvSpPr>
          <p:spPr>
            <a:xfrm rot="5400000">
              <a:off x="7512432" y="2339657"/>
              <a:ext cx="69300" cy="3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7" name="Google Shape;867;p54"/>
            <p:cNvSpPr/>
            <p:nvPr/>
          </p:nvSpPr>
          <p:spPr>
            <a:xfrm rot="5400000">
              <a:off x="7490420" y="2495407"/>
              <a:ext cx="69300" cy="30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8" name="Google Shape;868;p54"/>
            <p:cNvSpPr/>
            <p:nvPr/>
          </p:nvSpPr>
          <p:spPr>
            <a:xfrm rot="5400000">
              <a:off x="7582832" y="2472307"/>
              <a:ext cx="69300" cy="48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9" name="Google Shape;869;p54"/>
            <p:cNvSpPr/>
            <p:nvPr/>
          </p:nvSpPr>
          <p:spPr>
            <a:xfrm rot="5400000">
              <a:off x="7534239" y="2670282"/>
              <a:ext cx="69300" cy="38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54"/>
            <p:cNvSpPr/>
            <p:nvPr/>
          </p:nvSpPr>
          <p:spPr>
            <a:xfrm rot="5400000">
              <a:off x="7653711" y="2614832"/>
              <a:ext cx="69300" cy="62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71" name="Google Shape;871;p54"/>
            <p:cNvGrpSpPr/>
            <p:nvPr/>
          </p:nvGrpSpPr>
          <p:grpSpPr>
            <a:xfrm>
              <a:off x="7370300" y="2236507"/>
              <a:ext cx="764141" cy="729518"/>
              <a:chOff x="961540" y="877228"/>
              <a:chExt cx="1136100" cy="1084624"/>
            </a:xfrm>
          </p:grpSpPr>
          <p:cxnSp>
            <p:nvCxnSpPr>
              <p:cNvPr id="872" name="Google Shape;872;p54"/>
              <p:cNvCxnSpPr/>
              <p:nvPr/>
            </p:nvCxnSpPr>
            <p:spPr>
              <a:xfrm>
                <a:off x="961540" y="1961852"/>
                <a:ext cx="1136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54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4" name="Google Shape;874;p54"/>
            <p:cNvGrpSpPr/>
            <p:nvPr/>
          </p:nvGrpSpPr>
          <p:grpSpPr>
            <a:xfrm>
              <a:off x="7377255" y="2266896"/>
              <a:ext cx="757169" cy="626625"/>
              <a:chOff x="2653314" y="3733594"/>
              <a:chExt cx="765900" cy="626625"/>
            </a:xfrm>
          </p:grpSpPr>
          <p:cxnSp>
            <p:nvCxnSpPr>
              <p:cNvPr id="875" name="Google Shape;875;p54"/>
              <p:cNvCxnSpPr/>
              <p:nvPr/>
            </p:nvCxnSpPr>
            <p:spPr>
              <a:xfrm>
                <a:off x="2653314" y="43602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54"/>
              <p:cNvCxnSpPr/>
              <p:nvPr/>
            </p:nvCxnSpPr>
            <p:spPr>
              <a:xfrm>
                <a:off x="2653314" y="42905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54"/>
              <p:cNvCxnSpPr/>
              <p:nvPr/>
            </p:nvCxnSpPr>
            <p:spPr>
              <a:xfrm>
                <a:off x="2653314" y="42209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54"/>
              <p:cNvCxnSpPr/>
              <p:nvPr/>
            </p:nvCxnSpPr>
            <p:spPr>
              <a:xfrm>
                <a:off x="2653314" y="41513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54"/>
              <p:cNvCxnSpPr/>
              <p:nvPr/>
            </p:nvCxnSpPr>
            <p:spPr>
              <a:xfrm>
                <a:off x="2653314" y="40817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54"/>
              <p:cNvCxnSpPr/>
              <p:nvPr/>
            </p:nvCxnSpPr>
            <p:spPr>
              <a:xfrm>
                <a:off x="2653314" y="40120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54"/>
              <p:cNvCxnSpPr/>
              <p:nvPr/>
            </p:nvCxnSpPr>
            <p:spPr>
              <a:xfrm>
                <a:off x="2653314" y="39424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54"/>
              <p:cNvCxnSpPr/>
              <p:nvPr/>
            </p:nvCxnSpPr>
            <p:spPr>
              <a:xfrm>
                <a:off x="2653314" y="38728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54"/>
              <p:cNvCxnSpPr/>
              <p:nvPr/>
            </p:nvCxnSpPr>
            <p:spPr>
              <a:xfrm>
                <a:off x="2653314" y="38032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54"/>
              <p:cNvCxnSpPr/>
              <p:nvPr/>
            </p:nvCxnSpPr>
            <p:spPr>
              <a:xfrm>
                <a:off x="2653314" y="37335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" grpId="0"/>
      <p:bldP spid="8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5494425" y="1829988"/>
            <a:ext cx="2934300" cy="116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PROJECT</a:t>
            </a:r>
            <a:br>
              <a:rPr lang="en-IN" b="1" dirty="0"/>
            </a:br>
            <a:r>
              <a:rPr lang="en-IN" sz="4000" b="1" dirty="0"/>
              <a:t>OBJECTIVE</a:t>
            </a:r>
            <a:endParaRPr sz="4000" b="1" dirty="0"/>
          </a:p>
        </p:txBody>
      </p:sp>
      <p:sp>
        <p:nvSpPr>
          <p:cNvPr id="522" name="Google Shape;522;p43"/>
          <p:cNvSpPr txBox="1">
            <a:spLocks noGrp="1"/>
          </p:cNvSpPr>
          <p:nvPr>
            <p:ph type="title" idx="2"/>
          </p:nvPr>
        </p:nvSpPr>
        <p:spPr>
          <a:xfrm>
            <a:off x="715110" y="534988"/>
            <a:ext cx="293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3" name="Google Shape;523;p43"/>
          <p:cNvSpPr txBox="1">
            <a:spLocks noGrp="1"/>
          </p:cNvSpPr>
          <p:nvPr>
            <p:ph type="subTitle" idx="1"/>
          </p:nvPr>
        </p:nvSpPr>
        <p:spPr>
          <a:xfrm>
            <a:off x="5494425" y="3079449"/>
            <a:ext cx="2934300" cy="8630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Demand Forecasting: </a:t>
            </a:r>
            <a:r>
              <a:rPr lang="en-US" dirty="0"/>
              <a:t>Anticipating future demand for a product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4" name="Google Shape;524;p43"/>
          <p:cNvGrpSpPr/>
          <p:nvPr/>
        </p:nvGrpSpPr>
        <p:grpSpPr>
          <a:xfrm>
            <a:off x="1778881" y="738641"/>
            <a:ext cx="409183" cy="434485"/>
            <a:chOff x="3067575" y="1412275"/>
            <a:chExt cx="813000" cy="863100"/>
          </a:xfrm>
        </p:grpSpPr>
        <p:sp>
          <p:nvSpPr>
            <p:cNvPr id="525" name="Google Shape;525;p43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5504513" y="4538325"/>
            <a:ext cx="2934291" cy="70175"/>
            <a:chOff x="4759925" y="4538325"/>
            <a:chExt cx="3678900" cy="70175"/>
          </a:xfrm>
        </p:grpSpPr>
        <p:cxnSp>
          <p:nvCxnSpPr>
            <p:cNvPr id="529" name="Google Shape;529;p43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43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1" name="Google Shape;531;p43"/>
          <p:cNvSpPr/>
          <p:nvPr/>
        </p:nvSpPr>
        <p:spPr>
          <a:xfrm>
            <a:off x="2358909" y="21969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715100" y="3524601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33" name="Google Shape;533;p43"/>
          <p:cNvGrpSpPr/>
          <p:nvPr/>
        </p:nvGrpSpPr>
        <p:grpSpPr>
          <a:xfrm>
            <a:off x="2358896" y="3524448"/>
            <a:ext cx="1354800" cy="1083900"/>
            <a:chOff x="2358896" y="3524448"/>
            <a:chExt cx="1354800" cy="1083900"/>
          </a:xfrm>
        </p:grpSpPr>
        <p:sp>
          <p:nvSpPr>
            <p:cNvPr id="534" name="Google Shape;534;p43"/>
            <p:cNvSpPr/>
            <p:nvPr/>
          </p:nvSpPr>
          <p:spPr>
            <a:xfrm>
              <a:off x="2358896" y="3524448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Kanit"/>
                <a:ea typeface="Kanit"/>
                <a:cs typeface="Kanit"/>
                <a:sym typeface="Kanit"/>
              </a:endParaRPr>
            </a:p>
          </p:txBody>
        </p:sp>
        <p:grpSp>
          <p:nvGrpSpPr>
            <p:cNvPr id="535" name="Google Shape;535;p43"/>
            <p:cNvGrpSpPr/>
            <p:nvPr/>
          </p:nvGrpSpPr>
          <p:grpSpPr>
            <a:xfrm>
              <a:off x="2662055" y="3733600"/>
              <a:ext cx="757169" cy="626625"/>
              <a:chOff x="2653314" y="3733594"/>
              <a:chExt cx="765900" cy="626625"/>
            </a:xfrm>
          </p:grpSpPr>
          <p:cxnSp>
            <p:nvCxnSpPr>
              <p:cNvPr id="536" name="Google Shape;536;p43"/>
              <p:cNvCxnSpPr/>
              <p:nvPr/>
            </p:nvCxnSpPr>
            <p:spPr>
              <a:xfrm>
                <a:off x="2653314" y="43602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43"/>
              <p:cNvCxnSpPr/>
              <p:nvPr/>
            </p:nvCxnSpPr>
            <p:spPr>
              <a:xfrm>
                <a:off x="2653314" y="42905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43"/>
              <p:cNvCxnSpPr/>
              <p:nvPr/>
            </p:nvCxnSpPr>
            <p:spPr>
              <a:xfrm>
                <a:off x="2653314" y="42209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43"/>
              <p:cNvCxnSpPr/>
              <p:nvPr/>
            </p:nvCxnSpPr>
            <p:spPr>
              <a:xfrm>
                <a:off x="2653314" y="41513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43"/>
              <p:cNvCxnSpPr/>
              <p:nvPr/>
            </p:nvCxnSpPr>
            <p:spPr>
              <a:xfrm>
                <a:off x="2653314" y="40817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43"/>
              <p:cNvCxnSpPr/>
              <p:nvPr/>
            </p:nvCxnSpPr>
            <p:spPr>
              <a:xfrm>
                <a:off x="2653314" y="40120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43"/>
              <p:cNvCxnSpPr/>
              <p:nvPr/>
            </p:nvCxnSpPr>
            <p:spPr>
              <a:xfrm>
                <a:off x="2653314" y="39424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43"/>
              <p:cNvCxnSpPr/>
              <p:nvPr/>
            </p:nvCxnSpPr>
            <p:spPr>
              <a:xfrm>
                <a:off x="2653314" y="38728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43"/>
              <p:cNvCxnSpPr/>
              <p:nvPr/>
            </p:nvCxnSpPr>
            <p:spPr>
              <a:xfrm>
                <a:off x="2653314" y="38032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43"/>
              <p:cNvCxnSpPr/>
              <p:nvPr/>
            </p:nvCxnSpPr>
            <p:spPr>
              <a:xfrm>
                <a:off x="2653314" y="37335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6" name="Google Shape;546;p43"/>
            <p:cNvSpPr/>
            <p:nvPr/>
          </p:nvSpPr>
          <p:spPr>
            <a:xfrm>
              <a:off x="2764000" y="4218282"/>
              <a:ext cx="693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833300" y="4087125"/>
              <a:ext cx="69300" cy="34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967000" y="4131187"/>
              <a:ext cx="69300" cy="30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036300" y="3946375"/>
              <a:ext cx="69300" cy="48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3170000" y="4043418"/>
              <a:ext cx="69300" cy="38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3239300" y="3804546"/>
              <a:ext cx="69300" cy="62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52" name="Google Shape;552;p43"/>
            <p:cNvGrpSpPr/>
            <p:nvPr/>
          </p:nvGrpSpPr>
          <p:grpSpPr>
            <a:xfrm>
              <a:off x="2655100" y="3701607"/>
              <a:ext cx="764141" cy="729518"/>
              <a:chOff x="961540" y="877228"/>
              <a:chExt cx="1136100" cy="1084624"/>
            </a:xfrm>
          </p:grpSpPr>
          <p:cxnSp>
            <p:nvCxnSpPr>
              <p:cNvPr id="553" name="Google Shape;553;p43"/>
              <p:cNvCxnSpPr/>
              <p:nvPr/>
            </p:nvCxnSpPr>
            <p:spPr>
              <a:xfrm>
                <a:off x="961540" y="1961852"/>
                <a:ext cx="1136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43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55" name="Google Shape;555;p43"/>
          <p:cNvGrpSpPr/>
          <p:nvPr/>
        </p:nvGrpSpPr>
        <p:grpSpPr>
          <a:xfrm>
            <a:off x="715100" y="2196901"/>
            <a:ext cx="1354800" cy="1083900"/>
            <a:chOff x="715100" y="2196901"/>
            <a:chExt cx="1354800" cy="1083900"/>
          </a:xfrm>
        </p:grpSpPr>
        <p:grpSp>
          <p:nvGrpSpPr>
            <p:cNvPr id="556" name="Google Shape;556;p43"/>
            <p:cNvGrpSpPr/>
            <p:nvPr/>
          </p:nvGrpSpPr>
          <p:grpSpPr>
            <a:xfrm>
              <a:off x="715100" y="2196901"/>
              <a:ext cx="1354800" cy="1083900"/>
              <a:chOff x="715100" y="1862701"/>
              <a:chExt cx="1354800" cy="1083900"/>
            </a:xfrm>
          </p:grpSpPr>
          <p:sp>
            <p:nvSpPr>
              <p:cNvPr id="557" name="Google Shape;557;p43"/>
              <p:cNvSpPr/>
              <p:nvPr/>
            </p:nvSpPr>
            <p:spPr>
              <a:xfrm>
                <a:off x="715100" y="1862701"/>
                <a:ext cx="1354800" cy="1083900"/>
              </a:xfrm>
              <a:prstGeom prst="roundRect">
                <a:avLst>
                  <a:gd name="adj" fmla="val 1015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cxnSp>
            <p:nvCxnSpPr>
              <p:cNvPr id="558" name="Google Shape;558;p43"/>
              <p:cNvCxnSpPr/>
              <p:nvPr/>
            </p:nvCxnSpPr>
            <p:spPr>
              <a:xfrm>
                <a:off x="1005939" y="26983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43"/>
              <p:cNvCxnSpPr/>
              <p:nvPr/>
            </p:nvCxnSpPr>
            <p:spPr>
              <a:xfrm>
                <a:off x="1005939" y="26286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43"/>
              <p:cNvCxnSpPr/>
              <p:nvPr/>
            </p:nvCxnSpPr>
            <p:spPr>
              <a:xfrm>
                <a:off x="1005939" y="26286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43"/>
              <p:cNvCxnSpPr/>
              <p:nvPr/>
            </p:nvCxnSpPr>
            <p:spPr>
              <a:xfrm>
                <a:off x="1005939" y="25590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43"/>
              <p:cNvCxnSpPr/>
              <p:nvPr/>
            </p:nvCxnSpPr>
            <p:spPr>
              <a:xfrm>
                <a:off x="1005939" y="25590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43"/>
              <p:cNvCxnSpPr/>
              <p:nvPr/>
            </p:nvCxnSpPr>
            <p:spPr>
              <a:xfrm>
                <a:off x="1005939" y="24894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43"/>
              <p:cNvCxnSpPr/>
              <p:nvPr/>
            </p:nvCxnSpPr>
            <p:spPr>
              <a:xfrm>
                <a:off x="1005939" y="24894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43"/>
              <p:cNvCxnSpPr/>
              <p:nvPr/>
            </p:nvCxnSpPr>
            <p:spPr>
              <a:xfrm>
                <a:off x="1005939" y="24198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43"/>
              <p:cNvCxnSpPr/>
              <p:nvPr/>
            </p:nvCxnSpPr>
            <p:spPr>
              <a:xfrm>
                <a:off x="1005939" y="24198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43"/>
              <p:cNvCxnSpPr/>
              <p:nvPr/>
            </p:nvCxnSpPr>
            <p:spPr>
              <a:xfrm>
                <a:off x="1005939" y="23501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43"/>
              <p:cNvCxnSpPr/>
              <p:nvPr/>
            </p:nvCxnSpPr>
            <p:spPr>
              <a:xfrm>
                <a:off x="1005939" y="23501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43"/>
              <p:cNvCxnSpPr/>
              <p:nvPr/>
            </p:nvCxnSpPr>
            <p:spPr>
              <a:xfrm>
                <a:off x="1005939" y="22805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43"/>
              <p:cNvCxnSpPr/>
              <p:nvPr/>
            </p:nvCxnSpPr>
            <p:spPr>
              <a:xfrm>
                <a:off x="1005939" y="228056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43"/>
              <p:cNvCxnSpPr/>
              <p:nvPr/>
            </p:nvCxnSpPr>
            <p:spPr>
              <a:xfrm>
                <a:off x="1005939" y="22109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43"/>
              <p:cNvCxnSpPr/>
              <p:nvPr/>
            </p:nvCxnSpPr>
            <p:spPr>
              <a:xfrm>
                <a:off x="1005939" y="221094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43"/>
              <p:cNvCxnSpPr/>
              <p:nvPr/>
            </p:nvCxnSpPr>
            <p:spPr>
              <a:xfrm>
                <a:off x="1005939" y="2141319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43"/>
              <p:cNvCxnSpPr/>
              <p:nvPr/>
            </p:nvCxnSpPr>
            <p:spPr>
              <a:xfrm>
                <a:off x="1005939" y="2071694"/>
                <a:ext cx="765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75" name="Google Shape;575;p43"/>
              <p:cNvGrpSpPr/>
              <p:nvPr/>
            </p:nvGrpSpPr>
            <p:grpSpPr>
              <a:xfrm>
                <a:off x="1005939" y="2039707"/>
                <a:ext cx="765957" cy="729512"/>
                <a:chOff x="958885" y="877228"/>
                <a:chExt cx="1138800" cy="1084615"/>
              </a:xfrm>
            </p:grpSpPr>
            <p:cxnSp>
              <p:nvCxnSpPr>
                <p:cNvPr id="576" name="Google Shape;576;p43"/>
                <p:cNvCxnSpPr/>
                <p:nvPr/>
              </p:nvCxnSpPr>
              <p:spPr>
                <a:xfrm>
                  <a:off x="958885" y="1961843"/>
                  <a:ext cx="1138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7" name="Google Shape;577;p43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578" name="Google Shape;578;p43"/>
            <p:cNvSpPr/>
            <p:nvPr/>
          </p:nvSpPr>
          <p:spPr>
            <a:xfrm>
              <a:off x="1041300" y="2410525"/>
              <a:ext cx="712635" cy="668925"/>
            </a:xfrm>
            <a:custGeom>
              <a:avLst/>
              <a:gdLst/>
              <a:ahLst/>
              <a:cxnLst/>
              <a:rect l="l" t="t" r="r" b="b"/>
              <a:pathLst>
                <a:path w="29099" h="26757" extrusionOk="0">
                  <a:moveTo>
                    <a:pt x="0" y="26757"/>
                  </a:moveTo>
                  <a:cubicBezTo>
                    <a:pt x="0" y="25250"/>
                    <a:pt x="527" y="22262"/>
                    <a:pt x="1973" y="22688"/>
                  </a:cubicBezTo>
                  <a:cubicBezTo>
                    <a:pt x="4405" y="23404"/>
                    <a:pt x="7552" y="26791"/>
                    <a:pt x="9248" y="24907"/>
                  </a:cubicBezTo>
                  <a:cubicBezTo>
                    <a:pt x="11796" y="22077"/>
                    <a:pt x="8942" y="16132"/>
                    <a:pt x="11960" y="13810"/>
                  </a:cubicBezTo>
                  <a:cubicBezTo>
                    <a:pt x="14248" y="12050"/>
                    <a:pt x="18661" y="18826"/>
                    <a:pt x="20222" y="16399"/>
                  </a:cubicBezTo>
                  <a:cubicBezTo>
                    <a:pt x="22401" y="13011"/>
                    <a:pt x="18663" y="8080"/>
                    <a:pt x="20098" y="4316"/>
                  </a:cubicBezTo>
                  <a:cubicBezTo>
                    <a:pt x="21011" y="1921"/>
                    <a:pt x="25406" y="7211"/>
                    <a:pt x="27620" y="5919"/>
                  </a:cubicBezTo>
                  <a:cubicBezTo>
                    <a:pt x="29377" y="4894"/>
                    <a:pt x="28812" y="2013"/>
                    <a:pt x="29099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9" name="Google Shape;579;p43"/>
            <p:cNvSpPr/>
            <p:nvPr/>
          </p:nvSpPr>
          <p:spPr>
            <a:xfrm>
              <a:off x="1089200" y="2422500"/>
              <a:ext cx="689675" cy="656970"/>
            </a:xfrm>
            <a:custGeom>
              <a:avLst/>
              <a:gdLst/>
              <a:ahLst/>
              <a:cxnLst/>
              <a:rect l="l" t="t" r="r" b="b"/>
              <a:pathLst>
                <a:path w="27587" h="25307" extrusionOk="0">
                  <a:moveTo>
                    <a:pt x="27587" y="3113"/>
                  </a:moveTo>
                  <a:cubicBezTo>
                    <a:pt x="25129" y="3113"/>
                    <a:pt x="22129" y="-1463"/>
                    <a:pt x="20682" y="524"/>
                  </a:cubicBezTo>
                  <a:cubicBezTo>
                    <a:pt x="18502" y="3519"/>
                    <a:pt x="23619" y="10575"/>
                    <a:pt x="20065" y="11621"/>
                  </a:cubicBezTo>
                  <a:cubicBezTo>
                    <a:pt x="17135" y="12484"/>
                    <a:pt x="13514" y="5478"/>
                    <a:pt x="11681" y="7922"/>
                  </a:cubicBezTo>
                  <a:cubicBezTo>
                    <a:pt x="9276" y="11128"/>
                    <a:pt x="15621" y="16927"/>
                    <a:pt x="12914" y="19882"/>
                  </a:cubicBezTo>
                  <a:cubicBezTo>
                    <a:pt x="10310" y="22724"/>
                    <a:pt x="5817" y="14271"/>
                    <a:pt x="2187" y="15566"/>
                  </a:cubicBezTo>
                  <a:cubicBezTo>
                    <a:pt x="-896" y="16666"/>
                    <a:pt x="-82" y="22202"/>
                    <a:pt x="954" y="2530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" grpId="0"/>
      <p:bldP spid="5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3"/>
          <p:cNvSpPr txBox="1">
            <a:spLocks noGrp="1"/>
          </p:cNvSpPr>
          <p:nvPr>
            <p:ph type="title"/>
          </p:nvPr>
        </p:nvSpPr>
        <p:spPr>
          <a:xfrm>
            <a:off x="720320" y="684525"/>
            <a:ext cx="4264800" cy="11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Forecasting Performance</a:t>
            </a:r>
            <a:endParaRPr b="1" dirty="0"/>
          </a:p>
        </p:txBody>
      </p:sp>
      <p:grpSp>
        <p:nvGrpSpPr>
          <p:cNvPr id="1088" name="Google Shape;1088;p63"/>
          <p:cNvGrpSpPr/>
          <p:nvPr/>
        </p:nvGrpSpPr>
        <p:grpSpPr>
          <a:xfrm rot="10800000">
            <a:off x="5082503" y="1246275"/>
            <a:ext cx="3341177" cy="70175"/>
            <a:chOff x="4759925" y="4538325"/>
            <a:chExt cx="3678900" cy="70175"/>
          </a:xfrm>
        </p:grpSpPr>
        <p:cxnSp>
          <p:nvCxnSpPr>
            <p:cNvPr id="1089" name="Google Shape;1089;p63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63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F1CD54-4F46-FF40-6FB2-22AB4F95E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56534"/>
              </p:ext>
            </p:extLst>
          </p:nvPr>
        </p:nvGraphicFramePr>
        <p:xfrm>
          <a:off x="1168400" y="2245177"/>
          <a:ext cx="6077352" cy="2083750"/>
        </p:xfrm>
        <a:graphic>
          <a:graphicData uri="http://schemas.openxmlformats.org/drawingml/2006/table">
            <a:tbl>
              <a:tblPr firstRow="1" bandRow="1">
                <a:tableStyleId>{EF27BA90-0069-49D2-850B-9A3EE79C1525}</a:tableStyleId>
              </a:tblPr>
              <a:tblGrid>
                <a:gridCol w="1178731">
                  <a:extLst>
                    <a:ext uri="{9D8B030D-6E8A-4147-A177-3AD203B41FA5}">
                      <a16:colId xmlns:a16="http://schemas.microsoft.com/office/drawing/2014/main" val="1944888617"/>
                    </a:ext>
                  </a:extLst>
                </a:gridCol>
                <a:gridCol w="1231945">
                  <a:extLst>
                    <a:ext uri="{9D8B030D-6E8A-4147-A177-3AD203B41FA5}">
                      <a16:colId xmlns:a16="http://schemas.microsoft.com/office/drawing/2014/main" val="466504400"/>
                    </a:ext>
                  </a:extLst>
                </a:gridCol>
                <a:gridCol w="1217366">
                  <a:extLst>
                    <a:ext uri="{9D8B030D-6E8A-4147-A177-3AD203B41FA5}">
                      <a16:colId xmlns:a16="http://schemas.microsoft.com/office/drawing/2014/main" val="2799839766"/>
                    </a:ext>
                  </a:extLst>
                </a:gridCol>
                <a:gridCol w="1224655">
                  <a:extLst>
                    <a:ext uri="{9D8B030D-6E8A-4147-A177-3AD203B41FA5}">
                      <a16:colId xmlns:a16="http://schemas.microsoft.com/office/drawing/2014/main" val="1971199906"/>
                    </a:ext>
                  </a:extLst>
                </a:gridCol>
                <a:gridCol w="1224655">
                  <a:extLst>
                    <a:ext uri="{9D8B030D-6E8A-4147-A177-3AD203B41FA5}">
                      <a16:colId xmlns:a16="http://schemas.microsoft.com/office/drawing/2014/main" val="1014705391"/>
                    </a:ext>
                  </a:extLst>
                </a:gridCol>
              </a:tblGrid>
              <a:tr h="41675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SMAPE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736351"/>
                  </a:ext>
                </a:extLst>
              </a:tr>
              <a:tr h="41675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93.6686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13160.893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114.72093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3.6393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8143"/>
                  </a:ext>
                </a:extLst>
              </a:tr>
              <a:tr h="41675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127.9846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23475.583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153.2174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4.9856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81445"/>
                  </a:ext>
                </a:extLst>
              </a:tr>
              <a:tr h="41675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125.9240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22291.582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145.1631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0.04780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87067"/>
                  </a:ext>
                </a:extLst>
              </a:tr>
              <a:tr h="41675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LIN.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99.2566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14684.09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121.1779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3.8543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332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64"/>
          <p:cNvSpPr txBox="1">
            <a:spLocks noGrp="1"/>
          </p:cNvSpPr>
          <p:nvPr>
            <p:ph type="title"/>
          </p:nvPr>
        </p:nvSpPr>
        <p:spPr>
          <a:xfrm>
            <a:off x="759741" y="380573"/>
            <a:ext cx="8335481" cy="11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Interpretation </a:t>
            </a:r>
            <a:r>
              <a:rPr lang="en-IN" dirty="0"/>
              <a:t>from Model Performance</a:t>
            </a:r>
            <a:endParaRPr b="1" dirty="0"/>
          </a:p>
        </p:txBody>
      </p:sp>
      <p:grpSp>
        <p:nvGrpSpPr>
          <p:cNvPr id="1104" name="Google Shape;1104;p64"/>
          <p:cNvGrpSpPr/>
          <p:nvPr/>
        </p:nvGrpSpPr>
        <p:grpSpPr>
          <a:xfrm>
            <a:off x="350849" y="512049"/>
            <a:ext cx="409183" cy="434485"/>
            <a:chOff x="3067575" y="1412275"/>
            <a:chExt cx="813000" cy="863100"/>
          </a:xfrm>
        </p:grpSpPr>
        <p:sp>
          <p:nvSpPr>
            <p:cNvPr id="1105" name="Google Shape;1105;p64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06" name="Google Shape;1106;p64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07" name="Google Shape;1107;p64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4" name="Google Shape;1120;p65">
            <a:extLst>
              <a:ext uri="{FF2B5EF4-FFF2-40B4-BE49-F238E27FC236}">
                <a16:creationId xmlns:a16="http://schemas.microsoft.com/office/drawing/2014/main" id="{8C6A23F7-661F-6EC8-D044-3F6CA00606AD}"/>
              </a:ext>
            </a:extLst>
          </p:cNvPr>
          <p:cNvSpPr txBox="1">
            <a:spLocks/>
          </p:cNvSpPr>
          <p:nvPr/>
        </p:nvSpPr>
        <p:spPr>
          <a:xfrm>
            <a:off x="654685" y="1777112"/>
            <a:ext cx="6326686" cy="1510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performance metric used for Time Series Model is Symmetric Mean Absolute Error (SMAPE) . Smaller the value of SMAPE , better is the model. Here the performance of Prophet model overpass the performance of  ARIMA and SARIMA model.</a:t>
            </a:r>
          </a:p>
          <a:p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the Regression model gives the best line fit for our data, it can not be good model to predict in comparison with Time Series Model.</a:t>
            </a:r>
          </a:p>
          <a:p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Hence, we deduce that Prophet is model we should use for more accurate prediction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6"/>
          <p:cNvSpPr txBox="1">
            <a:spLocks noGrp="1"/>
          </p:cNvSpPr>
          <p:nvPr>
            <p:ph type="title"/>
          </p:nvPr>
        </p:nvSpPr>
        <p:spPr>
          <a:xfrm>
            <a:off x="435429" y="445025"/>
            <a:ext cx="98769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INOVATIONS SHAPING </a:t>
            </a:r>
            <a:r>
              <a:rPr lang="en" sz="3000" b="1" dirty="0"/>
              <a:t>DEMAND FORECASTING</a:t>
            </a:r>
            <a:endParaRPr sz="3000" dirty="0"/>
          </a:p>
        </p:txBody>
      </p:sp>
      <p:sp>
        <p:nvSpPr>
          <p:cNvPr id="1141" name="Google Shape;1141;p66"/>
          <p:cNvSpPr/>
          <p:nvPr/>
        </p:nvSpPr>
        <p:spPr>
          <a:xfrm>
            <a:off x="1370075" y="3309107"/>
            <a:ext cx="1376100" cy="1376100"/>
          </a:xfrm>
          <a:prstGeom prst="ellipse">
            <a:avLst/>
          </a:prstGeom>
          <a:solidFill>
            <a:srgbClr val="945937">
              <a:alpha val="44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3</a:t>
            </a:r>
            <a:endParaRPr sz="2400"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42" name="Google Shape;1142;p66"/>
          <p:cNvSpPr/>
          <p:nvPr/>
        </p:nvSpPr>
        <p:spPr>
          <a:xfrm>
            <a:off x="2007985" y="2252604"/>
            <a:ext cx="1376100" cy="1376100"/>
          </a:xfrm>
          <a:prstGeom prst="ellipse">
            <a:avLst/>
          </a:prstGeom>
          <a:solidFill>
            <a:srgbClr val="F9F9F9">
              <a:alpha val="44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2</a:t>
            </a:r>
            <a:endParaRPr sz="2400"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43" name="Google Shape;1143;p66"/>
          <p:cNvSpPr/>
          <p:nvPr/>
        </p:nvSpPr>
        <p:spPr>
          <a:xfrm>
            <a:off x="2746068" y="1203150"/>
            <a:ext cx="1376100" cy="1376100"/>
          </a:xfrm>
          <a:prstGeom prst="ellipse">
            <a:avLst/>
          </a:prstGeom>
          <a:solidFill>
            <a:srgbClr val="FFB673">
              <a:alpha val="42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1</a:t>
            </a:r>
            <a:endParaRPr sz="2400"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44" name="Google Shape;1144;p66"/>
          <p:cNvSpPr txBox="1"/>
          <p:nvPr/>
        </p:nvSpPr>
        <p:spPr>
          <a:xfrm>
            <a:off x="5945801" y="3900876"/>
            <a:ext cx="3031808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Connected devices provide real-time data on product usage, enabling businesses to adjust their forecasts based on actual consumption patterns</a:t>
            </a:r>
            <a:endParaRPr sz="1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5" name="Google Shape;1145;p66"/>
          <p:cNvSpPr txBox="1"/>
          <p:nvPr/>
        </p:nvSpPr>
        <p:spPr>
          <a:xfrm>
            <a:off x="5945801" y="2591134"/>
            <a:ext cx="2936942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Big Data Integration</a:t>
            </a:r>
          </a:p>
        </p:txBody>
      </p:sp>
      <p:sp>
        <p:nvSpPr>
          <p:cNvPr id="1146" name="Google Shape;1146;p66"/>
          <p:cNvSpPr txBox="1"/>
          <p:nvPr/>
        </p:nvSpPr>
        <p:spPr>
          <a:xfrm>
            <a:off x="5949856" y="1538150"/>
            <a:ext cx="282403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Kanit" panose="020B0604020202020204" charset="-34"/>
                <a:ea typeface="Lora" pitchFamily="34" charset="-122"/>
                <a:cs typeface="Kanit" panose="020B0604020202020204" charset="-34"/>
              </a:rPr>
              <a:t>Machine Learning</a:t>
            </a:r>
            <a:endParaRPr lang="en-US" sz="2400" dirty="0">
              <a:solidFill>
                <a:schemeClr val="tx1"/>
              </a:solidFill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1147" name="Google Shape;1147;p66"/>
          <p:cNvSpPr txBox="1"/>
          <p:nvPr/>
        </p:nvSpPr>
        <p:spPr>
          <a:xfrm>
            <a:off x="5945801" y="2847903"/>
            <a:ext cx="2936942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By incorporating external data sources and real-time information, businesses can improve the accuracy and timeliness of their forecasts.</a:t>
            </a:r>
          </a:p>
        </p:txBody>
      </p:sp>
      <p:sp>
        <p:nvSpPr>
          <p:cNvPr id="1148" name="Google Shape;1148;p66"/>
          <p:cNvSpPr txBox="1"/>
          <p:nvPr/>
        </p:nvSpPr>
        <p:spPr>
          <a:xfrm>
            <a:off x="5949841" y="1794919"/>
            <a:ext cx="2932902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Utilizing algorithms and predictive analytics, machine learning can analyze vast amounts of data for accurate demand forecasts.</a:t>
            </a:r>
          </a:p>
        </p:txBody>
      </p:sp>
      <p:sp>
        <p:nvSpPr>
          <p:cNvPr id="1149" name="Google Shape;1149;p66"/>
          <p:cNvSpPr txBox="1"/>
          <p:nvPr/>
        </p:nvSpPr>
        <p:spPr>
          <a:xfrm>
            <a:off x="5945801" y="3644129"/>
            <a:ext cx="2748256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Internet of Things</a:t>
            </a:r>
            <a:endParaRPr sz="24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150" name="Google Shape;1150;p66"/>
          <p:cNvCxnSpPr>
            <a:cxnSpLocks/>
            <a:stCxn id="1146" idx="1"/>
            <a:endCxn id="1143" idx="6"/>
          </p:cNvCxnSpPr>
          <p:nvPr/>
        </p:nvCxnSpPr>
        <p:spPr>
          <a:xfrm rot="10800000" flipV="1">
            <a:off x="4122168" y="1738100"/>
            <a:ext cx="1827688" cy="15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1" name="Google Shape;1151;p66"/>
          <p:cNvCxnSpPr>
            <a:cxnSpLocks/>
            <a:stCxn id="1145" idx="1"/>
            <a:endCxn id="1142" idx="6"/>
          </p:cNvCxnSpPr>
          <p:nvPr/>
        </p:nvCxnSpPr>
        <p:spPr>
          <a:xfrm rot="10800000" flipV="1">
            <a:off x="3384085" y="2791084"/>
            <a:ext cx="2561716" cy="1495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p66"/>
          <p:cNvCxnSpPr>
            <a:cxnSpLocks/>
            <a:stCxn id="1149" idx="1"/>
            <a:endCxn id="1141" idx="6"/>
          </p:cNvCxnSpPr>
          <p:nvPr/>
        </p:nvCxnSpPr>
        <p:spPr>
          <a:xfrm rot="10800000" flipV="1">
            <a:off x="2746175" y="3844079"/>
            <a:ext cx="3199626" cy="15307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86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" grpId="0"/>
      <p:bldP spid="1145" grpId="0"/>
      <p:bldP spid="1146" grpId="0"/>
      <p:bldP spid="1147" grpId="0"/>
      <p:bldP spid="1148" grpId="0"/>
      <p:bldP spid="11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2"/>
          <p:cNvSpPr txBox="1">
            <a:spLocks noGrp="1"/>
          </p:cNvSpPr>
          <p:nvPr>
            <p:ph type="title"/>
          </p:nvPr>
        </p:nvSpPr>
        <p:spPr>
          <a:xfrm>
            <a:off x="616857" y="632173"/>
            <a:ext cx="4456892" cy="12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3600" dirty="0">
                <a:solidFill>
                  <a:schemeClr val="tx1"/>
                </a:solidFill>
                <a:latin typeface="Kanit" panose="020B0604020202020204" charset="-34"/>
                <a:ea typeface="Lora" pitchFamily="34" charset="-122"/>
                <a:cs typeface="Kanit" panose="020B0604020202020204" charset="-34"/>
              </a:rPr>
              <a:t>Findings</a:t>
            </a:r>
            <a:br>
              <a:rPr lang="en-US" sz="3600" dirty="0">
                <a:solidFill>
                  <a:schemeClr val="tx1"/>
                </a:solidFill>
                <a:latin typeface="Kanit" panose="020B0604020202020204" charset="-34"/>
                <a:ea typeface="Lora" pitchFamily="34" charset="-122"/>
                <a:cs typeface="Kanit" panose="020B0604020202020204" charset="-34"/>
              </a:rPr>
            </a:br>
            <a:r>
              <a:rPr lang="en-US" sz="3600" dirty="0">
                <a:solidFill>
                  <a:schemeClr val="tx1"/>
                </a:solidFill>
                <a:latin typeface="Kanit" panose="020B0604020202020204" charset="-34"/>
                <a:ea typeface="Lora" pitchFamily="34" charset="-122"/>
                <a:cs typeface="Kanit" panose="020B0604020202020204" charset="-34"/>
              </a:rPr>
              <a:t>Insights for Success</a:t>
            </a:r>
            <a:endParaRPr lang="en-US" sz="3600" dirty="0">
              <a:solidFill>
                <a:schemeClr val="tx1"/>
              </a:solidFill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461" name="Google Shape;461;p42"/>
          <p:cNvSpPr txBox="1">
            <a:spLocks noGrp="1"/>
          </p:cNvSpPr>
          <p:nvPr>
            <p:ph type="subTitle" idx="1"/>
          </p:nvPr>
        </p:nvSpPr>
        <p:spPr>
          <a:xfrm>
            <a:off x="715100" y="1827675"/>
            <a:ext cx="33276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demand forecasting project can provide several valuable learning insights for businesses. Here are key takeaways that organizations can glean from engaging in demand forecasting initiatives: </a:t>
            </a:r>
            <a:r>
              <a:rPr lang="en-US" sz="1200" b="1" dirty="0"/>
              <a:t>Understanding of Seasonal Patterns, Customer Behavior Insights, Product Lifecycle Understanding, Effective Resource Allocation, Collaboration Across Departments, Strategic Decision-Making, Optimized Inventory Management, Continuous Improvement, Supply Chain Optimization, Integration of Technology etc. </a:t>
            </a:r>
            <a:endParaRPr sz="1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2" name="Google Shape;462;p42"/>
          <p:cNvSpPr/>
          <p:nvPr/>
        </p:nvSpPr>
        <p:spPr>
          <a:xfrm rot="10800000">
            <a:off x="5430300" y="3524601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463" name="Google Shape;463;p42"/>
          <p:cNvSpPr/>
          <p:nvPr/>
        </p:nvSpPr>
        <p:spPr>
          <a:xfrm rot="10800000">
            <a:off x="7074109" y="21969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4" name="Google Shape;464;p42"/>
          <p:cNvSpPr/>
          <p:nvPr/>
        </p:nvSpPr>
        <p:spPr>
          <a:xfrm>
            <a:off x="5430313" y="2197053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465" name="Google Shape;465;p42"/>
          <p:cNvGrpSpPr/>
          <p:nvPr/>
        </p:nvGrpSpPr>
        <p:grpSpPr>
          <a:xfrm>
            <a:off x="5731723" y="2406076"/>
            <a:ext cx="757169" cy="626625"/>
            <a:chOff x="2653314" y="3733594"/>
            <a:chExt cx="765900" cy="626625"/>
          </a:xfrm>
        </p:grpSpPr>
        <p:cxnSp>
          <p:nvCxnSpPr>
            <p:cNvPr id="466" name="Google Shape;466;p42"/>
            <p:cNvCxnSpPr/>
            <p:nvPr/>
          </p:nvCxnSpPr>
          <p:spPr>
            <a:xfrm>
              <a:off x="2653314" y="43602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2"/>
            <p:cNvCxnSpPr/>
            <p:nvPr/>
          </p:nvCxnSpPr>
          <p:spPr>
            <a:xfrm>
              <a:off x="2653314" y="42905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2"/>
            <p:cNvCxnSpPr/>
            <p:nvPr/>
          </p:nvCxnSpPr>
          <p:spPr>
            <a:xfrm>
              <a:off x="2653314" y="42209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2"/>
            <p:cNvCxnSpPr/>
            <p:nvPr/>
          </p:nvCxnSpPr>
          <p:spPr>
            <a:xfrm>
              <a:off x="2653314" y="41513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2"/>
            <p:cNvCxnSpPr/>
            <p:nvPr/>
          </p:nvCxnSpPr>
          <p:spPr>
            <a:xfrm>
              <a:off x="2653314" y="40817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42"/>
            <p:cNvCxnSpPr/>
            <p:nvPr/>
          </p:nvCxnSpPr>
          <p:spPr>
            <a:xfrm>
              <a:off x="2653314" y="40120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42"/>
            <p:cNvCxnSpPr/>
            <p:nvPr/>
          </p:nvCxnSpPr>
          <p:spPr>
            <a:xfrm>
              <a:off x="2653314" y="39424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42"/>
            <p:cNvCxnSpPr/>
            <p:nvPr/>
          </p:nvCxnSpPr>
          <p:spPr>
            <a:xfrm>
              <a:off x="2653314" y="38728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42"/>
            <p:cNvCxnSpPr/>
            <p:nvPr/>
          </p:nvCxnSpPr>
          <p:spPr>
            <a:xfrm>
              <a:off x="2653314" y="38032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42"/>
            <p:cNvCxnSpPr/>
            <p:nvPr/>
          </p:nvCxnSpPr>
          <p:spPr>
            <a:xfrm>
              <a:off x="2653314" y="37335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6" name="Google Shape;476;p42"/>
          <p:cNvSpPr/>
          <p:nvPr/>
        </p:nvSpPr>
        <p:spPr>
          <a:xfrm>
            <a:off x="5833668" y="2890757"/>
            <a:ext cx="69300" cy="21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5902975" y="2618900"/>
            <a:ext cx="693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42"/>
          <p:cNvSpPr/>
          <p:nvPr/>
        </p:nvSpPr>
        <p:spPr>
          <a:xfrm>
            <a:off x="6036668" y="2803663"/>
            <a:ext cx="69300" cy="3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42"/>
          <p:cNvSpPr/>
          <p:nvPr/>
        </p:nvSpPr>
        <p:spPr>
          <a:xfrm>
            <a:off x="6105968" y="2618851"/>
            <a:ext cx="69300" cy="48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42"/>
          <p:cNvSpPr/>
          <p:nvPr/>
        </p:nvSpPr>
        <p:spPr>
          <a:xfrm>
            <a:off x="6239668" y="2715894"/>
            <a:ext cx="69300" cy="3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42"/>
          <p:cNvSpPr/>
          <p:nvPr/>
        </p:nvSpPr>
        <p:spPr>
          <a:xfrm rot="10800000">
            <a:off x="6308984" y="2476905"/>
            <a:ext cx="69300" cy="62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2" name="Google Shape;482;p42"/>
          <p:cNvGrpSpPr/>
          <p:nvPr/>
        </p:nvGrpSpPr>
        <p:grpSpPr>
          <a:xfrm>
            <a:off x="5724768" y="2374083"/>
            <a:ext cx="764141" cy="729518"/>
            <a:chOff x="961540" y="877228"/>
            <a:chExt cx="1136100" cy="1084624"/>
          </a:xfrm>
        </p:grpSpPr>
        <p:cxnSp>
          <p:nvCxnSpPr>
            <p:cNvPr id="483" name="Google Shape;483;p42"/>
            <p:cNvCxnSpPr/>
            <p:nvPr/>
          </p:nvCxnSpPr>
          <p:spPr>
            <a:xfrm>
              <a:off x="961540" y="1961852"/>
              <a:ext cx="1136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42"/>
            <p:cNvCxnSpPr/>
            <p:nvPr/>
          </p:nvCxnSpPr>
          <p:spPr>
            <a:xfrm>
              <a:off x="968472" y="877228"/>
              <a:ext cx="0" cy="1084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5" name="Google Shape;485;p42"/>
          <p:cNvGrpSpPr/>
          <p:nvPr/>
        </p:nvGrpSpPr>
        <p:grpSpPr>
          <a:xfrm>
            <a:off x="7074109" y="3524600"/>
            <a:ext cx="1354800" cy="1083900"/>
            <a:chOff x="715100" y="1862701"/>
            <a:chExt cx="1354800" cy="1083900"/>
          </a:xfrm>
        </p:grpSpPr>
        <p:sp>
          <p:nvSpPr>
            <p:cNvPr id="486" name="Google Shape;486;p42"/>
            <p:cNvSpPr/>
            <p:nvPr/>
          </p:nvSpPr>
          <p:spPr>
            <a:xfrm>
              <a:off x="715100" y="1862701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487" name="Google Shape;487;p42"/>
            <p:cNvCxnSpPr/>
            <p:nvPr/>
          </p:nvCxnSpPr>
          <p:spPr>
            <a:xfrm>
              <a:off x="1005939" y="2698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42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42"/>
            <p:cNvCxnSpPr/>
            <p:nvPr/>
          </p:nvCxnSpPr>
          <p:spPr>
            <a:xfrm>
              <a:off x="10059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42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42"/>
            <p:cNvCxnSpPr/>
            <p:nvPr/>
          </p:nvCxnSpPr>
          <p:spPr>
            <a:xfrm>
              <a:off x="10059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42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42"/>
            <p:cNvCxnSpPr/>
            <p:nvPr/>
          </p:nvCxnSpPr>
          <p:spPr>
            <a:xfrm>
              <a:off x="10059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42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42"/>
            <p:cNvCxnSpPr/>
            <p:nvPr/>
          </p:nvCxnSpPr>
          <p:spPr>
            <a:xfrm>
              <a:off x="10059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42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42"/>
            <p:cNvCxnSpPr/>
            <p:nvPr/>
          </p:nvCxnSpPr>
          <p:spPr>
            <a:xfrm>
              <a:off x="10059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42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42"/>
            <p:cNvCxnSpPr/>
            <p:nvPr/>
          </p:nvCxnSpPr>
          <p:spPr>
            <a:xfrm>
              <a:off x="10059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42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42"/>
            <p:cNvCxnSpPr/>
            <p:nvPr/>
          </p:nvCxnSpPr>
          <p:spPr>
            <a:xfrm>
              <a:off x="10059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>
              <a:off x="1005939" y="2141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1005939" y="2071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04" name="Google Shape;504;p42"/>
            <p:cNvGrpSpPr/>
            <p:nvPr/>
          </p:nvGrpSpPr>
          <p:grpSpPr>
            <a:xfrm>
              <a:off x="1005939" y="2039707"/>
              <a:ext cx="765957" cy="729512"/>
              <a:chOff x="958885" y="877228"/>
              <a:chExt cx="1138800" cy="1084615"/>
            </a:xfrm>
          </p:grpSpPr>
          <p:cxnSp>
            <p:nvCxnSpPr>
              <p:cNvPr id="505" name="Google Shape;505;p42"/>
              <p:cNvCxnSpPr/>
              <p:nvPr/>
            </p:nvCxnSpPr>
            <p:spPr>
              <a:xfrm>
                <a:off x="958885" y="1961843"/>
                <a:ext cx="113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42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07" name="Google Shape;507;p42"/>
          <p:cNvSpPr/>
          <p:nvPr/>
        </p:nvSpPr>
        <p:spPr>
          <a:xfrm>
            <a:off x="7400309" y="3738224"/>
            <a:ext cx="712635" cy="668925"/>
          </a:xfrm>
          <a:custGeom>
            <a:avLst/>
            <a:gdLst/>
            <a:ahLst/>
            <a:cxnLst/>
            <a:rect l="l" t="t" r="r" b="b"/>
            <a:pathLst>
              <a:path w="29099" h="26757" extrusionOk="0">
                <a:moveTo>
                  <a:pt x="0" y="26757"/>
                </a:moveTo>
                <a:cubicBezTo>
                  <a:pt x="0" y="25250"/>
                  <a:pt x="527" y="22262"/>
                  <a:pt x="1973" y="22688"/>
                </a:cubicBezTo>
                <a:cubicBezTo>
                  <a:pt x="4405" y="23404"/>
                  <a:pt x="7552" y="26791"/>
                  <a:pt x="9248" y="24907"/>
                </a:cubicBezTo>
                <a:cubicBezTo>
                  <a:pt x="11796" y="22077"/>
                  <a:pt x="8942" y="16132"/>
                  <a:pt x="11960" y="13810"/>
                </a:cubicBezTo>
                <a:cubicBezTo>
                  <a:pt x="14248" y="12050"/>
                  <a:pt x="18661" y="18826"/>
                  <a:pt x="20222" y="16399"/>
                </a:cubicBezTo>
                <a:cubicBezTo>
                  <a:pt x="22401" y="13011"/>
                  <a:pt x="18663" y="8080"/>
                  <a:pt x="20098" y="4316"/>
                </a:cubicBezTo>
                <a:cubicBezTo>
                  <a:pt x="21011" y="1921"/>
                  <a:pt x="25406" y="7211"/>
                  <a:pt x="27620" y="5919"/>
                </a:cubicBezTo>
                <a:cubicBezTo>
                  <a:pt x="29377" y="4894"/>
                  <a:pt x="28812" y="2013"/>
                  <a:pt x="29099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8" name="Google Shape;508;p42"/>
          <p:cNvSpPr/>
          <p:nvPr/>
        </p:nvSpPr>
        <p:spPr>
          <a:xfrm>
            <a:off x="7448209" y="3750199"/>
            <a:ext cx="689675" cy="656970"/>
          </a:xfrm>
          <a:custGeom>
            <a:avLst/>
            <a:gdLst/>
            <a:ahLst/>
            <a:cxnLst/>
            <a:rect l="l" t="t" r="r" b="b"/>
            <a:pathLst>
              <a:path w="27587" h="25307" extrusionOk="0">
                <a:moveTo>
                  <a:pt x="27587" y="3113"/>
                </a:moveTo>
                <a:cubicBezTo>
                  <a:pt x="25129" y="3113"/>
                  <a:pt x="22129" y="-1463"/>
                  <a:pt x="20682" y="524"/>
                </a:cubicBezTo>
                <a:cubicBezTo>
                  <a:pt x="18502" y="3519"/>
                  <a:pt x="23619" y="10575"/>
                  <a:pt x="20065" y="11621"/>
                </a:cubicBezTo>
                <a:cubicBezTo>
                  <a:pt x="17135" y="12484"/>
                  <a:pt x="13514" y="5478"/>
                  <a:pt x="11681" y="7922"/>
                </a:cubicBezTo>
                <a:cubicBezTo>
                  <a:pt x="9276" y="11128"/>
                  <a:pt x="15621" y="16927"/>
                  <a:pt x="12914" y="19882"/>
                </a:cubicBezTo>
                <a:cubicBezTo>
                  <a:pt x="10310" y="22724"/>
                  <a:pt x="5817" y="14271"/>
                  <a:pt x="2187" y="15566"/>
                </a:cubicBezTo>
                <a:cubicBezTo>
                  <a:pt x="-896" y="16666"/>
                  <a:pt x="-82" y="22202"/>
                  <a:pt x="954" y="2530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09" name="Google Shape;509;p42"/>
          <p:cNvGrpSpPr/>
          <p:nvPr/>
        </p:nvGrpSpPr>
        <p:grpSpPr>
          <a:xfrm>
            <a:off x="510508" y="414930"/>
            <a:ext cx="409183" cy="434485"/>
            <a:chOff x="3067575" y="1412275"/>
            <a:chExt cx="813000" cy="863100"/>
          </a:xfrm>
        </p:grpSpPr>
        <p:sp>
          <p:nvSpPr>
            <p:cNvPr id="510" name="Google Shape;510;p42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513" name="Google Shape;513;p42"/>
          <p:cNvGrpSpPr/>
          <p:nvPr/>
        </p:nvGrpSpPr>
        <p:grpSpPr>
          <a:xfrm>
            <a:off x="715224" y="4538325"/>
            <a:ext cx="3351846" cy="70175"/>
            <a:chOff x="4759925" y="4538325"/>
            <a:chExt cx="3678900" cy="70175"/>
          </a:xfrm>
        </p:grpSpPr>
        <p:cxnSp>
          <p:nvCxnSpPr>
            <p:cNvPr id="514" name="Google Shape;514;p42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2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211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" grpId="0"/>
      <p:bldP spid="46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7"/>
          <p:cNvSpPr txBox="1">
            <a:spLocks noGrp="1"/>
          </p:cNvSpPr>
          <p:nvPr>
            <p:ph type="title"/>
          </p:nvPr>
        </p:nvSpPr>
        <p:spPr>
          <a:xfrm>
            <a:off x="930263" y="1442800"/>
            <a:ext cx="2510400" cy="11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Conclusion: </a:t>
            </a:r>
            <a:r>
              <a:rPr lang="en-US" sz="2000" dirty="0"/>
              <a:t>Unlock Your Business's Potential</a:t>
            </a:r>
          </a:p>
        </p:txBody>
      </p:sp>
      <p:sp>
        <p:nvSpPr>
          <p:cNvPr id="944" name="Google Shape;944;p57"/>
          <p:cNvSpPr txBox="1">
            <a:spLocks noGrp="1"/>
          </p:cNvSpPr>
          <p:nvPr>
            <p:ph type="subTitle" idx="1"/>
          </p:nvPr>
        </p:nvSpPr>
        <p:spPr>
          <a:xfrm>
            <a:off x="930262" y="2729902"/>
            <a:ext cx="2981329" cy="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Demand forecasting is a vital tool that helps businesses navigate an ever-changing market landscape. By harnessing the power of anticipation, companies can drive growth, optimize operations, and stay one step ahead of the competition.</a:t>
            </a:r>
          </a:p>
        </p:txBody>
      </p:sp>
      <p:grpSp>
        <p:nvGrpSpPr>
          <p:cNvPr id="945" name="Google Shape;945;p57"/>
          <p:cNvGrpSpPr/>
          <p:nvPr/>
        </p:nvGrpSpPr>
        <p:grpSpPr>
          <a:xfrm>
            <a:off x="5308338" y="1383199"/>
            <a:ext cx="3024862" cy="2377102"/>
            <a:chOff x="331763" y="414153"/>
            <a:chExt cx="6903246" cy="5019697"/>
          </a:xfrm>
        </p:grpSpPr>
        <p:sp>
          <p:nvSpPr>
            <p:cNvPr id="946" name="Google Shape;946;p57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604423" y="684926"/>
              <a:ext cx="6356479" cy="3769451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57"/>
          <p:cNvGrpSpPr/>
          <p:nvPr/>
        </p:nvGrpSpPr>
        <p:grpSpPr>
          <a:xfrm rot="5400000">
            <a:off x="2820376" y="2540701"/>
            <a:ext cx="3437932" cy="65314"/>
            <a:chOff x="4759925" y="4538325"/>
            <a:chExt cx="3678900" cy="70175"/>
          </a:xfrm>
        </p:grpSpPr>
        <p:cxnSp>
          <p:nvCxnSpPr>
            <p:cNvPr id="952" name="Google Shape;952;p57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57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9A507D-5210-DAF9-415D-23579105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12" y="1503032"/>
            <a:ext cx="2785280" cy="177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26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" grpId="0"/>
      <p:bldP spid="94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73"/>
          <p:cNvSpPr txBox="1">
            <a:spLocks noGrp="1"/>
          </p:cNvSpPr>
          <p:nvPr>
            <p:ph type="ctrTitle"/>
          </p:nvPr>
        </p:nvSpPr>
        <p:spPr>
          <a:xfrm>
            <a:off x="715111" y="535000"/>
            <a:ext cx="31338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01" name="Google Shape;1301;p73"/>
          <p:cNvSpPr txBox="1">
            <a:spLocks noGrp="1"/>
          </p:cNvSpPr>
          <p:nvPr>
            <p:ph type="subTitle" idx="1"/>
          </p:nvPr>
        </p:nvSpPr>
        <p:spPr>
          <a:xfrm>
            <a:off x="715111" y="1560563"/>
            <a:ext cx="31338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b="1" dirty="0"/>
              <a:t>DO YOU HAVE ANY QUESTIONS?</a:t>
            </a:r>
            <a:endParaRPr sz="2400" b="1" dirty="0"/>
          </a:p>
        </p:txBody>
      </p:sp>
      <p:sp>
        <p:nvSpPr>
          <p:cNvPr id="1302" name="Google Shape;1302;p73"/>
          <p:cNvSpPr txBox="1"/>
          <p:nvPr/>
        </p:nvSpPr>
        <p:spPr>
          <a:xfrm>
            <a:off x="715000" y="3749550"/>
            <a:ext cx="31311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Please keep this slide for attribution</a:t>
            </a:r>
            <a:endParaRPr sz="1000" dirty="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03" name="Google Shape;1303;p73"/>
          <p:cNvSpPr/>
          <p:nvPr/>
        </p:nvSpPr>
        <p:spPr>
          <a:xfrm>
            <a:off x="5430325" y="1535810"/>
            <a:ext cx="598200" cy="4791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04" name="Google Shape;1304;p73"/>
          <p:cNvSpPr/>
          <p:nvPr/>
        </p:nvSpPr>
        <p:spPr>
          <a:xfrm>
            <a:off x="6230410" y="1535810"/>
            <a:ext cx="598200" cy="4791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05" name="Google Shape;1305;p73"/>
          <p:cNvSpPr/>
          <p:nvPr/>
        </p:nvSpPr>
        <p:spPr>
          <a:xfrm>
            <a:off x="7030495" y="1535810"/>
            <a:ext cx="598200" cy="4791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06" name="Google Shape;1306;p73"/>
          <p:cNvSpPr/>
          <p:nvPr/>
        </p:nvSpPr>
        <p:spPr>
          <a:xfrm>
            <a:off x="7830580" y="1535810"/>
            <a:ext cx="598200" cy="4791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19" name="Google Shape;1319;p73"/>
          <p:cNvSpPr/>
          <p:nvPr/>
        </p:nvSpPr>
        <p:spPr>
          <a:xfrm rot="10800000">
            <a:off x="5430300" y="3524601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20" name="Google Shape;1320;p73"/>
          <p:cNvSpPr/>
          <p:nvPr/>
        </p:nvSpPr>
        <p:spPr>
          <a:xfrm rot="10800000">
            <a:off x="7074109" y="21969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321" name="Google Shape;1321;p73"/>
          <p:cNvGrpSpPr/>
          <p:nvPr/>
        </p:nvGrpSpPr>
        <p:grpSpPr>
          <a:xfrm>
            <a:off x="5430313" y="2197053"/>
            <a:ext cx="1354800" cy="1083900"/>
            <a:chOff x="5430313" y="1366103"/>
            <a:chExt cx="1354800" cy="1083900"/>
          </a:xfrm>
        </p:grpSpPr>
        <p:sp>
          <p:nvSpPr>
            <p:cNvPr id="1322" name="Google Shape;1322;p73"/>
            <p:cNvSpPr/>
            <p:nvPr/>
          </p:nvSpPr>
          <p:spPr>
            <a:xfrm>
              <a:off x="5430313" y="1366103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Kanit"/>
                <a:ea typeface="Kanit"/>
                <a:cs typeface="Kanit"/>
                <a:sym typeface="Kanit"/>
              </a:endParaRPr>
            </a:p>
          </p:txBody>
        </p:sp>
        <p:grpSp>
          <p:nvGrpSpPr>
            <p:cNvPr id="1323" name="Google Shape;1323;p73"/>
            <p:cNvGrpSpPr/>
            <p:nvPr/>
          </p:nvGrpSpPr>
          <p:grpSpPr>
            <a:xfrm>
              <a:off x="5724768" y="1543133"/>
              <a:ext cx="764141" cy="729518"/>
              <a:chOff x="5724768" y="1543133"/>
              <a:chExt cx="764141" cy="729518"/>
            </a:xfrm>
          </p:grpSpPr>
          <p:grpSp>
            <p:nvGrpSpPr>
              <p:cNvPr id="1324" name="Google Shape;1324;p73"/>
              <p:cNvGrpSpPr/>
              <p:nvPr/>
            </p:nvGrpSpPr>
            <p:grpSpPr>
              <a:xfrm>
                <a:off x="5731723" y="1575126"/>
                <a:ext cx="757169" cy="626625"/>
                <a:chOff x="2653314" y="3733594"/>
                <a:chExt cx="765900" cy="626625"/>
              </a:xfrm>
            </p:grpSpPr>
            <p:cxnSp>
              <p:nvCxnSpPr>
                <p:cNvPr id="1325" name="Google Shape;1325;p73"/>
                <p:cNvCxnSpPr/>
                <p:nvPr/>
              </p:nvCxnSpPr>
              <p:spPr>
                <a:xfrm>
                  <a:off x="2653314" y="4360219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73"/>
                <p:cNvCxnSpPr/>
                <p:nvPr/>
              </p:nvCxnSpPr>
              <p:spPr>
                <a:xfrm>
                  <a:off x="2653314" y="4290594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73"/>
                <p:cNvCxnSpPr/>
                <p:nvPr/>
              </p:nvCxnSpPr>
              <p:spPr>
                <a:xfrm>
                  <a:off x="2653314" y="4220969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73"/>
                <p:cNvCxnSpPr/>
                <p:nvPr/>
              </p:nvCxnSpPr>
              <p:spPr>
                <a:xfrm>
                  <a:off x="2653314" y="4151344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73"/>
                <p:cNvCxnSpPr/>
                <p:nvPr/>
              </p:nvCxnSpPr>
              <p:spPr>
                <a:xfrm>
                  <a:off x="2653314" y="4081719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73"/>
                <p:cNvCxnSpPr/>
                <p:nvPr/>
              </p:nvCxnSpPr>
              <p:spPr>
                <a:xfrm>
                  <a:off x="2653314" y="4012094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1" name="Google Shape;1331;p73"/>
                <p:cNvCxnSpPr/>
                <p:nvPr/>
              </p:nvCxnSpPr>
              <p:spPr>
                <a:xfrm>
                  <a:off x="2653314" y="3942469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2" name="Google Shape;1332;p73"/>
                <p:cNvCxnSpPr/>
                <p:nvPr/>
              </p:nvCxnSpPr>
              <p:spPr>
                <a:xfrm>
                  <a:off x="2653314" y="3872844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3" name="Google Shape;1333;p73"/>
                <p:cNvCxnSpPr/>
                <p:nvPr/>
              </p:nvCxnSpPr>
              <p:spPr>
                <a:xfrm>
                  <a:off x="2653314" y="3803219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73"/>
                <p:cNvCxnSpPr/>
                <p:nvPr/>
              </p:nvCxnSpPr>
              <p:spPr>
                <a:xfrm>
                  <a:off x="2653314" y="3733594"/>
                  <a:ext cx="765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5" name="Google Shape;1335;p73"/>
              <p:cNvGrpSpPr/>
              <p:nvPr/>
            </p:nvGrpSpPr>
            <p:grpSpPr>
              <a:xfrm>
                <a:off x="5724768" y="1543133"/>
                <a:ext cx="764141" cy="729518"/>
                <a:chOff x="961540" y="877228"/>
                <a:chExt cx="1136100" cy="1084624"/>
              </a:xfrm>
            </p:grpSpPr>
            <p:cxnSp>
              <p:nvCxnSpPr>
                <p:cNvPr id="1336" name="Google Shape;1336;p73"/>
                <p:cNvCxnSpPr/>
                <p:nvPr/>
              </p:nvCxnSpPr>
              <p:spPr>
                <a:xfrm>
                  <a:off x="961540" y="1961852"/>
                  <a:ext cx="1136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7" name="Google Shape;1337;p73"/>
                <p:cNvCxnSpPr/>
                <p:nvPr/>
              </p:nvCxnSpPr>
              <p:spPr>
                <a:xfrm>
                  <a:off x="968472" y="877228"/>
                  <a:ext cx="0" cy="1084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338" name="Google Shape;1338;p73"/>
            <p:cNvSpPr/>
            <p:nvPr/>
          </p:nvSpPr>
          <p:spPr>
            <a:xfrm>
              <a:off x="5765900" y="1650150"/>
              <a:ext cx="69300" cy="26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9" name="Google Shape;1339;p73"/>
            <p:cNvSpPr/>
            <p:nvPr/>
          </p:nvSpPr>
          <p:spPr>
            <a:xfrm>
              <a:off x="5868575" y="1788725"/>
              <a:ext cx="69300" cy="12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0" name="Google Shape;1340;p73"/>
            <p:cNvSpPr/>
            <p:nvPr/>
          </p:nvSpPr>
          <p:spPr>
            <a:xfrm>
              <a:off x="5971250" y="1857725"/>
              <a:ext cx="69300" cy="6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1" name="Google Shape;1341;p73"/>
            <p:cNvSpPr/>
            <p:nvPr/>
          </p:nvSpPr>
          <p:spPr>
            <a:xfrm rot="10800000">
              <a:off x="6381875" y="1927500"/>
              <a:ext cx="69300" cy="26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2" name="Google Shape;1342;p73"/>
            <p:cNvSpPr/>
            <p:nvPr/>
          </p:nvSpPr>
          <p:spPr>
            <a:xfrm rot="10800000">
              <a:off x="6279200" y="1927525"/>
              <a:ext cx="69300" cy="13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3" name="Google Shape;1343;p73"/>
            <p:cNvSpPr/>
            <p:nvPr/>
          </p:nvSpPr>
          <p:spPr>
            <a:xfrm rot="10800000">
              <a:off x="6176525" y="1927225"/>
              <a:ext cx="69300" cy="6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4" name="Google Shape;1344;p73"/>
          <p:cNvGrpSpPr/>
          <p:nvPr/>
        </p:nvGrpSpPr>
        <p:grpSpPr>
          <a:xfrm>
            <a:off x="6747175" y="3247675"/>
            <a:ext cx="1681734" cy="1360825"/>
            <a:chOff x="6747175" y="2416725"/>
            <a:chExt cx="1681734" cy="1360825"/>
          </a:xfrm>
        </p:grpSpPr>
        <p:sp>
          <p:nvSpPr>
            <p:cNvPr id="1345" name="Google Shape;1345;p73"/>
            <p:cNvSpPr/>
            <p:nvPr/>
          </p:nvSpPr>
          <p:spPr>
            <a:xfrm>
              <a:off x="7074109" y="2693650"/>
              <a:ext cx="1354800" cy="1083900"/>
            </a:xfrm>
            <a:prstGeom prst="roundRect">
              <a:avLst>
                <a:gd name="adj" fmla="val 101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cxnSp>
          <p:nvCxnSpPr>
            <p:cNvPr id="1346" name="Google Shape;1346;p73"/>
            <p:cNvCxnSpPr/>
            <p:nvPr/>
          </p:nvCxnSpPr>
          <p:spPr>
            <a:xfrm>
              <a:off x="7364948" y="3529268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73"/>
            <p:cNvCxnSpPr/>
            <p:nvPr/>
          </p:nvCxnSpPr>
          <p:spPr>
            <a:xfrm>
              <a:off x="7364948" y="345964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73"/>
            <p:cNvCxnSpPr/>
            <p:nvPr/>
          </p:nvCxnSpPr>
          <p:spPr>
            <a:xfrm>
              <a:off x="7364948" y="345964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73"/>
            <p:cNvCxnSpPr/>
            <p:nvPr/>
          </p:nvCxnSpPr>
          <p:spPr>
            <a:xfrm>
              <a:off x="7364948" y="3390018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73"/>
            <p:cNvCxnSpPr/>
            <p:nvPr/>
          </p:nvCxnSpPr>
          <p:spPr>
            <a:xfrm>
              <a:off x="7364948" y="3390018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73"/>
            <p:cNvCxnSpPr/>
            <p:nvPr/>
          </p:nvCxnSpPr>
          <p:spPr>
            <a:xfrm>
              <a:off x="7364948" y="332039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73"/>
            <p:cNvCxnSpPr/>
            <p:nvPr/>
          </p:nvCxnSpPr>
          <p:spPr>
            <a:xfrm>
              <a:off x="7364948" y="332039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73"/>
            <p:cNvCxnSpPr/>
            <p:nvPr/>
          </p:nvCxnSpPr>
          <p:spPr>
            <a:xfrm>
              <a:off x="7364948" y="3250768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73"/>
            <p:cNvCxnSpPr/>
            <p:nvPr/>
          </p:nvCxnSpPr>
          <p:spPr>
            <a:xfrm>
              <a:off x="7364948" y="3250768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73"/>
            <p:cNvCxnSpPr/>
            <p:nvPr/>
          </p:nvCxnSpPr>
          <p:spPr>
            <a:xfrm>
              <a:off x="7364948" y="318114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73"/>
            <p:cNvCxnSpPr/>
            <p:nvPr/>
          </p:nvCxnSpPr>
          <p:spPr>
            <a:xfrm>
              <a:off x="7364948" y="318114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73"/>
            <p:cNvCxnSpPr/>
            <p:nvPr/>
          </p:nvCxnSpPr>
          <p:spPr>
            <a:xfrm>
              <a:off x="7364948" y="3111518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73"/>
            <p:cNvCxnSpPr/>
            <p:nvPr/>
          </p:nvCxnSpPr>
          <p:spPr>
            <a:xfrm>
              <a:off x="7364948" y="3111518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73"/>
            <p:cNvCxnSpPr/>
            <p:nvPr/>
          </p:nvCxnSpPr>
          <p:spPr>
            <a:xfrm>
              <a:off x="7364948" y="304189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73"/>
            <p:cNvCxnSpPr/>
            <p:nvPr/>
          </p:nvCxnSpPr>
          <p:spPr>
            <a:xfrm>
              <a:off x="7364948" y="304189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73"/>
            <p:cNvCxnSpPr/>
            <p:nvPr/>
          </p:nvCxnSpPr>
          <p:spPr>
            <a:xfrm>
              <a:off x="7364948" y="2972268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73"/>
            <p:cNvCxnSpPr/>
            <p:nvPr/>
          </p:nvCxnSpPr>
          <p:spPr>
            <a:xfrm>
              <a:off x="7364948" y="2902643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3" name="Google Shape;1363;p73"/>
            <p:cNvGrpSpPr/>
            <p:nvPr/>
          </p:nvGrpSpPr>
          <p:grpSpPr>
            <a:xfrm>
              <a:off x="7364948" y="2870656"/>
              <a:ext cx="765957" cy="729512"/>
              <a:chOff x="958885" y="877228"/>
              <a:chExt cx="1138800" cy="1084615"/>
            </a:xfrm>
          </p:grpSpPr>
          <p:cxnSp>
            <p:nvCxnSpPr>
              <p:cNvPr id="1364" name="Google Shape;1364;p73"/>
              <p:cNvCxnSpPr/>
              <p:nvPr/>
            </p:nvCxnSpPr>
            <p:spPr>
              <a:xfrm>
                <a:off x="958885" y="1961843"/>
                <a:ext cx="113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5" name="Google Shape;1365;p73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66" name="Google Shape;1366;p73"/>
            <p:cNvSpPr/>
            <p:nvPr/>
          </p:nvSpPr>
          <p:spPr>
            <a:xfrm rot="5400000">
              <a:off x="6820675" y="2343225"/>
              <a:ext cx="1112700" cy="1259700"/>
            </a:xfrm>
            <a:prstGeom prst="arc">
              <a:avLst>
                <a:gd name="adj1" fmla="val 16219082"/>
                <a:gd name="adj2" fmla="val 34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7" name="Google Shape;1367;p73"/>
            <p:cNvSpPr/>
            <p:nvPr/>
          </p:nvSpPr>
          <p:spPr>
            <a:xfrm rot="5400000">
              <a:off x="6856075" y="2416725"/>
              <a:ext cx="1041900" cy="1041900"/>
            </a:xfrm>
            <a:prstGeom prst="arc">
              <a:avLst>
                <a:gd name="adj1" fmla="val 16000888"/>
                <a:gd name="adj2" fmla="val 3466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68" name="Google Shape;1368;p73"/>
          <p:cNvGrpSpPr/>
          <p:nvPr/>
        </p:nvGrpSpPr>
        <p:grpSpPr>
          <a:xfrm>
            <a:off x="4066931" y="738953"/>
            <a:ext cx="409183" cy="434485"/>
            <a:chOff x="3067575" y="1412275"/>
            <a:chExt cx="813000" cy="863100"/>
          </a:xfrm>
        </p:grpSpPr>
        <p:sp>
          <p:nvSpPr>
            <p:cNvPr id="1369" name="Google Shape;1369;p73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70" name="Google Shape;1370;p73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71" name="Google Shape;1371;p73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>
            <a:spLocks noGrp="1"/>
          </p:cNvSpPr>
          <p:nvPr>
            <p:ph type="title"/>
          </p:nvPr>
        </p:nvSpPr>
        <p:spPr>
          <a:xfrm>
            <a:off x="2471813" y="13748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25" name="Google Shape;425;p41"/>
          <p:cNvSpPr txBox="1">
            <a:spLocks noGrp="1"/>
          </p:cNvSpPr>
          <p:nvPr>
            <p:ph type="subTitle" idx="1"/>
          </p:nvPr>
        </p:nvSpPr>
        <p:spPr>
          <a:xfrm>
            <a:off x="3004457" y="1429150"/>
            <a:ext cx="5863772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Demand Forecasting? Importance and Benefits of Forecasting Customer Demand, </a:t>
            </a: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mailto:https://www.shipbob.com/blog/demand-forecasting/</a:t>
            </a:r>
            <a:endParaRPr lang="en-US" b="0" i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6" name="Google Shape;426;p41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References</a:t>
            </a:r>
            <a:endParaRPr b="1" dirty="0"/>
          </a:p>
        </p:txBody>
      </p:sp>
      <p:sp>
        <p:nvSpPr>
          <p:cNvPr id="428" name="Google Shape;428;p41"/>
          <p:cNvSpPr txBox="1">
            <a:spLocks noGrp="1"/>
          </p:cNvSpPr>
          <p:nvPr>
            <p:ph type="title" idx="4"/>
          </p:nvPr>
        </p:nvSpPr>
        <p:spPr>
          <a:xfrm>
            <a:off x="2471813" y="256890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9" name="Google Shape;429;p41"/>
          <p:cNvSpPr txBox="1">
            <a:spLocks noGrp="1"/>
          </p:cNvSpPr>
          <p:nvPr>
            <p:ph type="subTitle" idx="5"/>
          </p:nvPr>
        </p:nvSpPr>
        <p:spPr>
          <a:xfrm>
            <a:off x="3412113" y="2623200"/>
            <a:ext cx="539805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Report on Demand Forecasting, </a:t>
            </a:r>
            <a:r>
              <a:rPr lang="en-US" dirty="0">
                <a:hlinkClick r:id="rId4"/>
              </a:rPr>
              <a:t>mailto:https://www.economicsdiscussion.net/project-report/project-report-on-demand-forecasting/21919#google_vignette</a:t>
            </a:r>
            <a:endParaRPr dirty="0"/>
          </a:p>
        </p:txBody>
      </p:sp>
      <p:sp>
        <p:nvSpPr>
          <p:cNvPr id="434" name="Google Shape;434;p41"/>
          <p:cNvSpPr txBox="1">
            <a:spLocks noGrp="1"/>
          </p:cNvSpPr>
          <p:nvPr>
            <p:ph type="title" idx="7"/>
          </p:nvPr>
        </p:nvSpPr>
        <p:spPr>
          <a:xfrm>
            <a:off x="2471813" y="3762950"/>
            <a:ext cx="735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5" name="Google Shape;435;p41"/>
          <p:cNvSpPr txBox="1">
            <a:spLocks noGrp="1"/>
          </p:cNvSpPr>
          <p:nvPr>
            <p:ph type="subTitle" idx="8"/>
          </p:nvPr>
        </p:nvSpPr>
        <p:spPr>
          <a:xfrm>
            <a:off x="3836575" y="3762950"/>
            <a:ext cx="261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Slidesgo</a:t>
            </a:r>
            <a:r>
              <a:rPr lang="en-IN" dirty="0"/>
              <a:t> presentation template,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hlinkClick r:id="rId5"/>
              </a:rPr>
              <a:t>https://slidesgo.com/</a:t>
            </a:r>
            <a:endParaRPr lang="en-IN" dirty="0"/>
          </a:p>
        </p:txBody>
      </p:sp>
      <p:grpSp>
        <p:nvGrpSpPr>
          <p:cNvPr id="437" name="Google Shape;437;p41"/>
          <p:cNvGrpSpPr/>
          <p:nvPr/>
        </p:nvGrpSpPr>
        <p:grpSpPr>
          <a:xfrm>
            <a:off x="1858131" y="1454303"/>
            <a:ext cx="409183" cy="434485"/>
            <a:chOff x="3067575" y="1412275"/>
            <a:chExt cx="813000" cy="863100"/>
          </a:xfrm>
        </p:grpSpPr>
        <p:sp>
          <p:nvSpPr>
            <p:cNvPr id="438" name="Google Shape;438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1" name="Google Shape;441;p41"/>
          <p:cNvGrpSpPr/>
          <p:nvPr/>
        </p:nvGrpSpPr>
        <p:grpSpPr>
          <a:xfrm>
            <a:off x="1858131" y="2648353"/>
            <a:ext cx="409183" cy="434485"/>
            <a:chOff x="3067575" y="1412275"/>
            <a:chExt cx="813000" cy="863100"/>
          </a:xfrm>
        </p:grpSpPr>
        <p:sp>
          <p:nvSpPr>
            <p:cNvPr id="442" name="Google Shape;442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1858131" y="3842403"/>
            <a:ext cx="409183" cy="434485"/>
            <a:chOff x="3067575" y="1412275"/>
            <a:chExt cx="813000" cy="863100"/>
          </a:xfrm>
        </p:grpSpPr>
        <p:sp>
          <p:nvSpPr>
            <p:cNvPr id="446" name="Google Shape;446;p41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"/>
          <p:cNvSpPr txBox="1">
            <a:spLocks noGrp="1"/>
          </p:cNvSpPr>
          <p:nvPr>
            <p:ph type="title"/>
          </p:nvPr>
        </p:nvSpPr>
        <p:spPr>
          <a:xfrm>
            <a:off x="4761138" y="646330"/>
            <a:ext cx="30827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586" name="Google Shape;586;p44"/>
          <p:cNvSpPr txBox="1">
            <a:spLocks noGrp="1"/>
          </p:cNvSpPr>
          <p:nvPr>
            <p:ph type="subTitle" idx="1"/>
          </p:nvPr>
        </p:nvSpPr>
        <p:spPr>
          <a:xfrm>
            <a:off x="1036507" y="1358238"/>
            <a:ext cx="32109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Supply chain forecasting is the strategic process of predicting future demand for products or services, enabling organizations to optimize inventory levels, enhance efficiency, and meet customer needs with precision.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7" name="Google Shape;587;p44"/>
          <p:cNvSpPr txBox="1">
            <a:spLocks noGrp="1"/>
          </p:cNvSpPr>
          <p:nvPr>
            <p:ph type="subTitle" idx="2"/>
          </p:nvPr>
        </p:nvSpPr>
        <p:spPr>
          <a:xfrm>
            <a:off x="5132136" y="1991597"/>
            <a:ext cx="3210900" cy="20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Supply chain forecasting is essential for optimizing inventory, reducing costs, enhancing customer service, improving decision-making, and mitigating risks, contributing to overall operational efficiency and market competitiveness.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 rot="10800000">
            <a:off x="1036507" y="1046515"/>
            <a:ext cx="316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44"/>
          <p:cNvCxnSpPr/>
          <p:nvPr/>
        </p:nvCxnSpPr>
        <p:spPr>
          <a:xfrm rot="10800000">
            <a:off x="5003286" y="1670629"/>
            <a:ext cx="316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D9B8743-5B4A-8A6E-5EC7-6859146E1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27660" y="2809462"/>
            <a:ext cx="3462111" cy="1984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83BCC-6311-F146-8BB1-0D3111222738}"/>
              </a:ext>
            </a:extLst>
          </p:cNvPr>
          <p:cNvSpPr txBox="1"/>
          <p:nvPr/>
        </p:nvSpPr>
        <p:spPr>
          <a:xfrm>
            <a:off x="1299027" y="6568662"/>
            <a:ext cx="34621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technofaq.org/posts/2016/12/top-6-benefits-of-enterprise-software-for-supply-chain-management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sa/3.0/"/>
              </a:rPr>
              <a:t>CC BY-SA-NC</a:t>
            </a:r>
            <a:endParaRPr lang="en-IN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" grpId="0"/>
      <p:bldP spid="586" grpId="0" build="p"/>
      <p:bldP spid="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>
            <a:spLocks noGrp="1"/>
          </p:cNvSpPr>
          <p:nvPr>
            <p:ph type="subTitle" idx="1"/>
          </p:nvPr>
        </p:nvSpPr>
        <p:spPr>
          <a:xfrm>
            <a:off x="720000" y="2068588"/>
            <a:ext cx="35739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Demand forecasting is the practice of estimating future customer demand for a product or service. By analyzing historical data and market trends, businesses can make informed decisions to optimize their operations.</a:t>
            </a:r>
          </a:p>
        </p:txBody>
      </p:sp>
      <p:sp>
        <p:nvSpPr>
          <p:cNvPr id="595" name="Google Shape;595;p45"/>
          <p:cNvSpPr txBox="1">
            <a:spLocks noGrp="1"/>
          </p:cNvSpPr>
          <p:nvPr>
            <p:ph type="title"/>
          </p:nvPr>
        </p:nvSpPr>
        <p:spPr>
          <a:xfrm>
            <a:off x="720000" y="719613"/>
            <a:ext cx="3573900" cy="11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DEMAND FORECASTING</a:t>
            </a:r>
            <a:endParaRPr b="1" dirty="0"/>
          </a:p>
        </p:txBody>
      </p:sp>
      <p:pic>
        <p:nvPicPr>
          <p:cNvPr id="597" name="Google Shape;597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3005"/>
          <a:stretch/>
        </p:blipFill>
        <p:spPr>
          <a:xfrm>
            <a:off x="5024800" y="609950"/>
            <a:ext cx="3404100" cy="3926700"/>
          </a:xfrm>
          <a:prstGeom prst="roundRect">
            <a:avLst>
              <a:gd name="adj" fmla="val 7613"/>
            </a:avLst>
          </a:prstGeom>
        </p:spPr>
      </p:pic>
      <p:grpSp>
        <p:nvGrpSpPr>
          <p:cNvPr id="598" name="Google Shape;598;p45"/>
          <p:cNvGrpSpPr/>
          <p:nvPr/>
        </p:nvGrpSpPr>
        <p:grpSpPr>
          <a:xfrm rot="5400000">
            <a:off x="2606916" y="2538211"/>
            <a:ext cx="3930169" cy="70175"/>
            <a:chOff x="4759925" y="4538325"/>
            <a:chExt cx="3678900" cy="70175"/>
          </a:xfrm>
        </p:grpSpPr>
        <p:cxnSp>
          <p:nvCxnSpPr>
            <p:cNvPr id="599" name="Google Shape;599;p45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5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45"/>
          <p:cNvGrpSpPr/>
          <p:nvPr/>
        </p:nvGrpSpPr>
        <p:grpSpPr>
          <a:xfrm>
            <a:off x="8224306" y="4174016"/>
            <a:ext cx="409183" cy="434485"/>
            <a:chOff x="3067575" y="1412275"/>
            <a:chExt cx="813000" cy="863100"/>
          </a:xfrm>
        </p:grpSpPr>
        <p:sp>
          <p:nvSpPr>
            <p:cNvPr id="602" name="Google Shape;602;p45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03" name="Google Shape;603;p45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04" name="Google Shape;604;p45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 build="p"/>
      <p:bldP spid="5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1"/>
          <p:cNvSpPr txBox="1">
            <a:spLocks noGrp="1"/>
          </p:cNvSpPr>
          <p:nvPr>
            <p:ph type="title"/>
          </p:nvPr>
        </p:nvSpPr>
        <p:spPr>
          <a:xfrm>
            <a:off x="610371" y="415223"/>
            <a:ext cx="7923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of </a:t>
            </a:r>
            <a:r>
              <a:rPr lang="en" b="1" dirty="0"/>
              <a:t>DEMAND FORECASTING</a:t>
            </a:r>
            <a:endParaRPr b="1" dirty="0"/>
          </a:p>
        </p:txBody>
      </p:sp>
      <p:sp>
        <p:nvSpPr>
          <p:cNvPr id="1007" name="Google Shape;1007;p61"/>
          <p:cNvSpPr txBox="1"/>
          <p:nvPr/>
        </p:nvSpPr>
        <p:spPr>
          <a:xfrm flipH="1">
            <a:off x="726833" y="220429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Market Research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09" name="Google Shape;1009;p61"/>
          <p:cNvSpPr txBox="1"/>
          <p:nvPr/>
        </p:nvSpPr>
        <p:spPr>
          <a:xfrm flipH="1">
            <a:off x="2677025" y="219133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Time Series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Analysis</a:t>
            </a:r>
          </a:p>
        </p:txBody>
      </p:sp>
      <p:sp>
        <p:nvSpPr>
          <p:cNvPr id="1011" name="Google Shape;1011;p61"/>
          <p:cNvSpPr txBox="1"/>
          <p:nvPr/>
        </p:nvSpPr>
        <p:spPr>
          <a:xfrm flipH="1">
            <a:off x="4427019" y="2180808"/>
            <a:ext cx="2216715" cy="5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Econometric Models</a:t>
            </a:r>
          </a:p>
        </p:txBody>
      </p:sp>
      <p:sp>
        <p:nvSpPr>
          <p:cNvPr id="1013" name="Google Shape;1013;p61"/>
          <p:cNvSpPr txBox="1"/>
          <p:nvPr/>
        </p:nvSpPr>
        <p:spPr>
          <a:xfrm flipH="1">
            <a:off x="6616609" y="2069463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A/B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Testing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015" name="Google Shape;1015;p61"/>
          <p:cNvCxnSpPr>
            <a:stCxn id="1016" idx="1"/>
            <a:endCxn id="1017" idx="3"/>
          </p:cNvCxnSpPr>
          <p:nvPr/>
        </p:nvCxnSpPr>
        <p:spPr>
          <a:xfrm>
            <a:off x="1767722" y="1440152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61"/>
          <p:cNvCxnSpPr>
            <a:stCxn id="1017" idx="1"/>
            <a:endCxn id="1019" idx="3"/>
          </p:cNvCxnSpPr>
          <p:nvPr/>
        </p:nvCxnSpPr>
        <p:spPr>
          <a:xfrm>
            <a:off x="3731597" y="1440152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61"/>
          <p:cNvCxnSpPr>
            <a:stCxn id="1019" idx="1"/>
            <a:endCxn id="1021" idx="3"/>
          </p:cNvCxnSpPr>
          <p:nvPr/>
        </p:nvCxnSpPr>
        <p:spPr>
          <a:xfrm>
            <a:off x="5695484" y="1440152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61"/>
          <p:cNvCxnSpPr>
            <a:stCxn id="1016" idx="0"/>
            <a:endCxn id="1007" idx="0"/>
          </p:cNvCxnSpPr>
          <p:nvPr/>
        </p:nvCxnSpPr>
        <p:spPr>
          <a:xfrm>
            <a:off x="1619372" y="1558952"/>
            <a:ext cx="13611" cy="6453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61"/>
          <p:cNvCxnSpPr>
            <a:stCxn id="1017" idx="0"/>
            <a:endCxn id="1009" idx="0"/>
          </p:cNvCxnSpPr>
          <p:nvPr/>
        </p:nvCxnSpPr>
        <p:spPr>
          <a:xfrm flipH="1">
            <a:off x="3583175" y="1558952"/>
            <a:ext cx="72" cy="63238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61"/>
          <p:cNvCxnSpPr>
            <a:cxnSpLocks/>
            <a:stCxn id="1019" idx="0"/>
            <a:endCxn id="1011" idx="0"/>
          </p:cNvCxnSpPr>
          <p:nvPr/>
        </p:nvCxnSpPr>
        <p:spPr>
          <a:xfrm flipH="1">
            <a:off x="5535376" y="1558952"/>
            <a:ext cx="11758" cy="6218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61"/>
          <p:cNvCxnSpPr>
            <a:stCxn id="1021" idx="0"/>
            <a:endCxn id="1013" idx="0"/>
          </p:cNvCxnSpPr>
          <p:nvPr/>
        </p:nvCxnSpPr>
        <p:spPr>
          <a:xfrm>
            <a:off x="7511009" y="1558952"/>
            <a:ext cx="11750" cy="51051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6" name="Google Shape;1026;p61"/>
          <p:cNvSpPr txBox="1"/>
          <p:nvPr/>
        </p:nvSpPr>
        <p:spPr>
          <a:xfrm flipH="1">
            <a:off x="713125" y="4017789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Delphi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Method</a:t>
            </a:r>
            <a:endParaRPr sz="24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28" name="Google Shape;1028;p61"/>
          <p:cNvSpPr txBox="1"/>
          <p:nvPr/>
        </p:nvSpPr>
        <p:spPr>
          <a:xfrm flipH="1">
            <a:off x="2690734" y="4012282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Regression Analysis</a:t>
            </a:r>
          </a:p>
        </p:txBody>
      </p:sp>
      <p:sp>
        <p:nvSpPr>
          <p:cNvPr id="1030" name="Google Shape;1030;p61"/>
          <p:cNvSpPr txBox="1"/>
          <p:nvPr/>
        </p:nvSpPr>
        <p:spPr>
          <a:xfrm flipH="1">
            <a:off x="4578801" y="3875508"/>
            <a:ext cx="19502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Barometrics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2" name="Google Shape;1032;p61"/>
          <p:cNvSpPr txBox="1"/>
          <p:nvPr/>
        </p:nvSpPr>
        <p:spPr>
          <a:xfrm flipH="1">
            <a:off x="6593336" y="4161858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Comp. Sales Force Approach</a:t>
            </a:r>
            <a:endParaRPr sz="24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1034" name="Google Shape;1034;p61"/>
          <p:cNvCxnSpPr>
            <a:stCxn id="1035" idx="1"/>
            <a:endCxn id="1036" idx="3"/>
          </p:cNvCxnSpPr>
          <p:nvPr/>
        </p:nvCxnSpPr>
        <p:spPr>
          <a:xfrm>
            <a:off x="1767722" y="3253752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61"/>
          <p:cNvCxnSpPr>
            <a:stCxn id="1036" idx="1"/>
            <a:endCxn id="1038" idx="3"/>
          </p:cNvCxnSpPr>
          <p:nvPr/>
        </p:nvCxnSpPr>
        <p:spPr>
          <a:xfrm>
            <a:off x="3731597" y="3253752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61"/>
          <p:cNvCxnSpPr>
            <a:stCxn id="1038" idx="1"/>
            <a:endCxn id="1040" idx="3"/>
          </p:cNvCxnSpPr>
          <p:nvPr/>
        </p:nvCxnSpPr>
        <p:spPr>
          <a:xfrm>
            <a:off x="5695472" y="3253752"/>
            <a:ext cx="166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61"/>
          <p:cNvCxnSpPr>
            <a:stCxn id="1035" idx="0"/>
            <a:endCxn id="1026" idx="0"/>
          </p:cNvCxnSpPr>
          <p:nvPr/>
        </p:nvCxnSpPr>
        <p:spPr>
          <a:xfrm flipH="1">
            <a:off x="1619275" y="3372552"/>
            <a:ext cx="97" cy="6452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61"/>
          <p:cNvCxnSpPr>
            <a:stCxn id="1036" idx="0"/>
            <a:endCxn id="1028" idx="0"/>
          </p:cNvCxnSpPr>
          <p:nvPr/>
        </p:nvCxnSpPr>
        <p:spPr>
          <a:xfrm>
            <a:off x="3583247" y="3372552"/>
            <a:ext cx="13637" cy="6397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61"/>
          <p:cNvCxnSpPr>
            <a:cxnSpLocks/>
            <a:stCxn id="1038" idx="0"/>
            <a:endCxn id="1030" idx="0"/>
          </p:cNvCxnSpPr>
          <p:nvPr/>
        </p:nvCxnSpPr>
        <p:spPr>
          <a:xfrm>
            <a:off x="5547122" y="3372552"/>
            <a:ext cx="6789" cy="50295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4" name="Google Shape;1044;p61"/>
          <p:cNvCxnSpPr>
            <a:stCxn id="1040" idx="0"/>
            <a:endCxn id="1032" idx="0"/>
          </p:cNvCxnSpPr>
          <p:nvPr/>
        </p:nvCxnSpPr>
        <p:spPr>
          <a:xfrm flipH="1">
            <a:off x="7499486" y="3372552"/>
            <a:ext cx="11511" cy="7893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61"/>
          <p:cNvCxnSpPr>
            <a:stCxn id="1021" idx="1"/>
            <a:endCxn id="1035" idx="3"/>
          </p:cNvCxnSpPr>
          <p:nvPr/>
        </p:nvCxnSpPr>
        <p:spPr>
          <a:xfrm flipH="1">
            <a:off x="1470959" y="1440152"/>
            <a:ext cx="6188400" cy="1813500"/>
          </a:xfrm>
          <a:prstGeom prst="bentConnector5">
            <a:avLst>
              <a:gd name="adj1" fmla="val -12032"/>
              <a:gd name="adj2" fmla="val 87877"/>
              <a:gd name="adj3" fmla="val 10384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6" name="Google Shape;1016;p61"/>
          <p:cNvSpPr/>
          <p:nvPr/>
        </p:nvSpPr>
        <p:spPr>
          <a:xfrm rot="10800000">
            <a:off x="1471022" y="132135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7" name="Google Shape;1017;p61"/>
          <p:cNvSpPr/>
          <p:nvPr/>
        </p:nvSpPr>
        <p:spPr>
          <a:xfrm rot="10800000">
            <a:off x="3434897" y="132135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19" name="Google Shape;1019;p61"/>
          <p:cNvSpPr/>
          <p:nvPr/>
        </p:nvSpPr>
        <p:spPr>
          <a:xfrm rot="10800000">
            <a:off x="5398784" y="132135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21" name="Google Shape;1021;p61"/>
          <p:cNvSpPr/>
          <p:nvPr/>
        </p:nvSpPr>
        <p:spPr>
          <a:xfrm rot="10800000">
            <a:off x="7362659" y="132135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5" name="Google Shape;1035;p61"/>
          <p:cNvSpPr/>
          <p:nvPr/>
        </p:nvSpPr>
        <p:spPr>
          <a:xfrm rot="10800000">
            <a:off x="1471022" y="313495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6" name="Google Shape;1036;p61"/>
          <p:cNvSpPr/>
          <p:nvPr/>
        </p:nvSpPr>
        <p:spPr>
          <a:xfrm rot="10800000">
            <a:off x="3434897" y="313495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38" name="Google Shape;1038;p61"/>
          <p:cNvSpPr/>
          <p:nvPr/>
        </p:nvSpPr>
        <p:spPr>
          <a:xfrm rot="10800000">
            <a:off x="5398772" y="313495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40" name="Google Shape;1040;p61"/>
          <p:cNvSpPr/>
          <p:nvPr/>
        </p:nvSpPr>
        <p:spPr>
          <a:xfrm rot="10800000">
            <a:off x="7362647" y="3134952"/>
            <a:ext cx="296700" cy="237600"/>
          </a:xfrm>
          <a:prstGeom prst="roundRect">
            <a:avLst>
              <a:gd name="adj" fmla="val 1015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  <p:extLst>
      <p:ext uri="{BB962C8B-B14F-4D97-AF65-F5344CB8AC3E}">
        <p14:creationId xmlns:p14="http://schemas.microsoft.com/office/powerpoint/2010/main" val="222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" grpId="0"/>
      <p:bldP spid="1007" grpId="0"/>
      <p:bldP spid="1030" grpId="0"/>
      <p:bldP spid="10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>
            <a:spLocks noGrp="1"/>
          </p:cNvSpPr>
          <p:nvPr>
            <p:ph type="subTitle" idx="3"/>
          </p:nvPr>
        </p:nvSpPr>
        <p:spPr>
          <a:xfrm>
            <a:off x="3012400" y="1829200"/>
            <a:ext cx="45531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historical data to identify patterns and trends over time. Techniques include moving averages, exponential smoothing, and trend analysis.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0" name="Google Shape;610;p46"/>
          <p:cNvSpPr txBox="1">
            <a:spLocks noGrp="1"/>
          </p:cNvSpPr>
          <p:nvPr>
            <p:ph type="title"/>
          </p:nvPr>
        </p:nvSpPr>
        <p:spPr>
          <a:xfrm>
            <a:off x="541938" y="390916"/>
            <a:ext cx="81376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Using The </a:t>
            </a:r>
            <a:r>
              <a:rPr lang="en" b="1" dirty="0"/>
              <a:t>Statistical Approach</a:t>
            </a:r>
            <a:endParaRPr b="1" dirty="0"/>
          </a:p>
        </p:txBody>
      </p:sp>
      <p:sp>
        <p:nvSpPr>
          <p:cNvPr id="612" name="Google Shape;612;p46"/>
          <p:cNvSpPr txBox="1">
            <a:spLocks noGrp="1"/>
          </p:cNvSpPr>
          <p:nvPr>
            <p:ph type="subTitle" idx="1"/>
          </p:nvPr>
        </p:nvSpPr>
        <p:spPr>
          <a:xfrm>
            <a:off x="3012400" y="1417575"/>
            <a:ext cx="45531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Series Analysis</a:t>
            </a:r>
            <a:endParaRPr dirty="0"/>
          </a:p>
        </p:txBody>
      </p:sp>
      <p:sp>
        <p:nvSpPr>
          <p:cNvPr id="613" name="Google Shape;613;p46"/>
          <p:cNvSpPr txBox="1">
            <a:spLocks noGrp="1"/>
          </p:cNvSpPr>
          <p:nvPr>
            <p:ph type="subTitle" idx="2"/>
          </p:nvPr>
        </p:nvSpPr>
        <p:spPr>
          <a:xfrm>
            <a:off x="3012400" y="3073225"/>
            <a:ext cx="4553100" cy="5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Analysis</a:t>
            </a:r>
            <a:endParaRPr dirty="0"/>
          </a:p>
        </p:txBody>
      </p:sp>
      <p:sp>
        <p:nvSpPr>
          <p:cNvPr id="614" name="Google Shape;614;p46"/>
          <p:cNvSpPr txBox="1">
            <a:spLocks noGrp="1"/>
          </p:cNvSpPr>
          <p:nvPr>
            <p:ph type="subTitle" idx="4"/>
          </p:nvPr>
        </p:nvSpPr>
        <p:spPr>
          <a:xfrm>
            <a:off x="3012400" y="3484850"/>
            <a:ext cx="4553100" cy="10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Regression analysis for forecasting involves using mathematical models to examine the relationship between independent variables and a dependent. It helps predict future values based on historical data, making it a valuable technique in quantitative forecasting.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15" name="Google Shape;615;p46"/>
          <p:cNvSpPr txBox="1"/>
          <p:nvPr/>
        </p:nvSpPr>
        <p:spPr>
          <a:xfrm>
            <a:off x="2132088" y="1376325"/>
            <a:ext cx="735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sz="30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16" name="Google Shape;616;p46"/>
          <p:cNvSpPr txBox="1"/>
          <p:nvPr/>
        </p:nvSpPr>
        <p:spPr>
          <a:xfrm>
            <a:off x="2132088" y="3031975"/>
            <a:ext cx="735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 sz="3000" b="1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617" name="Google Shape;617;p46"/>
          <p:cNvGrpSpPr/>
          <p:nvPr/>
        </p:nvGrpSpPr>
        <p:grpSpPr>
          <a:xfrm>
            <a:off x="1578506" y="1455778"/>
            <a:ext cx="409183" cy="434485"/>
            <a:chOff x="3067575" y="1412275"/>
            <a:chExt cx="813000" cy="863100"/>
          </a:xfrm>
        </p:grpSpPr>
        <p:sp>
          <p:nvSpPr>
            <p:cNvPr id="618" name="Google Shape;618;p46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19" name="Google Shape;619;p46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20" name="Google Shape;620;p46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621" name="Google Shape;621;p46"/>
          <p:cNvGrpSpPr/>
          <p:nvPr/>
        </p:nvGrpSpPr>
        <p:grpSpPr>
          <a:xfrm>
            <a:off x="1578506" y="3111428"/>
            <a:ext cx="409183" cy="434485"/>
            <a:chOff x="3067575" y="1412275"/>
            <a:chExt cx="813000" cy="863100"/>
          </a:xfrm>
        </p:grpSpPr>
        <p:sp>
          <p:nvSpPr>
            <p:cNvPr id="622" name="Google Shape;622;p46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23" name="Google Shape;623;p46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24" name="Google Shape;624;p46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0" build="p"/>
      <p:bldP spid="612" grpId="0" build="p"/>
      <p:bldP spid="613" grpId="0" build="p"/>
      <p:bldP spid="614" grpId="0" build="p"/>
      <p:bldP spid="615" grpId="0"/>
      <p:bldP spid="6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IMPORTANCE </a:t>
            </a:r>
            <a:r>
              <a:rPr lang="en-IN" dirty="0"/>
              <a:t>O</a:t>
            </a:r>
            <a:r>
              <a:rPr lang="en" dirty="0"/>
              <a:t>f Demand Forecasting</a:t>
            </a:r>
            <a:endParaRPr dirty="0"/>
          </a:p>
        </p:txBody>
      </p:sp>
      <p:sp>
        <p:nvSpPr>
          <p:cNvPr id="1256" name="Google Shape;1256;p71"/>
          <p:cNvSpPr/>
          <p:nvPr/>
        </p:nvSpPr>
        <p:spPr>
          <a:xfrm flipH="1">
            <a:off x="4374350" y="3956814"/>
            <a:ext cx="4052100" cy="651600"/>
          </a:xfrm>
          <a:prstGeom prst="trapezoid">
            <a:avLst>
              <a:gd name="adj" fmla="val 331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tx1"/>
                </a:solidFill>
                <a:latin typeface="Kanit"/>
                <a:ea typeface="Kanit"/>
                <a:cs typeface="Kanit"/>
                <a:sym typeface="Kanit"/>
              </a:rPr>
              <a:t>Increased Customer Satisfaction</a:t>
            </a:r>
          </a:p>
        </p:txBody>
      </p:sp>
      <p:sp>
        <p:nvSpPr>
          <p:cNvPr id="1257" name="Google Shape;1257;p71"/>
          <p:cNvSpPr/>
          <p:nvPr/>
        </p:nvSpPr>
        <p:spPr>
          <a:xfrm flipH="1">
            <a:off x="5157921" y="1649650"/>
            <a:ext cx="2484900" cy="651600"/>
          </a:xfrm>
          <a:prstGeom prst="trapezoid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Kanit"/>
                <a:ea typeface="Kanit"/>
                <a:cs typeface="Kanit"/>
                <a:sym typeface="Kanit"/>
              </a:rPr>
              <a:t>Improves Planning</a:t>
            </a:r>
            <a:endParaRPr sz="2000" dirty="0">
              <a:solidFill>
                <a:schemeClr val="tx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58" name="Google Shape;1258;p71"/>
          <p:cNvSpPr/>
          <p:nvPr/>
        </p:nvSpPr>
        <p:spPr>
          <a:xfrm flipH="1">
            <a:off x="4892062" y="2418705"/>
            <a:ext cx="3016200" cy="651600"/>
          </a:xfrm>
          <a:prstGeom prst="trapezoid">
            <a:avLst>
              <a:gd name="adj" fmla="val 3409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Reduced Costs</a:t>
            </a:r>
            <a:endParaRPr sz="20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59" name="Google Shape;1259;p71"/>
          <p:cNvSpPr/>
          <p:nvPr/>
        </p:nvSpPr>
        <p:spPr>
          <a:xfrm flipH="1">
            <a:off x="4627408" y="3187760"/>
            <a:ext cx="3545100" cy="651600"/>
          </a:xfrm>
          <a:prstGeom prst="trapezoid">
            <a:avLst>
              <a:gd name="adj" fmla="val 3442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Helps Managing Inventory</a:t>
            </a:r>
            <a:endParaRPr sz="2000"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260" name="Google Shape;1260;p71"/>
          <p:cNvSpPr txBox="1"/>
          <p:nvPr/>
        </p:nvSpPr>
        <p:spPr>
          <a:xfrm flipH="1">
            <a:off x="720000" y="1649649"/>
            <a:ext cx="30162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Forecasting empowers businesses in planning resources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1261" name="Google Shape;1261;p71"/>
          <p:cNvSpPr txBox="1"/>
          <p:nvPr/>
        </p:nvSpPr>
        <p:spPr>
          <a:xfrm flipH="1">
            <a:off x="719997" y="3364017"/>
            <a:ext cx="3016199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emand forecasting prevents understocking and overstocking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2" name="Google Shape;1262;p71"/>
          <p:cNvSpPr txBox="1"/>
          <p:nvPr/>
        </p:nvSpPr>
        <p:spPr>
          <a:xfrm flipH="1">
            <a:off x="720000" y="2506833"/>
            <a:ext cx="30162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Accurate demand forecasting leads to cost savings in inventory management.</a:t>
            </a:r>
          </a:p>
        </p:txBody>
      </p:sp>
      <p:sp>
        <p:nvSpPr>
          <p:cNvPr id="1263" name="Google Shape;1263;p71"/>
          <p:cNvSpPr txBox="1"/>
          <p:nvPr/>
        </p:nvSpPr>
        <p:spPr>
          <a:xfrm flipH="1">
            <a:off x="719998" y="4221201"/>
            <a:ext cx="301619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predicting customer demand, businesses improves customer satisfaction</a:t>
            </a:r>
            <a:endParaRPr sz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cxnSp>
        <p:nvCxnSpPr>
          <p:cNvPr id="1264" name="Google Shape;1264;p71"/>
          <p:cNvCxnSpPr>
            <a:cxnSpLocks/>
            <a:stCxn id="1262" idx="1"/>
            <a:endCxn id="1258" idx="3"/>
          </p:cNvCxnSpPr>
          <p:nvPr/>
        </p:nvCxnSpPr>
        <p:spPr>
          <a:xfrm>
            <a:off x="3736200" y="2700483"/>
            <a:ext cx="1266930" cy="4402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5" name="Google Shape;1265;p71"/>
          <p:cNvCxnSpPr>
            <a:cxnSpLocks/>
            <a:stCxn id="1263" idx="1"/>
            <a:endCxn id="1256" idx="3"/>
          </p:cNvCxnSpPr>
          <p:nvPr/>
        </p:nvCxnSpPr>
        <p:spPr>
          <a:xfrm flipV="1">
            <a:off x="3736195" y="4282614"/>
            <a:ext cx="746282" cy="1322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6" name="Google Shape;1266;p71"/>
          <p:cNvCxnSpPr>
            <a:cxnSpLocks/>
            <a:stCxn id="1257" idx="3"/>
            <a:endCxn id="1260" idx="1"/>
          </p:cNvCxnSpPr>
          <p:nvPr/>
        </p:nvCxnSpPr>
        <p:spPr>
          <a:xfrm rot="10800000">
            <a:off x="3736201" y="1843300"/>
            <a:ext cx="1503171" cy="1321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7" name="Google Shape;1267;p71"/>
          <p:cNvCxnSpPr>
            <a:cxnSpLocks/>
            <a:stCxn id="1259" idx="3"/>
            <a:endCxn id="1261" idx="1"/>
          </p:cNvCxnSpPr>
          <p:nvPr/>
        </p:nvCxnSpPr>
        <p:spPr>
          <a:xfrm rot="10800000" flipV="1">
            <a:off x="3736196" y="3513559"/>
            <a:ext cx="1003378" cy="441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343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" grpId="0"/>
      <p:bldP spid="1256" grpId="0" animBg="1"/>
      <p:bldP spid="1257" grpId="0" animBg="1"/>
      <p:bldP spid="1258" grpId="0" animBg="1"/>
      <p:bldP spid="1259" grpId="0" animBg="1"/>
      <p:bldP spid="1260" grpId="0"/>
      <p:bldP spid="1261" grpId="0"/>
      <p:bldP spid="1262" grpId="0"/>
      <p:bldP spid="12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>
            <a:spLocks noGrp="1"/>
          </p:cNvSpPr>
          <p:nvPr>
            <p:ph type="title"/>
          </p:nvPr>
        </p:nvSpPr>
        <p:spPr>
          <a:xfrm>
            <a:off x="715100" y="1698300"/>
            <a:ext cx="3712200" cy="17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DATA OVERVIEW</a:t>
            </a:r>
            <a:endParaRPr sz="5400" b="1" dirty="0"/>
          </a:p>
        </p:txBody>
      </p:sp>
      <p:grpSp>
        <p:nvGrpSpPr>
          <p:cNvPr id="660" name="Google Shape;660;p49"/>
          <p:cNvGrpSpPr/>
          <p:nvPr/>
        </p:nvGrpSpPr>
        <p:grpSpPr>
          <a:xfrm>
            <a:off x="5430403" y="4538325"/>
            <a:ext cx="3008604" cy="70175"/>
            <a:chOff x="4759925" y="4538325"/>
            <a:chExt cx="3678900" cy="70175"/>
          </a:xfrm>
        </p:grpSpPr>
        <p:cxnSp>
          <p:nvCxnSpPr>
            <p:cNvPr id="661" name="Google Shape;661;p49"/>
            <p:cNvCxnSpPr/>
            <p:nvPr/>
          </p:nvCxnSpPr>
          <p:spPr>
            <a:xfrm rot="10800000">
              <a:off x="4759925" y="4538325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9"/>
            <p:cNvCxnSpPr/>
            <p:nvPr/>
          </p:nvCxnSpPr>
          <p:spPr>
            <a:xfrm rot="10800000">
              <a:off x="4759925" y="4608500"/>
              <a:ext cx="3678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3" name="Google Shape;663;p49"/>
          <p:cNvGrpSpPr/>
          <p:nvPr/>
        </p:nvGrpSpPr>
        <p:grpSpPr>
          <a:xfrm>
            <a:off x="4512006" y="1698291"/>
            <a:ext cx="409183" cy="434485"/>
            <a:chOff x="3067575" y="1412275"/>
            <a:chExt cx="813000" cy="863100"/>
          </a:xfrm>
        </p:grpSpPr>
        <p:sp>
          <p:nvSpPr>
            <p:cNvPr id="664" name="Google Shape;664;p49"/>
            <p:cNvSpPr/>
            <p:nvPr/>
          </p:nvSpPr>
          <p:spPr>
            <a:xfrm>
              <a:off x="3408675" y="1412275"/>
              <a:ext cx="130800" cy="8631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65" name="Google Shape;665;p49"/>
            <p:cNvSpPr/>
            <p:nvPr/>
          </p:nvSpPr>
          <p:spPr>
            <a:xfrm rot="-3590857">
              <a:off x="3408676" y="1412504"/>
              <a:ext cx="13079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 rot="3608459">
              <a:off x="3408666" y="1412403"/>
              <a:ext cx="130758" cy="86288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67" name="Google Shape;667;p49"/>
          <p:cNvSpPr/>
          <p:nvPr/>
        </p:nvSpPr>
        <p:spPr>
          <a:xfrm>
            <a:off x="7074109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668" name="Google Shape;668;p49"/>
          <p:cNvSpPr/>
          <p:nvPr/>
        </p:nvSpPr>
        <p:spPr>
          <a:xfrm>
            <a:off x="5430300" y="535000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69" name="Google Shape;669;p49"/>
          <p:cNvSpPr/>
          <p:nvPr/>
        </p:nvSpPr>
        <p:spPr>
          <a:xfrm>
            <a:off x="7074096" y="1862548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400">
              <a:latin typeface="Kanit"/>
              <a:ea typeface="Kanit"/>
              <a:cs typeface="Kanit"/>
              <a:sym typeface="Kanit"/>
            </a:endParaRPr>
          </a:p>
        </p:txBody>
      </p:sp>
      <p:cxnSp>
        <p:nvCxnSpPr>
          <p:cNvPr id="670" name="Google Shape;670;p49"/>
          <p:cNvCxnSpPr/>
          <p:nvPr/>
        </p:nvCxnSpPr>
        <p:spPr>
          <a:xfrm>
            <a:off x="7368514" y="1358482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49"/>
          <p:cNvCxnSpPr/>
          <p:nvPr/>
        </p:nvCxnSpPr>
        <p:spPr>
          <a:xfrm>
            <a:off x="7368514" y="1275857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49"/>
          <p:cNvCxnSpPr/>
          <p:nvPr/>
        </p:nvCxnSpPr>
        <p:spPr>
          <a:xfrm>
            <a:off x="7368514" y="1193232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49"/>
          <p:cNvCxnSpPr/>
          <p:nvPr/>
        </p:nvCxnSpPr>
        <p:spPr>
          <a:xfrm>
            <a:off x="7368514" y="1110607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49"/>
          <p:cNvCxnSpPr/>
          <p:nvPr/>
        </p:nvCxnSpPr>
        <p:spPr>
          <a:xfrm>
            <a:off x="7368514" y="1027982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49"/>
          <p:cNvCxnSpPr/>
          <p:nvPr/>
        </p:nvCxnSpPr>
        <p:spPr>
          <a:xfrm>
            <a:off x="7368514" y="945357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49"/>
          <p:cNvCxnSpPr/>
          <p:nvPr/>
        </p:nvCxnSpPr>
        <p:spPr>
          <a:xfrm>
            <a:off x="7368514" y="862732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49"/>
          <p:cNvCxnSpPr/>
          <p:nvPr/>
        </p:nvCxnSpPr>
        <p:spPr>
          <a:xfrm>
            <a:off x="7368514" y="780107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49"/>
          <p:cNvGrpSpPr/>
          <p:nvPr/>
        </p:nvGrpSpPr>
        <p:grpSpPr>
          <a:xfrm>
            <a:off x="7368514" y="712095"/>
            <a:ext cx="765957" cy="729512"/>
            <a:chOff x="1007114" y="712095"/>
            <a:chExt cx="765957" cy="729512"/>
          </a:xfrm>
        </p:grpSpPr>
        <p:grpSp>
          <p:nvGrpSpPr>
            <p:cNvPr id="679" name="Google Shape;679;p49"/>
            <p:cNvGrpSpPr/>
            <p:nvPr/>
          </p:nvGrpSpPr>
          <p:grpSpPr>
            <a:xfrm>
              <a:off x="1007114" y="712095"/>
              <a:ext cx="765957" cy="729512"/>
              <a:chOff x="960632" y="877228"/>
              <a:chExt cx="1138800" cy="1084615"/>
            </a:xfrm>
          </p:grpSpPr>
          <p:cxnSp>
            <p:nvCxnSpPr>
              <p:cNvPr id="680" name="Google Shape;680;p49"/>
              <p:cNvCxnSpPr/>
              <p:nvPr/>
            </p:nvCxnSpPr>
            <p:spPr>
              <a:xfrm>
                <a:off x="960632" y="1961843"/>
                <a:ext cx="113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49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2" name="Google Shape;682;p49"/>
            <p:cNvGrpSpPr/>
            <p:nvPr/>
          </p:nvGrpSpPr>
          <p:grpSpPr>
            <a:xfrm>
              <a:off x="1013715" y="766861"/>
              <a:ext cx="679272" cy="670225"/>
              <a:chOff x="926531" y="977125"/>
              <a:chExt cx="1009919" cy="996469"/>
            </a:xfrm>
          </p:grpSpPr>
          <p:sp>
            <p:nvSpPr>
              <p:cNvPr id="683" name="Google Shape;683;p49"/>
              <p:cNvSpPr/>
              <p:nvPr/>
            </p:nvSpPr>
            <p:spPr>
              <a:xfrm>
                <a:off x="1089625" y="1827300"/>
                <a:ext cx="29400" cy="29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4" name="Google Shape;684;p49"/>
              <p:cNvSpPr/>
              <p:nvPr/>
            </p:nvSpPr>
            <p:spPr>
              <a:xfrm>
                <a:off x="1235875" y="1472925"/>
                <a:ext cx="29400" cy="29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5" name="Google Shape;685;p49"/>
              <p:cNvSpPr/>
              <p:nvPr/>
            </p:nvSpPr>
            <p:spPr>
              <a:xfrm>
                <a:off x="1597591" y="1473468"/>
                <a:ext cx="29400" cy="29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6" name="Google Shape;686;p49"/>
              <p:cNvSpPr/>
              <p:nvPr/>
            </p:nvSpPr>
            <p:spPr>
              <a:xfrm>
                <a:off x="1703418" y="1227814"/>
                <a:ext cx="29400" cy="29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7" name="Google Shape;687;p49"/>
              <p:cNvSpPr/>
              <p:nvPr/>
            </p:nvSpPr>
            <p:spPr>
              <a:xfrm>
                <a:off x="1907050" y="977125"/>
                <a:ext cx="29400" cy="294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cxnSp>
            <p:nvCxnSpPr>
              <p:cNvPr id="688" name="Google Shape;688;p49"/>
              <p:cNvCxnSpPr>
                <a:endCxn id="683" idx="3"/>
              </p:cNvCxnSpPr>
              <p:nvPr/>
            </p:nvCxnSpPr>
            <p:spPr>
              <a:xfrm rot="10800000" flipH="1">
                <a:off x="926531" y="1852394"/>
                <a:ext cx="167400" cy="12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49"/>
              <p:cNvCxnSpPr>
                <a:stCxn id="683" idx="7"/>
                <a:endCxn id="684" idx="3"/>
              </p:cNvCxnSpPr>
              <p:nvPr/>
            </p:nvCxnSpPr>
            <p:spPr>
              <a:xfrm rot="10800000" flipH="1">
                <a:off x="1114719" y="1498006"/>
                <a:ext cx="125400" cy="33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49"/>
              <p:cNvCxnSpPr>
                <a:stCxn id="684" idx="6"/>
                <a:endCxn id="685" idx="2"/>
              </p:cNvCxnSpPr>
              <p:nvPr/>
            </p:nvCxnSpPr>
            <p:spPr>
              <a:xfrm>
                <a:off x="1265275" y="1487625"/>
                <a:ext cx="3324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49"/>
              <p:cNvCxnSpPr>
                <a:stCxn id="685" idx="7"/>
                <a:endCxn id="686" idx="4"/>
              </p:cNvCxnSpPr>
              <p:nvPr/>
            </p:nvCxnSpPr>
            <p:spPr>
              <a:xfrm rot="10800000" flipH="1">
                <a:off x="1622685" y="1257273"/>
                <a:ext cx="95400" cy="22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49"/>
              <p:cNvCxnSpPr>
                <a:stCxn id="686" idx="7"/>
                <a:endCxn id="687" idx="3"/>
              </p:cNvCxnSpPr>
              <p:nvPr/>
            </p:nvCxnSpPr>
            <p:spPr>
              <a:xfrm rot="10800000" flipH="1">
                <a:off x="1728513" y="1002320"/>
                <a:ext cx="182700" cy="22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93" name="Google Shape;693;p49"/>
          <p:cNvSpPr/>
          <p:nvPr/>
        </p:nvSpPr>
        <p:spPr>
          <a:xfrm>
            <a:off x="5430300" y="1862701"/>
            <a:ext cx="1354800" cy="1083900"/>
          </a:xfrm>
          <a:prstGeom prst="roundRect">
            <a:avLst>
              <a:gd name="adj" fmla="val 101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94" name="Google Shape;694;p49"/>
          <p:cNvCxnSpPr/>
          <p:nvPr/>
        </p:nvCxnSpPr>
        <p:spPr>
          <a:xfrm>
            <a:off x="5721139" y="2071694"/>
            <a:ext cx="76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49"/>
          <p:cNvGrpSpPr/>
          <p:nvPr/>
        </p:nvGrpSpPr>
        <p:grpSpPr>
          <a:xfrm>
            <a:off x="5721114" y="2039744"/>
            <a:ext cx="765957" cy="729512"/>
            <a:chOff x="5721139" y="2039707"/>
            <a:chExt cx="765957" cy="729512"/>
          </a:xfrm>
        </p:grpSpPr>
        <p:cxnSp>
          <p:nvCxnSpPr>
            <p:cNvPr id="696" name="Google Shape;696;p49"/>
            <p:cNvCxnSpPr/>
            <p:nvPr/>
          </p:nvCxnSpPr>
          <p:spPr>
            <a:xfrm>
              <a:off x="5721139" y="2698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9"/>
            <p:cNvCxnSpPr/>
            <p:nvPr/>
          </p:nvCxnSpPr>
          <p:spPr>
            <a:xfrm>
              <a:off x="57211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9"/>
            <p:cNvCxnSpPr/>
            <p:nvPr/>
          </p:nvCxnSpPr>
          <p:spPr>
            <a:xfrm>
              <a:off x="5721139" y="26286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9"/>
            <p:cNvCxnSpPr/>
            <p:nvPr/>
          </p:nvCxnSpPr>
          <p:spPr>
            <a:xfrm>
              <a:off x="57211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9"/>
            <p:cNvCxnSpPr/>
            <p:nvPr/>
          </p:nvCxnSpPr>
          <p:spPr>
            <a:xfrm>
              <a:off x="5721139" y="25590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9"/>
            <p:cNvCxnSpPr/>
            <p:nvPr/>
          </p:nvCxnSpPr>
          <p:spPr>
            <a:xfrm>
              <a:off x="57211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9"/>
            <p:cNvCxnSpPr/>
            <p:nvPr/>
          </p:nvCxnSpPr>
          <p:spPr>
            <a:xfrm>
              <a:off x="5721139" y="24894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9"/>
            <p:cNvCxnSpPr/>
            <p:nvPr/>
          </p:nvCxnSpPr>
          <p:spPr>
            <a:xfrm>
              <a:off x="57211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9"/>
            <p:cNvCxnSpPr/>
            <p:nvPr/>
          </p:nvCxnSpPr>
          <p:spPr>
            <a:xfrm>
              <a:off x="5721139" y="24198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9"/>
            <p:cNvCxnSpPr/>
            <p:nvPr/>
          </p:nvCxnSpPr>
          <p:spPr>
            <a:xfrm>
              <a:off x="57211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49"/>
            <p:cNvCxnSpPr/>
            <p:nvPr/>
          </p:nvCxnSpPr>
          <p:spPr>
            <a:xfrm>
              <a:off x="5721139" y="235019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49"/>
            <p:cNvCxnSpPr/>
            <p:nvPr/>
          </p:nvCxnSpPr>
          <p:spPr>
            <a:xfrm>
              <a:off x="57211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49"/>
            <p:cNvCxnSpPr/>
            <p:nvPr/>
          </p:nvCxnSpPr>
          <p:spPr>
            <a:xfrm>
              <a:off x="5721139" y="228056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49"/>
            <p:cNvCxnSpPr/>
            <p:nvPr/>
          </p:nvCxnSpPr>
          <p:spPr>
            <a:xfrm>
              <a:off x="57211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49"/>
            <p:cNvCxnSpPr/>
            <p:nvPr/>
          </p:nvCxnSpPr>
          <p:spPr>
            <a:xfrm>
              <a:off x="5721139" y="2210944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49"/>
            <p:cNvCxnSpPr/>
            <p:nvPr/>
          </p:nvCxnSpPr>
          <p:spPr>
            <a:xfrm>
              <a:off x="5721139" y="2141319"/>
              <a:ext cx="7659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2" name="Google Shape;712;p49"/>
            <p:cNvSpPr/>
            <p:nvPr/>
          </p:nvSpPr>
          <p:spPr>
            <a:xfrm rot="5400000">
              <a:off x="5999575" y="1871125"/>
              <a:ext cx="130800" cy="679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13" name="Google Shape;713;p49"/>
            <p:cNvSpPr/>
            <p:nvPr/>
          </p:nvSpPr>
          <p:spPr>
            <a:xfrm rot="5400000">
              <a:off x="5905550" y="2176125"/>
              <a:ext cx="130800" cy="4872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714" name="Google Shape;714;p49"/>
            <p:cNvSpPr/>
            <p:nvPr/>
          </p:nvSpPr>
          <p:spPr>
            <a:xfrm rot="5400000">
              <a:off x="5817800" y="2466849"/>
              <a:ext cx="129300" cy="322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715" name="Google Shape;715;p49"/>
            <p:cNvGrpSpPr/>
            <p:nvPr/>
          </p:nvGrpSpPr>
          <p:grpSpPr>
            <a:xfrm>
              <a:off x="5721139" y="2039707"/>
              <a:ext cx="765957" cy="729512"/>
              <a:chOff x="958885" y="877228"/>
              <a:chExt cx="1138800" cy="1084615"/>
            </a:xfrm>
          </p:grpSpPr>
          <p:cxnSp>
            <p:nvCxnSpPr>
              <p:cNvPr id="716" name="Google Shape;716;p49"/>
              <p:cNvCxnSpPr/>
              <p:nvPr/>
            </p:nvCxnSpPr>
            <p:spPr>
              <a:xfrm>
                <a:off x="958885" y="1961843"/>
                <a:ext cx="113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7" name="Google Shape;717;p49"/>
              <p:cNvCxnSpPr/>
              <p:nvPr/>
            </p:nvCxnSpPr>
            <p:spPr>
              <a:xfrm>
                <a:off x="968472" y="877228"/>
                <a:ext cx="0" cy="108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C38530-7BC9-A334-98C5-10CADFFD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0" y="731801"/>
            <a:ext cx="4478339" cy="1726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7CB50D-9132-1BC6-CC2B-2409A5E0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99" y="2685143"/>
            <a:ext cx="5820357" cy="2013332"/>
          </a:xfrm>
          <a:prstGeom prst="rect">
            <a:avLst/>
          </a:prstGeom>
        </p:spPr>
      </p:pic>
      <p:sp>
        <p:nvSpPr>
          <p:cNvPr id="13" name="Google Shape;1527;p79">
            <a:extLst>
              <a:ext uri="{FF2B5EF4-FFF2-40B4-BE49-F238E27FC236}">
                <a16:creationId xmlns:a16="http://schemas.microsoft.com/office/drawing/2014/main" id="{4DD241E9-7270-D599-ADB4-D0B994ABF3E8}"/>
              </a:ext>
            </a:extLst>
          </p:cNvPr>
          <p:cNvSpPr/>
          <p:nvPr/>
        </p:nvSpPr>
        <p:spPr>
          <a:xfrm>
            <a:off x="5729124" y="604430"/>
            <a:ext cx="1604219" cy="754200"/>
          </a:xfrm>
          <a:prstGeom prst="roundRect">
            <a:avLst>
              <a:gd name="adj" fmla="val 16667"/>
            </a:avLst>
          </a:prstGeom>
          <a:solidFill>
            <a:srgbClr val="53321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Rows : 180519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 : 55</a:t>
            </a:r>
            <a:endParaRPr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Google Shape;667;p49">
            <a:extLst>
              <a:ext uri="{FF2B5EF4-FFF2-40B4-BE49-F238E27FC236}">
                <a16:creationId xmlns:a16="http://schemas.microsoft.com/office/drawing/2014/main" id="{E65E6A5E-2C81-D679-0907-903264E8C915}"/>
              </a:ext>
            </a:extLst>
          </p:cNvPr>
          <p:cNvSpPr/>
          <p:nvPr/>
        </p:nvSpPr>
        <p:spPr>
          <a:xfrm>
            <a:off x="6103257" y="1472023"/>
            <a:ext cx="2053772" cy="754200"/>
          </a:xfrm>
          <a:prstGeom prst="roundRect">
            <a:avLst>
              <a:gd name="adj" fmla="val 101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Type of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Structured data</a:t>
            </a:r>
            <a:endParaRPr dirty="0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  <p:extLst>
      <p:ext uri="{BB962C8B-B14F-4D97-AF65-F5344CB8AC3E}">
        <p14:creationId xmlns:p14="http://schemas.microsoft.com/office/powerpoint/2010/main" val="19207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perations Research by Slidesgo">
  <a:themeElements>
    <a:clrScheme name="Simple Light">
      <a:dk1>
        <a:srgbClr val="F9F9F9"/>
      </a:dk1>
      <a:lt1>
        <a:srgbClr val="272727"/>
      </a:lt1>
      <a:dk2>
        <a:srgbClr val="000000"/>
      </a:dk2>
      <a:lt2>
        <a:srgbClr val="53321F"/>
      </a:lt2>
      <a:accent1>
        <a:srgbClr val="945937"/>
      </a:accent1>
      <a:accent2>
        <a:srgbClr val="FFB67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874</Words>
  <Application>Microsoft Office PowerPoint</Application>
  <PresentationFormat>On-screen Show (16:9)</PresentationFormat>
  <Paragraphs>142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Kanit</vt:lpstr>
      <vt:lpstr>Bebas Neue</vt:lpstr>
      <vt:lpstr>Arial</vt:lpstr>
      <vt:lpstr>Open Sans</vt:lpstr>
      <vt:lpstr>Open Sans SemiBold</vt:lpstr>
      <vt:lpstr>Anaheim</vt:lpstr>
      <vt:lpstr>Operations Research by Slidesgo</vt:lpstr>
      <vt:lpstr>DEMAND FORECASTING</vt:lpstr>
      <vt:lpstr>PROJECT OBJECTIVE</vt:lpstr>
      <vt:lpstr>Introduction</vt:lpstr>
      <vt:lpstr>DEMAND FORECASTING</vt:lpstr>
      <vt:lpstr>Techniques of DEMAND FORECASTING</vt:lpstr>
      <vt:lpstr>We Are Using The Statistical Approach</vt:lpstr>
      <vt:lpstr>IMPORTANCE Of Demand Forecasting</vt:lpstr>
      <vt:lpstr>DATA OVERVIEW</vt:lpstr>
      <vt:lpstr>PowerPoint Presentation</vt:lpstr>
      <vt:lpstr>STEPS included in Model Training</vt:lpstr>
      <vt:lpstr>—Data Visualization</vt:lpstr>
      <vt:lpstr>A PICTURE IS WORTH A THOUSAND WORDS</vt:lpstr>
      <vt:lpstr>PowerPoint Presentation</vt:lpstr>
      <vt:lpstr>65.75 K</vt:lpstr>
      <vt:lpstr>Model  Selection</vt:lpstr>
      <vt:lpstr>Forecasting Approach</vt:lpstr>
      <vt:lpstr>PowerPoint Presentation</vt:lpstr>
      <vt:lpstr>LET’S SEE SOME Models</vt:lpstr>
      <vt:lpstr>Utilizing Regression Models</vt:lpstr>
      <vt:lpstr>Forecasting Performance</vt:lpstr>
      <vt:lpstr>Interpretation from Model Performance</vt:lpstr>
      <vt:lpstr>INOVATIONS SHAPING DEMAND FORECASTING</vt:lpstr>
      <vt:lpstr>Findings Insights for Success</vt:lpstr>
      <vt:lpstr>Conclusion: Unlock Your Business's Potential</vt:lpstr>
      <vt:lpstr>THANKS!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</dc:title>
  <dc:creator>Sakshi</dc:creator>
  <cp:lastModifiedBy>Manoj Kudkyal</cp:lastModifiedBy>
  <cp:revision>10</cp:revision>
  <dcterms:modified xsi:type="dcterms:W3CDTF">2024-01-30T08:50:22Z</dcterms:modified>
</cp:coreProperties>
</file>