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78" r:id="rId5"/>
    <p:sldId id="266" r:id="rId6"/>
    <p:sldId id="267" r:id="rId7"/>
    <p:sldId id="269" r:id="rId8"/>
    <p:sldId id="340" r:id="rId9"/>
    <p:sldId id="260" r:id="rId10"/>
    <p:sldId id="323" r:id="rId11"/>
    <p:sldId id="346" r:id="rId12"/>
    <p:sldId id="341" r:id="rId13"/>
    <p:sldId id="337" r:id="rId14"/>
    <p:sldId id="343" r:id="rId15"/>
    <p:sldId id="342" r:id="rId16"/>
    <p:sldId id="344" r:id="rId17"/>
    <p:sldId id="345" r:id="rId18"/>
    <p:sldId id="338" r:id="rId19"/>
    <p:sldId id="339" r:id="rId20"/>
    <p:sldId id="264"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F2083-70F9-495A-8D88-ABE744ABA525}" v="1" dt="2024-05-07T17:08:55.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1" d="100"/>
          <a:sy n="91" d="100"/>
        </p:scale>
        <p:origin x="370" y="7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5/8/2024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106170" y="1659502"/>
            <a:ext cx="11085830" cy="999723"/>
          </a:xfrm>
          <a:prstGeom prst="rect">
            <a:avLst/>
          </a:prstGeom>
          <a:noFill/>
        </p:spPr>
        <p:txBody>
          <a:bodyPr wrap="square" rtlCol="0">
            <a:noAutofit/>
          </a:bodyPr>
          <a:lstStyle/>
          <a:p>
            <a:r>
              <a:rPr lang="en-US" sz="3600" b="1" dirty="0">
                <a:latin typeface="Times New Roman" panose="02020603050405020304" pitchFamily="18" charset="0"/>
                <a:cs typeface="Times New Roman" panose="02020603050405020304" pitchFamily="18" charset="0"/>
              </a:rPr>
              <a:t>     Asthma Risk Prediction Using Machine Learning</a:t>
            </a:r>
          </a:p>
        </p:txBody>
      </p:sp>
      <p:sp>
        <p:nvSpPr>
          <p:cNvPr id="7" name="Text Box 6"/>
          <p:cNvSpPr txBox="1"/>
          <p:nvPr/>
        </p:nvSpPr>
        <p:spPr>
          <a:xfrm>
            <a:off x="1684193" y="3311538"/>
            <a:ext cx="9637395" cy="1754326"/>
          </a:xfrm>
          <a:prstGeom prst="rect">
            <a:avLst/>
          </a:prstGeom>
          <a:noFill/>
        </p:spPr>
        <p:txBody>
          <a:bodyPr wrap="square" rtlCol="0">
            <a:spAutoFit/>
          </a:bodyPr>
          <a:lstStyle/>
          <a:p>
            <a:pPr marL="0" indent="0" algn="l">
              <a:buNone/>
            </a:pPr>
            <a:r>
              <a:rPr lang="en-US" sz="2400" b="1" dirty="0">
                <a:solidFill>
                  <a:schemeClr val="tx1"/>
                </a:solidFill>
                <a:latin typeface="Times New Roman" panose="02020603050405020304" pitchFamily="18" charset="0"/>
                <a:cs typeface="Times New Roman" panose="02020603050405020304" pitchFamily="18" charset="0"/>
                <a:sym typeface="+mn-ea"/>
              </a:rPr>
              <a:t>                                  Under the Guidance of</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sym typeface="+mn-ea"/>
              </a:rPr>
              <a:t>                                      </a:t>
            </a:r>
            <a:r>
              <a:rPr lang="en-US" sz="2400" b="1" dirty="0">
                <a:latin typeface="Times New Roman" panose="02020603050405020304" pitchFamily="18" charset="0"/>
                <a:cs typeface="Times New Roman" panose="02020603050405020304" pitchFamily="18" charset="0"/>
                <a:sym typeface="+mn-ea"/>
              </a:rPr>
              <a:t>Dr. R. Ravi Kumar</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400" dirty="0">
                <a:solidFill>
                  <a:schemeClr val="tx1"/>
                </a:solidFill>
                <a:latin typeface="Times New Roman" panose="02020603050405020304" pitchFamily="18" charset="0"/>
                <a:cs typeface="Times New Roman" panose="02020603050405020304" pitchFamily="18" charset="0"/>
                <a:sym typeface="+mn-ea"/>
              </a:rPr>
              <a:t>                  Department of Computer Science and Engineering</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bg1"/>
              </a:solidFill>
              <a:latin typeface="Cascadia Code SemiBold" panose="020B0609020000020004" charset="0"/>
              <a:cs typeface="Cascadia Code SemiBold" panose="020B060902000002000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624205"/>
            <a:ext cx="12191365" cy="1280795"/>
          </a:xfrm>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1404620" y="1549400"/>
            <a:ext cx="10099675" cy="4361815"/>
          </a:xfrm>
        </p:spPr>
        <p:txBody>
          <a:bodyPr>
            <a:no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The dataset utilized in this project comprises individual-level records encompassing various parameters crucial for asthma prediction and management. These parameters include demographic information, environmental variables, behavioral attributes, and asthma severity scores. Each record encapsulates a unique combination of these variables, providing a comprehensive dataset for analysis and model training.</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Additionally, a patient self-administered tool for assessing asthma control is incorporated. Scores range from 5 (indicating poor asthma control) to 25 (reflecting complete control), with higher scores suggesting better asthma management. An ACT score &gt;19 signifies well-controlled asthma, with a test-retest reliability of 0.77. Other predictive tools such as the Asthma Control Questionnaire and Asthma Therapy Assessment Questionnaire are also acknowledged for their utility in asthma exacerbation prediction.</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62DFB0-A617-6176-F23F-88E6B293BD1F}"/>
              </a:ext>
            </a:extLst>
          </p:cNvPr>
          <p:cNvPicPr>
            <a:picLocks noChangeAspect="1"/>
          </p:cNvPicPr>
          <p:nvPr/>
        </p:nvPicPr>
        <p:blipFill>
          <a:blip r:embed="rId2"/>
          <a:stretch>
            <a:fillRect/>
          </a:stretch>
        </p:blipFill>
        <p:spPr>
          <a:xfrm>
            <a:off x="2435290" y="963450"/>
            <a:ext cx="8677469" cy="5465342"/>
          </a:xfrm>
          <a:prstGeom prst="rect">
            <a:avLst/>
          </a:prstGeom>
        </p:spPr>
      </p:pic>
    </p:spTree>
    <p:extLst>
      <p:ext uri="{BB962C8B-B14F-4D97-AF65-F5344CB8AC3E}">
        <p14:creationId xmlns:p14="http://schemas.microsoft.com/office/powerpoint/2010/main" val="38329476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475F9-42FC-F108-E5DB-CF425D347B3E}"/>
              </a:ext>
            </a:extLst>
          </p:cNvPr>
          <p:cNvSpPr txBox="1"/>
          <p:nvPr/>
        </p:nvSpPr>
        <p:spPr>
          <a:xfrm>
            <a:off x="1631576" y="648143"/>
            <a:ext cx="3425616" cy="2055947"/>
          </a:xfrm>
          <a:prstGeom prst="rect">
            <a:avLst/>
          </a:prstGeom>
          <a:noFill/>
        </p:spPr>
        <p:txBody>
          <a:bodyPr wrap="square">
            <a:spAutoFit/>
          </a:bodyPr>
          <a:lstStyle/>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1.Age:</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"Above50" mapped to 5</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"41-50" mapped to 4</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"19-30" mapped to 3</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"31-40" mapped to 2</a:t>
            </a:r>
          </a:p>
          <a:p>
            <a:pPr indent="182880" algn="just">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p:txBody>
      </p:sp>
      <p:sp>
        <p:nvSpPr>
          <p:cNvPr id="7" name="TextBox 6">
            <a:extLst>
              <a:ext uri="{FF2B5EF4-FFF2-40B4-BE49-F238E27FC236}">
                <a16:creationId xmlns:a16="http://schemas.microsoft.com/office/drawing/2014/main" id="{207D9AD9-BB89-BF3F-CC41-656B8CFF6FAF}"/>
              </a:ext>
            </a:extLst>
          </p:cNvPr>
          <p:cNvSpPr txBox="1"/>
          <p:nvPr/>
        </p:nvSpPr>
        <p:spPr>
          <a:xfrm>
            <a:off x="1631576" y="2486474"/>
            <a:ext cx="6096000" cy="2736134"/>
          </a:xfrm>
          <a:prstGeom prst="rect">
            <a:avLst/>
          </a:prstGeom>
          <a:noFill/>
        </p:spPr>
        <p:txBody>
          <a:bodyPr wrap="square">
            <a:spAutoFit/>
          </a:bodyPr>
          <a:lstStyle/>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2.Gender</a:t>
            </a:r>
            <a:r>
              <a:rPr lang="en-US" sz="1800" spc="-5" dirty="0">
                <a:effectLst/>
                <a:latin typeface="Times New Roman" panose="02020603050405020304" pitchFamily="18" charset="0"/>
                <a:ea typeface="SimSun" panose="02010600030101010101" pitchFamily="2" charset="-122"/>
              </a:rPr>
              <a:t>:</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"Male" mapped to 1</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"Female" mapped to 0</a:t>
            </a:r>
          </a:p>
          <a:p>
            <a:pPr indent="182880" algn="just">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3.Outdoor Job:</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"Rarely" mapped to 0</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"Occasionally" mapped to 1</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"Frequently" mapped to 2</a:t>
            </a:r>
            <a:endParaRPr lang="en-IN" sz="1800" spc="-5" dirty="0">
              <a:effectLst/>
              <a:latin typeface="Times New Roman" panose="02020603050405020304" pitchFamily="18" charset="0"/>
              <a:ea typeface="SimSun" panose="02010600030101010101" pitchFamily="2" charset="-122"/>
            </a:endParaRPr>
          </a:p>
        </p:txBody>
      </p:sp>
      <p:sp>
        <p:nvSpPr>
          <p:cNvPr id="9" name="TextBox 8">
            <a:extLst>
              <a:ext uri="{FF2B5EF4-FFF2-40B4-BE49-F238E27FC236}">
                <a16:creationId xmlns:a16="http://schemas.microsoft.com/office/drawing/2014/main" id="{864C0591-9D34-D681-CFCA-BB0285319E69}"/>
              </a:ext>
            </a:extLst>
          </p:cNvPr>
          <p:cNvSpPr txBox="1"/>
          <p:nvPr/>
        </p:nvSpPr>
        <p:spPr>
          <a:xfrm>
            <a:off x="5334000" y="717076"/>
            <a:ext cx="4752392" cy="4096506"/>
          </a:xfrm>
          <a:prstGeom prst="rect">
            <a:avLst/>
          </a:prstGeom>
          <a:noFill/>
        </p:spPr>
        <p:txBody>
          <a:bodyPr wrap="square">
            <a:spAutoFit/>
          </a:bodyPr>
          <a:lstStyle/>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4.Outdoor Activities:</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"Extremely likely" mapped to 1</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"Neither likely nor unlikely" mapped to 2</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"Not at all likely" mapped to 0</a:t>
            </a:r>
          </a:p>
          <a:p>
            <a:pPr indent="182880" algn="just">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5.Smoking Habit:</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"Yes" mapped to 1</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"No" mapped to 0</a:t>
            </a:r>
          </a:p>
          <a:p>
            <a:pPr indent="182880" algn="just">
              <a:lnSpc>
                <a:spcPct val="95000"/>
              </a:lnSpc>
              <a:spcAft>
                <a:spcPts val="600"/>
              </a:spcAft>
              <a:tabLst>
                <a:tab pos="182880" algn="l"/>
              </a:tabLst>
            </a:pP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b="1" spc="-5" dirty="0">
                <a:effectLst/>
                <a:latin typeface="Times New Roman" panose="02020603050405020304" pitchFamily="18" charset="0"/>
                <a:ea typeface="SimSun" panose="02010600030101010101" pitchFamily="2" charset="-122"/>
              </a:rPr>
              <a:t>6.UV Index:</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"Low" mapped to 0</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"Extreme" mapped to 1</a:t>
            </a:r>
            <a:endParaRPr lang="en-IN" sz="1800" spc="-5" dirty="0">
              <a:effectLst/>
              <a:latin typeface="Times New Roman" panose="02020603050405020304" pitchFamily="18" charset="0"/>
              <a:ea typeface="SimSun" panose="02010600030101010101" pitchFamily="2" charset="-122"/>
            </a:endParaRPr>
          </a:p>
        </p:txBody>
      </p:sp>
      <p:sp>
        <p:nvSpPr>
          <p:cNvPr id="11" name="TextBox 10">
            <a:extLst>
              <a:ext uri="{FF2B5EF4-FFF2-40B4-BE49-F238E27FC236}">
                <a16:creationId xmlns:a16="http://schemas.microsoft.com/office/drawing/2014/main" id="{2F18989B-C1B7-ED4F-8959-C6C6DB3DD502}"/>
              </a:ext>
            </a:extLst>
          </p:cNvPr>
          <p:cNvSpPr txBox="1"/>
          <p:nvPr/>
        </p:nvSpPr>
        <p:spPr>
          <a:xfrm>
            <a:off x="1721224" y="5344241"/>
            <a:ext cx="6096000" cy="1144929"/>
          </a:xfrm>
          <a:prstGeom prst="rect">
            <a:avLst/>
          </a:prstGeom>
          <a:noFill/>
        </p:spPr>
        <p:txBody>
          <a:bodyPr wrap="square">
            <a:spAutoFit/>
          </a:bodyPr>
          <a:lstStyle/>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This dataset, meticulously preprocessed, facilitates accurate asthma risk prediction using machine learning techniques, paving the way for enhanced patient care and management strategies.</a:t>
            </a: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4014413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83223" y="6331809"/>
            <a:ext cx="3409981" cy="355482"/>
          </a:xfrm>
          <a:prstGeom prst="rect">
            <a:avLst/>
          </a:prstGeom>
        </p:spPr>
        <p:txBody>
          <a:bodyPr wrap="square">
            <a:spAutoFit/>
          </a:bodyPr>
          <a:lstStyle/>
          <a:p>
            <a:pPr indent="182880" algn="ctr">
              <a:lnSpc>
                <a:spcPct val="95000"/>
              </a:lnSpc>
              <a:spcAft>
                <a:spcPts val="600"/>
              </a:spcAft>
              <a:tabLst>
                <a:tab pos="182880" algn="l"/>
              </a:tabLst>
            </a:pPr>
            <a:r>
              <a:rPr lang="en-US" spc="-5" dirty="0">
                <a:latin typeface="Times New Roman" panose="02020603050405020304" pitchFamily="18" charset="0"/>
                <a:ea typeface="SimSun" panose="02010600030101010101" pitchFamily="2" charset="-122"/>
              </a:rPr>
              <a:t>Fig: Data set Image</a:t>
            </a:r>
          </a:p>
        </p:txBody>
      </p:sp>
      <p:pic>
        <p:nvPicPr>
          <p:cNvPr id="4" name="Picture 3">
            <a:extLst>
              <a:ext uri="{FF2B5EF4-FFF2-40B4-BE49-F238E27FC236}">
                <a16:creationId xmlns:a16="http://schemas.microsoft.com/office/drawing/2014/main" id="{A35A9F13-51D3-6698-B20E-1C13BDBD44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495" y="458860"/>
            <a:ext cx="8184776" cy="5479958"/>
          </a:xfrm>
          <a:prstGeom prst="rect">
            <a:avLst/>
          </a:prstGeom>
        </p:spPr>
      </p:pic>
    </p:spTree>
    <p:extLst>
      <p:ext uri="{BB962C8B-B14F-4D97-AF65-F5344CB8AC3E}">
        <p14:creationId xmlns:p14="http://schemas.microsoft.com/office/powerpoint/2010/main" val="130654087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0684302-BE31-76D0-4F65-9E5976C4D25A}"/>
              </a:ext>
            </a:extLst>
          </p:cNvPr>
          <p:cNvPicPr>
            <a:picLocks noChangeAspect="1"/>
          </p:cNvPicPr>
          <p:nvPr/>
        </p:nvPicPr>
        <p:blipFill>
          <a:blip r:embed="rId2"/>
          <a:stretch>
            <a:fillRect/>
          </a:stretch>
        </p:blipFill>
        <p:spPr>
          <a:xfrm>
            <a:off x="2930585" y="1406027"/>
            <a:ext cx="7039957" cy="5277587"/>
          </a:xfrm>
          <a:prstGeom prst="rect">
            <a:avLst/>
          </a:prstGeom>
        </p:spPr>
      </p:pic>
    </p:spTree>
    <p:extLst>
      <p:ext uri="{BB962C8B-B14F-4D97-AF65-F5344CB8AC3E}">
        <p14:creationId xmlns:p14="http://schemas.microsoft.com/office/powerpoint/2010/main" val="1523401005"/>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5FB261A-DC4A-7F9B-5643-CC9E5579A13E}"/>
              </a:ext>
            </a:extLst>
          </p:cNvPr>
          <p:cNvSpPr txBox="1"/>
          <p:nvPr/>
        </p:nvSpPr>
        <p:spPr>
          <a:xfrm>
            <a:off x="1909482" y="622715"/>
            <a:ext cx="6096000" cy="5305555"/>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Actors: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User: Interacts with the system.</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System: Represents the Asthma risk prediction System.</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Use Cases: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Upload user data: User uploads the data for analysis.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View Diagnostic Results: User views the diagnostic data entered by user.</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Prediction Results: Range of the asthma is identified along with medication.</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Identify Range: System identifies and displays the required medication based on user input data.</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Medication /Side effects: Resulted data helps the user to undergo the required traditional/Other medication.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574097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D88DA-5587-7BAB-64A7-D555001FA1CC}"/>
              </a:ext>
            </a:extLst>
          </p:cNvPr>
          <p:cNvSpPr txBox="1"/>
          <p:nvPr/>
        </p:nvSpPr>
        <p:spPr>
          <a:xfrm>
            <a:off x="1918447" y="669753"/>
            <a:ext cx="7440706" cy="4613058"/>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Relationships: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User -&gt;Upload User data: Association line connecting user and "Upload User data elements" use case.</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User -&gt; View Diagnostic Results: Association line connecting user and "View Diagnostic Results" use case.</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User -&gt; Prediction Results: Association line connecting user and "Prediction use case.</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System -&gt; Identify Range for asthma: Association line connecting the system and "Status" use case.</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System -&gt; Medication /Side effects: Association line connecting the system and " Medication /Side effects: "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479805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2D3BC3-B593-5DC3-6324-5B4ABCA19701}"/>
              </a:ext>
            </a:extLst>
          </p:cNvPr>
          <p:cNvPicPr>
            <a:picLocks noChangeAspect="1"/>
          </p:cNvPicPr>
          <p:nvPr/>
        </p:nvPicPr>
        <p:blipFill>
          <a:blip r:embed="rId2"/>
          <a:stretch>
            <a:fillRect/>
          </a:stretch>
        </p:blipFill>
        <p:spPr>
          <a:xfrm>
            <a:off x="2561930" y="791230"/>
            <a:ext cx="7319190" cy="5611655"/>
          </a:xfrm>
          <a:prstGeom prst="rect">
            <a:avLst/>
          </a:prstGeom>
        </p:spPr>
      </p:pic>
    </p:spTree>
    <p:extLst>
      <p:ext uri="{BB962C8B-B14F-4D97-AF65-F5344CB8AC3E}">
        <p14:creationId xmlns:p14="http://schemas.microsoft.com/office/powerpoint/2010/main" val="76518979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Results</a:t>
            </a:r>
          </a:p>
        </p:txBody>
      </p:sp>
      <p:sp>
        <p:nvSpPr>
          <p:cNvPr id="3" name="Content Placeholder 2"/>
          <p:cNvSpPr>
            <a:spLocks noGrp="1"/>
          </p:cNvSpPr>
          <p:nvPr>
            <p:ph idx="1"/>
          </p:nvPr>
        </p:nvSpPr>
        <p:spPr>
          <a:xfrm>
            <a:off x="2139518" y="1464816"/>
            <a:ext cx="9365094" cy="44464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asthma risk prediction project utilizes SVM and Random Forest models to assess asthma likelihood based on user-input data. After input submission through the Python GUI, the data undergoes preprocessing, including encoding categorical variables. The models predict asthma control status, and the results, along with medication suggestions and potential side effects, are displayed on the web interface. Users receive clear indications of asthma prediction ranges, medication recommendations, and rare but serious side effects to enable informed decision-making about their health management. This streamlined process enhances asthma care by providing personalized insights and actionable recommendations.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669340"/>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A24E0E1-55BA-95F3-05E2-60A0FF82563D}"/>
              </a:ext>
            </a:extLst>
          </p:cNvPr>
          <p:cNvPicPr>
            <a:picLocks noChangeAspect="1"/>
          </p:cNvPicPr>
          <p:nvPr/>
        </p:nvPicPr>
        <p:blipFill>
          <a:blip r:embed="rId2"/>
          <a:stretch>
            <a:fillRect/>
          </a:stretch>
        </p:blipFill>
        <p:spPr>
          <a:xfrm>
            <a:off x="2519340" y="187854"/>
            <a:ext cx="7137844" cy="6073858"/>
          </a:xfrm>
          <a:prstGeom prst="rect">
            <a:avLst/>
          </a:prstGeom>
        </p:spPr>
      </p:pic>
    </p:spTree>
    <p:extLst>
      <p:ext uri="{BB962C8B-B14F-4D97-AF65-F5344CB8AC3E}">
        <p14:creationId xmlns:p14="http://schemas.microsoft.com/office/powerpoint/2010/main" val="2624471410"/>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809" y="1019908"/>
            <a:ext cx="8998804" cy="885092"/>
          </a:xfrm>
        </p:spPr>
        <p:txBody>
          <a:bodyPr/>
          <a:lstStyle/>
          <a:p>
            <a:r>
              <a:rPr lang="en-US" sz="2400" b="1" dirty="0">
                <a:latin typeface="Times New Roman" panose="02020603050405020304" pitchFamily="18" charset="0"/>
                <a:cs typeface="Times New Roman" panose="02020603050405020304" pitchFamily="18" charset="0"/>
              </a:rPr>
              <a:t>TEAM MEMBERS</a:t>
            </a:r>
          </a:p>
        </p:txBody>
      </p:sp>
      <p:sp>
        <p:nvSpPr>
          <p:cNvPr id="4" name="Content Placeholder 3"/>
          <p:cNvSpPr>
            <a:spLocks noGrp="1"/>
          </p:cNvSpPr>
          <p:nvPr>
            <p:ph idx="1"/>
          </p:nvPr>
        </p:nvSpPr>
        <p:spPr>
          <a:xfrm>
            <a:off x="2506027" y="2133600"/>
            <a:ext cx="8915400" cy="3777622"/>
          </a:xfrm>
        </p:spPr>
        <p:txBody>
          <a:bodyPr/>
          <a:lstStyle/>
          <a:p>
            <a:pP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2003A51090 - </a:t>
            </a:r>
            <a:r>
              <a:rPr lang="en-US" sz="2400" dirty="0" err="1">
                <a:solidFill>
                  <a:schemeClr val="tx1"/>
                </a:solidFill>
                <a:latin typeface="Times New Roman" panose="02020603050405020304" pitchFamily="18" charset="0"/>
                <a:cs typeface="Times New Roman" panose="02020603050405020304" pitchFamily="18" charset="0"/>
                <a:sym typeface="+mn-ea"/>
              </a:rPr>
              <a:t>Manoj</a:t>
            </a:r>
            <a:r>
              <a:rPr lang="en-US" sz="2400" dirty="0">
                <a:solidFill>
                  <a:schemeClr val="tx1"/>
                </a:solidFill>
                <a:latin typeface="Times New Roman" panose="02020603050405020304" pitchFamily="18" charset="0"/>
                <a:cs typeface="Times New Roman" panose="02020603050405020304" pitchFamily="18" charset="0"/>
                <a:sym typeface="+mn-ea"/>
              </a:rPr>
              <a:t> Kumar</a:t>
            </a:r>
          </a:p>
          <a:p>
            <a:pP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2003A51081 - </a:t>
            </a:r>
            <a:r>
              <a:rPr lang="en-US" sz="2400" dirty="0" err="1">
                <a:solidFill>
                  <a:schemeClr val="tx1"/>
                </a:solidFill>
                <a:latin typeface="Times New Roman" panose="02020603050405020304" pitchFamily="18" charset="0"/>
                <a:cs typeface="Times New Roman" panose="02020603050405020304" pitchFamily="18" charset="0"/>
                <a:sym typeface="+mn-ea"/>
              </a:rPr>
              <a:t>Gayathri</a:t>
            </a:r>
            <a:endParaRPr lang="en-US" sz="2400" dirty="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2003A51229 - </a:t>
            </a:r>
            <a:r>
              <a:rPr lang="en-US" sz="2400" dirty="0" err="1">
                <a:solidFill>
                  <a:schemeClr val="tx1"/>
                </a:solidFill>
                <a:latin typeface="Times New Roman" panose="02020603050405020304" pitchFamily="18" charset="0"/>
                <a:cs typeface="Times New Roman" panose="02020603050405020304" pitchFamily="18" charset="0"/>
                <a:sym typeface="+mn-ea"/>
              </a:rPr>
              <a:t>Vineela</a:t>
            </a:r>
            <a:r>
              <a:rPr lang="en-US" sz="2400" dirty="0">
                <a:solidFill>
                  <a:schemeClr val="tx1"/>
                </a:solidFill>
                <a:latin typeface="Times New Roman" panose="02020603050405020304" pitchFamily="18" charset="0"/>
                <a:cs typeface="Times New Roman" panose="02020603050405020304" pitchFamily="18" charset="0"/>
                <a:sym typeface="+mn-ea"/>
              </a:rPr>
              <a:t> </a:t>
            </a:r>
            <a:r>
              <a:rPr lang="en-US" sz="2400" dirty="0" err="1">
                <a:solidFill>
                  <a:schemeClr val="tx1"/>
                </a:solidFill>
                <a:latin typeface="Times New Roman" panose="02020603050405020304" pitchFamily="18" charset="0"/>
                <a:cs typeface="Times New Roman" panose="02020603050405020304" pitchFamily="18" charset="0"/>
                <a:sym typeface="+mn-ea"/>
              </a:rPr>
              <a:t>Baisa</a:t>
            </a:r>
            <a:endParaRPr lang="en-US" sz="2400" dirty="0">
              <a:solidFill>
                <a:schemeClr val="tx1"/>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2003A51168 - Shiva Kiran</a:t>
            </a:r>
          </a:p>
          <a:p>
            <a:pPr>
              <a:lnSpc>
                <a:spcPct val="100000"/>
              </a:lnSpc>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2003A51189 - </a:t>
            </a:r>
            <a:r>
              <a:rPr lang="en-US" sz="2400" dirty="0" err="1">
                <a:solidFill>
                  <a:schemeClr val="tx1"/>
                </a:solidFill>
                <a:latin typeface="Times New Roman" panose="02020603050405020304" pitchFamily="18" charset="0"/>
                <a:cs typeface="Times New Roman" panose="02020603050405020304" pitchFamily="18" charset="0"/>
                <a:sym typeface="+mn-ea"/>
              </a:rPr>
              <a:t>Pramod</a:t>
            </a:r>
            <a:endParaRPr lang="en-US" dirty="0">
              <a:latin typeface="Cascadia Code SemiBold" panose="020B0609020000020004" charset="0"/>
              <a:cs typeface="Cascadia Code SemiBold" panose="020B0609020000020004" charset="0"/>
              <a:sym typeface="+mn-ea"/>
            </a:endParaRPr>
          </a:p>
          <a:p>
            <a:pPr>
              <a:lnSpc>
                <a:spcPct val="100000"/>
              </a:lnSpc>
              <a:buFont typeface="Wingdings" panose="05000000000000000000" charset="0"/>
              <a:buChar char="Ø"/>
            </a:pPr>
            <a:endParaRPr lang="en-US" dirty="0">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dirty="0">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dirty="0">
              <a:latin typeface="Cascadia Code SemiBold" panose="020B0609020000020004" charset="0"/>
              <a:cs typeface="Cascadia Code SemiBold" panose="020B0609020000020004" charset="0"/>
              <a:sym typeface="+mn-ea"/>
            </a:endParaRPr>
          </a:p>
          <a:p>
            <a:pPr>
              <a:buFont typeface="Wingdings" panose="05000000000000000000" charset="0"/>
              <a:buChar char="Ø"/>
            </a:pP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               CONCLUSIONS </a:t>
            </a:r>
          </a:p>
        </p:txBody>
      </p:sp>
      <p:sp>
        <p:nvSpPr>
          <p:cNvPr id="3" name="Content Placeholder 2"/>
          <p:cNvSpPr>
            <a:spLocks noGrp="1"/>
          </p:cNvSpPr>
          <p:nvPr>
            <p:ph idx="1"/>
          </p:nvPr>
        </p:nvSpPr>
        <p:spPr>
          <a:xfrm>
            <a:off x="1457140" y="1631401"/>
            <a:ext cx="10180955" cy="4220845"/>
          </a:xfrm>
        </p:spPr>
        <p:txBody>
          <a:bodyPr>
            <a:noAutofit/>
          </a:bodyPr>
          <a:lstStyle/>
          <a:p>
            <a:pPr algn="just" fontAlgn="base">
              <a:lnSpc>
                <a:spcPct val="107000"/>
              </a:lnSpc>
              <a:spcBef>
                <a:spcPts val="0"/>
              </a:spcBef>
              <a:spcAft>
                <a:spcPts val="575"/>
              </a:spcAft>
              <a:buClr>
                <a:srgbClr val="000000"/>
              </a:buClr>
              <a:buSzPts val="1200"/>
            </a:pPr>
            <a:r>
              <a:rPr lang="en-US" sz="2000" dirty="0">
                <a:solidFill>
                  <a:schemeClr val="tx1"/>
                </a:solidFill>
                <a:latin typeface="Times New Roman" panose="02020603050405020304" pitchFamily="18" charset="0"/>
                <a:cs typeface="Times New Roman" panose="02020603050405020304" pitchFamily="18" charset="0"/>
              </a:rPr>
              <a:t>Asthma risk prediction using machine learning holds great potential for improving asthma management and reducing the burden of this chronic disease.</a:t>
            </a:r>
          </a:p>
          <a:p>
            <a:pPr algn="just" fontAlgn="base">
              <a:lnSpc>
                <a:spcPct val="107000"/>
              </a:lnSpc>
              <a:spcBef>
                <a:spcPts val="0"/>
              </a:spcBef>
              <a:spcAft>
                <a:spcPts val="575"/>
              </a:spcAft>
              <a:buClr>
                <a:srgbClr val="000000"/>
              </a:buClr>
              <a:buSzPts val="1200"/>
            </a:pPr>
            <a:r>
              <a:rPr lang="en-US" sz="2000" dirty="0">
                <a:solidFill>
                  <a:schemeClr val="tx1"/>
                </a:solidFill>
                <a:latin typeface="Times New Roman" panose="02020603050405020304" pitchFamily="18" charset="0"/>
                <a:cs typeface="Times New Roman" panose="02020603050405020304" pitchFamily="18" charset="0"/>
              </a:rPr>
              <a:t>Addressing the challenges associated with data quality, feature selection, and model development is essential for the successful implementation of predictive models in clinical practice.</a:t>
            </a:r>
          </a:p>
          <a:p>
            <a:pPr algn="just" fontAlgn="base">
              <a:lnSpc>
                <a:spcPct val="107000"/>
              </a:lnSpc>
              <a:spcBef>
                <a:spcPts val="0"/>
              </a:spcBef>
              <a:spcAft>
                <a:spcPts val="575"/>
              </a:spcAft>
              <a:buClr>
                <a:srgbClr val="000000"/>
              </a:buClr>
              <a:buSzPts val="1200"/>
            </a:pPr>
            <a:r>
              <a:rPr lang="en-US" sz="2000" dirty="0">
                <a:solidFill>
                  <a:schemeClr val="tx1"/>
                </a:solidFill>
                <a:latin typeface="Times New Roman" panose="02020603050405020304" pitchFamily="18" charset="0"/>
                <a:cs typeface="Times New Roman" panose="02020603050405020304" pitchFamily="18" charset="0"/>
              </a:rPr>
              <a:t>Further research and collaboration are needed to develop robust and generalizable predictive models that can effectively identify individuals at risk of asthma and guide personalized interventions and treatment strategies.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8895" y="2388870"/>
            <a:ext cx="8915400" cy="3522345"/>
          </a:xfrm>
        </p:spPr>
        <p:txBody>
          <a:bodyPr/>
          <a:lstStyle/>
          <a:p>
            <a:pPr marL="0" indent="0">
              <a:buNone/>
            </a:pPr>
            <a:r>
              <a:rPr lang="en-US" sz="6000" b="1" dirty="0">
                <a:solidFill>
                  <a:schemeClr val="tx1"/>
                </a:solidFill>
                <a:latin typeface="Times New Roman" panose="02020603050405020304" pitchFamily="18" charset="0"/>
                <a:cs typeface="Times New Roman" panose="02020603050405020304" pitchFamily="18" charset="0"/>
              </a:rPr>
              <a:t>      THANK YOU</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777875"/>
            <a:ext cx="12191365" cy="1127125"/>
          </a:xfrm>
        </p:spPr>
        <p:txBody>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516657" y="1905000"/>
            <a:ext cx="10245090" cy="37776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primary objective of this research is to develop robust predictive models using machine learning techniques to accurately assess the risk of asthma development or exacerbations in individuals. </a:t>
            </a:r>
          </a:p>
          <a:p>
            <a:r>
              <a:rPr lang="en-US" sz="2000" dirty="0">
                <a:latin typeface="Times New Roman" panose="02020603050405020304" pitchFamily="18" charset="0"/>
                <a:cs typeface="Times New Roman" panose="02020603050405020304" pitchFamily="18" charset="0"/>
              </a:rPr>
              <a:t>Key challenges include:</a:t>
            </a:r>
          </a:p>
          <a:p>
            <a:pPr lvl="1"/>
            <a:r>
              <a:rPr lang="en-US" sz="2000" dirty="0">
                <a:latin typeface="Times New Roman" panose="02020603050405020304" pitchFamily="18" charset="0"/>
                <a:cs typeface="Times New Roman" panose="02020603050405020304" pitchFamily="18" charset="0"/>
              </a:rPr>
              <a:t>Identifying relevant predictors and risk factors associated with asthma.</a:t>
            </a:r>
          </a:p>
          <a:p>
            <a:pPr lvl="1"/>
            <a:r>
              <a:rPr lang="en-US" sz="2000" dirty="0">
                <a:latin typeface="Times New Roman" panose="02020603050405020304" pitchFamily="18" charset="0"/>
                <a:cs typeface="Times New Roman" panose="02020603050405020304" pitchFamily="18" charset="0"/>
              </a:rPr>
              <a:t>Dealing with the complexity and heterogeneity of asthma data, including genetic, environmental, and clinical factors.</a:t>
            </a:r>
          </a:p>
          <a:p>
            <a:pPr lvl="1"/>
            <a:r>
              <a:rPr lang="en-US" sz="2000" dirty="0">
                <a:latin typeface="Times New Roman" panose="02020603050405020304" pitchFamily="18" charset="0"/>
                <a:cs typeface="Times New Roman" panose="02020603050405020304" pitchFamily="18" charset="0"/>
              </a:rPr>
              <a:t>Developing models that can effectively handle the temporal and dynamic nature of asthma symptoms and exacerbations.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760730"/>
            <a:ext cx="12191365" cy="1144270"/>
          </a:xfrm>
        </p:spPr>
        <p:txBody>
          <a:bodyPr/>
          <a:lstStyle/>
          <a:p>
            <a:pPr algn="ctr"/>
            <a:r>
              <a:rPr lang="en-US" sz="3200" b="1" dirty="0">
                <a:latin typeface="Times New Roman" panose="02020603050405020304" pitchFamily="18" charset="0"/>
                <a:cs typeface="Times New Roman" panose="02020603050405020304" pitchFamily="18" charset="0"/>
              </a:rPr>
              <a:t> OBJECTIVES</a:t>
            </a:r>
          </a:p>
        </p:txBody>
      </p:sp>
      <p:sp>
        <p:nvSpPr>
          <p:cNvPr id="3" name="Content Placeholder 2"/>
          <p:cNvSpPr>
            <a:spLocks noGrp="1"/>
          </p:cNvSpPr>
          <p:nvPr>
            <p:ph idx="1"/>
          </p:nvPr>
        </p:nvSpPr>
        <p:spPr>
          <a:xfrm>
            <a:off x="1036955" y="2133600"/>
            <a:ext cx="10467340" cy="3777615"/>
          </a:xfrm>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sym typeface="+mn-ea"/>
              </a:rPr>
              <a:t>The objective of asthma risk prediction using machine learning is to develop accurate and reliable models that can effectively identify individuals at high risk of developing asthma before the onset of symptoms. By integrating diverse data sources, including clinical records, genetic information, environmental factors, and lifestyle variables, these models aim to uncover complex patterns and relationships that may contribute to asthma development. Ultimately, the goal is to enable early intervention strategies, personalized treatment approaches, and targeted preventive measures to reduce the burden of asthma on individuals and healthcare systems. Through the application of advanced computational techniques, such as machine learning algorithms, we strive to enhance our understanding of asthma pathogenesis and improve patient outcomes.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890" y="680085"/>
            <a:ext cx="9210040" cy="1224915"/>
          </a:xfrm>
        </p:spPr>
        <p:txBody>
          <a:bodyPr/>
          <a:lstStyle/>
          <a:p>
            <a:r>
              <a:rPr lang="en-US" sz="3200" b="1" dirty="0">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a:xfrm>
            <a:off x="1362075" y="1670685"/>
            <a:ext cx="9984105" cy="4871085"/>
          </a:xfrm>
        </p:spPr>
        <p:txBody>
          <a:bodyPr>
            <a:noAutofit/>
          </a:bodyPr>
          <a:lstStyle/>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Title: Predicting Continuity of Asthma Care Using a Machine Learning Model</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ea typeface="SimSun" panose="02010600030101010101" pitchFamily="2" charset="-122"/>
              </a:rPr>
              <a:t>This project utilized longitudinal electronic health records of asthma patients to predict future exacerbations. </a:t>
            </a:r>
            <a:r>
              <a:rPr lang="en-US" sz="2000" dirty="0">
                <a:latin typeface="Times New Roman" panose="02020603050405020304" pitchFamily="18" charset="0"/>
                <a:ea typeface="SimSun" panose="02010600030101010101" pitchFamily="2" charset="-122"/>
                <a:cs typeface="Times New Roman" panose="02020603050405020304" pitchFamily="18" charset="0"/>
              </a:rPr>
              <a:t>Logistic </a:t>
            </a:r>
            <a:r>
              <a:rPr lang="en-US" sz="2000" dirty="0">
                <a:latin typeface="Times New Roman" panose="02020603050405020304" pitchFamily="18" charset="0"/>
                <a:cs typeface="Times New Roman" panose="02020603050405020304" pitchFamily="18" charset="0"/>
              </a:rPr>
              <a:t>Regression and Decision Trees were employed to model patient data, considering factors such as medication history, demographics, and environmental exposures.</a:t>
            </a:r>
          </a:p>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Algorithms Used: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SimSun" panose="02010600030101010101" pitchFamily="2" charset="-122"/>
              </a:rPr>
              <a:t>Logistic Regression, Decision Trees</a:t>
            </a:r>
          </a:p>
          <a:p>
            <a:pPr marL="0" indent="0">
              <a:buFont typeface="Wingdings" panose="05000000000000000000" charset="0"/>
              <a:buNone/>
            </a:pPr>
            <a:r>
              <a:rPr lang="en-US" sz="2000" b="1" dirty="0">
                <a:solidFill>
                  <a:schemeClr val="tx1"/>
                </a:solidFill>
                <a:latin typeface="Times New Roman" panose="02020603050405020304" pitchFamily="18" charset="0"/>
                <a:cs typeface="Times New Roman" panose="02020603050405020304" pitchFamily="18" charset="0"/>
              </a:rPr>
              <a:t>Limitations: </a:t>
            </a:r>
            <a:r>
              <a:rPr lang="en-US" sz="2000" dirty="0">
                <a:latin typeface="Times New Roman" panose="02020603050405020304" pitchFamily="18" charset="0"/>
                <a:ea typeface="SimSun" panose="02010600030101010101" pitchFamily="2" charset="-122"/>
              </a:rPr>
              <a:t>Limited generalizability due to single-center data, potential biases in electronic health record documentation, and challenges in capturing real-time environmental factors.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910" y="1466850"/>
            <a:ext cx="9513570" cy="4582795"/>
          </a:xfrm>
        </p:spPr>
        <p:txBody>
          <a:bodyPr>
            <a:normAutofit lnSpcReduction="10000"/>
          </a:bodyPr>
          <a:lstStyle/>
          <a:p>
            <a:pPr marL="0" indent="0" algn="just">
              <a:buFont typeface="Wingdings" panose="05000000000000000000" pitchFamily="2" charset="2"/>
              <a:buNone/>
            </a:pPr>
            <a:r>
              <a:rPr lang="en-US" sz="2000" b="1" dirty="0">
                <a:solidFill>
                  <a:schemeClr val="tx1"/>
                </a:solidFill>
                <a:latin typeface="Times New Roman" panose="02020603050405020304" pitchFamily="18" charset="0"/>
                <a:cs typeface="Times New Roman" panose="02020603050405020304" pitchFamily="18" charset="0"/>
              </a:rPr>
              <a:t>Title: </a:t>
            </a:r>
            <a:r>
              <a:rPr lang="en-US" sz="2000" b="1" dirty="0">
                <a:latin typeface="Times New Roman" panose="02020603050405020304" pitchFamily="18" charset="0"/>
                <a:cs typeface="Times New Roman" panose="02020603050405020304" pitchFamily="18" charset="0"/>
              </a:rPr>
              <a:t>Deep Learning for Asthma Prediction with Environmental Data Integration:</a:t>
            </a:r>
          </a:p>
          <a:p>
            <a:pPr marL="0" indent="0" algn="just">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ea typeface="SimSun" panose="02010600030101010101" pitchFamily="2" charset="-122"/>
              </a:rPr>
              <a:t>This study integrated environmental data, such as air quality and pollen levels, with patient health records to predict asthma exacerbations. Convolutional Neural Networks (CNNs) and Long Short-Term Memory (LSTM) networks were used to capture spatial and temporal patterns in environmental data.</a:t>
            </a:r>
          </a:p>
          <a:p>
            <a:pPr marL="0" indent="0" algn="just">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Algorithms Used: </a:t>
            </a:r>
            <a:r>
              <a:rPr lang="en-US" sz="2000" dirty="0">
                <a:latin typeface="Times New Roman" panose="02020603050405020304" pitchFamily="18" charset="0"/>
                <a:ea typeface="SimSun" panose="02010600030101010101" pitchFamily="2" charset="-122"/>
              </a:rPr>
              <a:t>Convolutional Neural Networks, Long Short-Term Memory networks.</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pPr>
            <a:endParaRPr lang="en-US" sz="2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a:spcBef>
                <a:spcPts val="0"/>
              </a:spcBef>
              <a:buNone/>
            </a:pPr>
            <a:r>
              <a:rPr lang="en-US" sz="20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Title: </a:t>
            </a:r>
            <a:r>
              <a:rPr lang="en-US" sz="2000" b="1" dirty="0">
                <a:latin typeface="Times New Roman" panose="02020603050405020304" pitchFamily="18" charset="0"/>
                <a:ea typeface="SimSun" panose="02010600030101010101" pitchFamily="2" charset="-122"/>
              </a:rPr>
              <a:t>Predicting asthma attacks in primary care: protocol for developing a machine learning based prediction model:</a:t>
            </a:r>
          </a:p>
          <a:p>
            <a:pPr marL="0" indent="0" algn="just">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ea typeface="SimSun" panose="02010600030101010101" pitchFamily="2" charset="-122"/>
              </a:rPr>
              <a:t>This research leveraged data from wearable devices, such as smart inhalers and activity trackers, to predict asthma attacks. An ensemble of machine learning algorithms, including Random Forest, </a:t>
            </a:r>
            <a:r>
              <a:rPr lang="en-US" sz="2000" dirty="0" err="1">
                <a:latin typeface="Times New Roman" panose="02020603050405020304" pitchFamily="18" charset="0"/>
                <a:ea typeface="SimSun" panose="02010600030101010101" pitchFamily="2" charset="-122"/>
              </a:rPr>
              <a:t>AdaBoost</a:t>
            </a:r>
            <a:r>
              <a:rPr lang="en-US" sz="2000" dirty="0">
                <a:latin typeface="Times New Roman" panose="02020603050405020304" pitchFamily="18" charset="0"/>
                <a:ea typeface="SimSun" panose="02010600030101010101" pitchFamily="2" charset="-122"/>
              </a:rPr>
              <a:t>, and Gradient Boosting, was utilized to combine information from multiple sensors.</a:t>
            </a:r>
          </a:p>
          <a:p>
            <a:pPr marL="0" indent="0" algn="just">
              <a:spcBef>
                <a:spcPts val="0"/>
              </a:spcBef>
              <a:buNone/>
            </a:pPr>
            <a:r>
              <a:rPr lang="en-US" b="1" dirty="0">
                <a:latin typeface="Times New Roman" panose="02020603050405020304" pitchFamily="18" charset="0"/>
                <a:ea typeface="SimSun" panose="02010600030101010101" pitchFamily="2" charset="-122"/>
              </a:rPr>
              <a:t>Algorithms Used</a:t>
            </a:r>
            <a:r>
              <a:rPr lang="en-US" dirty="0">
                <a:latin typeface="Times New Roman" panose="02020603050405020304" pitchFamily="18" charset="0"/>
                <a:ea typeface="SimSun" panose="02010600030101010101" pitchFamily="2" charset="-122"/>
              </a:rPr>
              <a:t>: Random Forest, </a:t>
            </a:r>
            <a:r>
              <a:rPr lang="en-US" dirty="0" err="1">
                <a:latin typeface="Times New Roman" panose="02020603050405020304" pitchFamily="18" charset="0"/>
                <a:ea typeface="SimSun" panose="02010600030101010101" pitchFamily="2" charset="-122"/>
              </a:rPr>
              <a:t>AdaBoost</a:t>
            </a:r>
            <a:r>
              <a:rPr lang="en-US" dirty="0">
                <a:latin typeface="Times New Roman" panose="02020603050405020304" pitchFamily="18" charset="0"/>
                <a:ea typeface="SimSun" panose="02010600030101010101" pitchFamily="2" charset="-122"/>
              </a:rPr>
              <a:t>, Gradient Boosting.</a:t>
            </a:r>
          </a:p>
          <a:p>
            <a:pPr marL="0" indent="0" algn="just">
              <a:spcBef>
                <a:spcPts val="0"/>
              </a:spcBef>
              <a:buNone/>
            </a:pPr>
            <a:r>
              <a:rPr lang="en-US" dirty="0"/>
              <a:t>.</a:t>
            </a:r>
          </a:p>
          <a:p>
            <a:pPr marL="0" indent="0" algn="just">
              <a:spcBef>
                <a:spcPts val="0"/>
              </a:spcBef>
              <a:buNone/>
            </a:pPr>
            <a:endParaRPr lang="en-US" sz="2000" b="1" dirty="0">
              <a:latin typeface="Times New Roman" panose="02020603050405020304" pitchFamily="18" charset="0"/>
              <a:ea typeface="SimSun" panose="02010600030101010101" pitchFamily="2" charset="-122"/>
            </a:endParaRPr>
          </a:p>
        </p:txBody>
      </p:sp>
      <p:sp>
        <p:nvSpPr>
          <p:cNvPr id="4" name="Title 1"/>
          <p:cNvSpPr txBox="1"/>
          <p:nvPr/>
        </p:nvSpPr>
        <p:spPr>
          <a:xfrm>
            <a:off x="1811691" y="495087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95" y="1442720"/>
            <a:ext cx="10691495" cy="5019675"/>
          </a:xfrm>
        </p:spPr>
        <p:txBody>
          <a:bodyPr>
            <a:normAutofit/>
          </a:bodyPr>
          <a:lstStyle/>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ea typeface="SimSun" panose="02010600030101010101" pitchFamily="2" charset="-122"/>
              </a:rPr>
              <a:t> </a:t>
            </a:r>
            <a:r>
              <a:rPr lang="en-US" sz="2000" b="1" dirty="0">
                <a:latin typeface="Times New Roman" panose="02020603050405020304" pitchFamily="18" charset="0"/>
                <a:ea typeface="SimSun" panose="02010600030101010101" pitchFamily="2" charset="-122"/>
              </a:rPr>
              <a:t>Asthma Prediction Using Transfer Learning and Electronic Health Records:</a:t>
            </a:r>
          </a:p>
          <a:p>
            <a:pPr marL="0" indent="0" algn="just">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	Description:</a:t>
            </a:r>
            <a:r>
              <a:rPr lang="en-US" sz="2000" dirty="0">
                <a:latin typeface="Times New Roman" panose="02020603050405020304" pitchFamily="18" charset="0"/>
                <a:ea typeface="SimSun" panose="02010600030101010101" pitchFamily="2" charset="-122"/>
              </a:rPr>
              <a:t> This study applied transfer learning techniques to asthma prediction by leveraging  	pre-trained models on large-scale healthcare datasets. Transfer learning was employed to fine-tune 	deep learning architectures, such as pre-trained CNNs and LSTMs, on electronic health record 	data specific to asthma patients.</a:t>
            </a:r>
          </a:p>
          <a:p>
            <a:pPr marL="0" indent="0" algn="just">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	Algorithms Used: </a:t>
            </a:r>
            <a:r>
              <a:rPr lang="en-US" sz="2000" dirty="0">
                <a:latin typeface="Times New Roman" panose="02020603050405020304" pitchFamily="18" charset="0"/>
                <a:ea typeface="SimSun" panose="02010600030101010101" pitchFamily="2" charset="-122"/>
              </a:rPr>
              <a:t>Transfer Learning, Convolutional Neural Networks, Long Short-Term Memory 	networks.</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pPr>
            <a:r>
              <a:rPr lang="en-US" sz="2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p>
          <a:p>
            <a:pPr marL="0" indent="457200">
              <a:buNone/>
            </a:pPr>
            <a:r>
              <a:rPr lang="en-US" sz="2000" b="1" dirty="0">
                <a:solidFill>
                  <a:schemeClr val="tx1"/>
                </a:solidFill>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ea typeface="SimSun" panose="02010600030101010101" pitchFamily="2" charset="-122"/>
              </a:rPr>
              <a:t> </a:t>
            </a:r>
            <a:r>
              <a:rPr lang="en-US" sz="2000" b="1" dirty="0">
                <a:latin typeface="Times New Roman" panose="02020603050405020304" pitchFamily="18" charset="0"/>
                <a:ea typeface="SimSun" panose="02010600030101010101" pitchFamily="2" charset="-122"/>
              </a:rPr>
              <a:t>Development of childhood asthma prediction models using machine learning:</a:t>
            </a:r>
            <a:r>
              <a:rPr lang="en-US" sz="2000" b="1" dirty="0">
                <a:solidFill>
                  <a:schemeClr val="tx1"/>
                </a:solidFill>
                <a:latin typeface="Times New Roman" panose="02020603050405020304" pitchFamily="18" charset="0"/>
                <a:cs typeface="Times New Roman" panose="02020603050405020304" pitchFamily="18" charset="0"/>
              </a:rPr>
              <a:t>	</a:t>
            </a:r>
          </a:p>
          <a:p>
            <a:pPr marL="0" indent="0">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	Description: </a:t>
            </a:r>
            <a:r>
              <a:rPr lang="en-US" sz="2000" dirty="0">
                <a:latin typeface="Times New Roman" panose="02020603050405020304" pitchFamily="18" charset="0"/>
                <a:ea typeface="SimSun" panose="02010600030101010101" pitchFamily="2" charset="-122"/>
              </a:rPr>
              <a:t>This Paper deals with the Identification of asthma at very early stages in which 	children fails to face. Machine learning approach is having better potentiality to experience better 	performance than any other existing models.</a:t>
            </a:r>
          </a:p>
          <a:p>
            <a:pPr marL="0" indent="0">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	Algorithms Used: </a:t>
            </a:r>
            <a:r>
              <a:rPr lang="en-US" sz="2000" dirty="0">
                <a:latin typeface="Times New Roman" panose="02020603050405020304" pitchFamily="18" charset="0"/>
                <a:ea typeface="SimSun" panose="02010600030101010101" pitchFamily="2" charset="-122"/>
              </a:rPr>
              <a:t>Regression based models.</a:t>
            </a:r>
          </a:p>
          <a:p>
            <a:pPr marL="0" indent="457200">
              <a:buNone/>
            </a:pPr>
            <a:endParaRPr lang="en-US" sz="2000" dirty="0">
              <a:latin typeface="Times New Roman" panose="02020603050405020304" pitchFamily="18" charset="0"/>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Proposed Methodology</a:t>
            </a:r>
          </a:p>
        </p:txBody>
      </p:sp>
      <p:sp>
        <p:nvSpPr>
          <p:cNvPr id="3" name="Content Placeholder 2"/>
          <p:cNvSpPr>
            <a:spLocks noGrp="1"/>
          </p:cNvSpPr>
          <p:nvPr>
            <p:ph idx="1"/>
          </p:nvPr>
        </p:nvSpPr>
        <p:spPr>
          <a:xfrm>
            <a:off x="1944210" y="1447060"/>
            <a:ext cx="8478174" cy="4580878"/>
          </a:xfrm>
        </p:spPr>
        <p:txBody>
          <a:bodyPr/>
          <a:lstStyle/>
          <a:p>
            <a:pPr marL="0" indent="0" algn="just">
              <a:spcBef>
                <a:spcPts val="0"/>
              </a:spcBef>
              <a:buNone/>
            </a:pPr>
            <a:r>
              <a:rPr lang="en-US" dirty="0">
                <a:latin typeface="Times New Roman" panose="02020603050405020304" pitchFamily="18" charset="0"/>
                <a:ea typeface="SimSun" panose="02010600030101010101" pitchFamily="2" charset="-122"/>
              </a:rPr>
              <a:t>Utilizing Support Vector Machines (SVM) and Random Forest algorithms, our project predicts asthma occurrence and suggests medication, considering potential side effects. Integrated with a user-friendly Python GUI powered by </a:t>
            </a:r>
            <a:r>
              <a:rPr lang="en-US" dirty="0" err="1">
                <a:latin typeface="Times New Roman" panose="02020603050405020304" pitchFamily="18" charset="0"/>
                <a:ea typeface="SimSun" panose="02010600030101010101" pitchFamily="2" charset="-122"/>
              </a:rPr>
              <a:t>TensorFlow</a:t>
            </a:r>
            <a:r>
              <a:rPr lang="en-US" dirty="0">
                <a:latin typeface="Times New Roman" panose="02020603050405020304" pitchFamily="18" charset="0"/>
                <a:ea typeface="SimSun" panose="02010600030101010101" pitchFamily="2" charset="-122"/>
              </a:rPr>
              <a:t> within the VS code environment, our system ensures accessibility and usability for both individuals and healthcare professionals.</a:t>
            </a:r>
          </a:p>
          <a:p>
            <a:pPr marL="0" marR="0" indent="0" algn="just">
              <a:lnSpc>
                <a:spcPct val="95000"/>
              </a:lnSpc>
              <a:spcBef>
                <a:spcPts val="0"/>
              </a:spcBef>
              <a:spcAft>
                <a:spcPts val="600"/>
              </a:spcAft>
              <a:buNone/>
              <a:tabLst>
                <a:tab pos="182880" algn="l"/>
              </a:tabLst>
            </a:pPr>
            <a:endParaRPr lang="en-US" spc="-5" dirty="0">
              <a:latin typeface="Times New Roman" panose="02020603050405020304" pitchFamily="18" charset="0"/>
              <a:ea typeface="SimSun" panose="02010600030101010101" pitchFamily="2" charset="-122"/>
            </a:endParaRPr>
          </a:p>
          <a:p>
            <a:pPr marL="0" indent="0">
              <a:buNone/>
            </a:pPr>
            <a:endParaRPr lang="en-US" dirty="0"/>
          </a:p>
        </p:txBody>
      </p:sp>
    </p:spTree>
    <p:extLst>
      <p:ext uri="{BB962C8B-B14F-4D97-AF65-F5344CB8AC3E}">
        <p14:creationId xmlns:p14="http://schemas.microsoft.com/office/powerpoint/2010/main" val="2087455713"/>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726440"/>
            <a:ext cx="8911590" cy="718185"/>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           PROPOSED SYSTEM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704" y="1444625"/>
            <a:ext cx="6542417" cy="50804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312</TotalTime>
  <Words>1387</Words>
  <Application>Microsoft Office PowerPoint</Application>
  <PresentationFormat>Widescreen</PresentationFormat>
  <Paragraphs>95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Cascadia Code SemiBold</vt:lpstr>
      <vt:lpstr>Century Gothic</vt:lpstr>
      <vt:lpstr>Times New Roman</vt:lpstr>
      <vt:lpstr>Wingdings</vt:lpstr>
      <vt:lpstr>Wingdings 3</vt:lpstr>
      <vt:lpstr>Wisp</vt:lpstr>
      <vt:lpstr>PowerPoint Presentation</vt:lpstr>
      <vt:lpstr>TEAM MEMBERS</vt:lpstr>
      <vt:lpstr>PROBLEM STATEMENT</vt:lpstr>
      <vt:lpstr> OBJECTIVES</vt:lpstr>
      <vt:lpstr>              LITERATURE REVIEW</vt:lpstr>
      <vt:lpstr>PowerPoint Presentation</vt:lpstr>
      <vt:lpstr>PowerPoint Presentation</vt:lpstr>
      <vt:lpstr>     Proposed Methodology</vt:lpstr>
      <vt:lpstr>           PROPOSED SYSTEM</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vt:lpstr>
      <vt:lpstr>PowerPoint Presentation</vt:lpstr>
      <vt:lpstr>               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Based Online Shopping Web Application</dc:title>
  <dc:creator>LENOVO</dc:creator>
  <cp:lastModifiedBy>manojkumar komirisetti</cp:lastModifiedBy>
  <cp:revision>56</cp:revision>
  <dcterms:created xsi:type="dcterms:W3CDTF">2023-09-01T06:08:00Z</dcterms:created>
  <dcterms:modified xsi:type="dcterms:W3CDTF">2024-05-08T06:42:09Z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C4C69D7EEE9B4FAE98671075AD1EB7A0_13</vt:lpwstr>
  </property>
  <property fmtid="{D5CDD505-2E9C-101B-9397-08002B2CF9AE}" pid="3" name="KSOProductBuildVer">
    <vt:lpwstr>1033-12.2.0.16731</vt:lpwstr>
  </property>
</Properties>
</file>