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66" r:id="rId5"/>
    <p:sldId id="267" r:id="rId6"/>
    <p:sldId id="269" r:id="rId7"/>
    <p:sldId id="259" r:id="rId8"/>
    <p:sldId id="260" r:id="rId9"/>
    <p:sldId id="261" r:id="rId10"/>
    <p:sldId id="263" r:id="rId11"/>
    <p:sldId id="268"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91" d="100"/>
          <a:sy n="91" d="100"/>
        </p:scale>
        <p:origin x="370"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9/6/2023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9/6/2023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9/6/2023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9/6/2023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1"/>
            <a:ext cx="8915399" cy="1248508"/>
          </a:xfrm>
        </p:spPr>
        <p:txBody>
          <a:bodyPr>
            <a:normAutofit fontScale="90000"/>
          </a:bodyPr>
          <a:lstStyle/>
          <a:p>
            <a:r>
              <a:rPr lang="en-US" b="1" dirty="0" err="1"/>
              <a:t>Chatbot</a:t>
            </a:r>
            <a:r>
              <a:rPr lang="en-US" b="1" dirty="0"/>
              <a:t> Based Online Shopping Web Application</a:t>
            </a:r>
            <a:br>
              <a:rPr lang="en-US" dirty="0"/>
            </a:br>
            <a:r>
              <a:rPr lang="en-US" dirty="0"/>
              <a:t> </a:t>
            </a:r>
          </a:p>
        </p:txBody>
      </p:sp>
      <p:sp>
        <p:nvSpPr>
          <p:cNvPr id="3" name="Subtitle 2"/>
          <p:cNvSpPr>
            <a:spLocks noGrp="1"/>
          </p:cNvSpPr>
          <p:nvPr>
            <p:ph type="subTitle" idx="1"/>
          </p:nvPr>
        </p:nvSpPr>
        <p:spPr>
          <a:xfrm>
            <a:off x="5987562" y="3429000"/>
            <a:ext cx="5517050" cy="2474663"/>
          </a:xfrm>
        </p:spPr>
        <p:txBody>
          <a:bodyPr>
            <a:normAutofit/>
          </a:bodyPr>
          <a:lstStyle/>
          <a:p>
            <a:r>
              <a:rPr lang="en-US" sz="2000" dirty="0">
                <a:solidFill>
                  <a:schemeClr val="tx1"/>
                </a:solidFill>
              </a:rPr>
              <a:t>Under the Guidance of Mr. D. </a:t>
            </a:r>
            <a:r>
              <a:rPr lang="en-US" sz="2000" dirty="0" err="1">
                <a:solidFill>
                  <a:schemeClr val="tx1"/>
                </a:solidFill>
              </a:rPr>
              <a:t>VeeraReddy</a:t>
            </a:r>
            <a:endParaRPr lang="en-US"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Approach/Algorithm </a:t>
            </a:r>
          </a:p>
        </p:txBody>
      </p:sp>
      <p:sp>
        <p:nvSpPr>
          <p:cNvPr id="3" name="Content Placeholder 2"/>
          <p:cNvSpPr>
            <a:spLocks noGrp="1"/>
          </p:cNvSpPr>
          <p:nvPr>
            <p:ph idx="1"/>
          </p:nvPr>
        </p:nvSpPr>
        <p:spPr/>
        <p:txBody>
          <a:bodyPr/>
          <a:lstStyle/>
          <a:p>
            <a:r>
              <a:rPr lang="en-US" dirty="0"/>
              <a:t>Natural Language Processing (NLP):Intent Recognition: Use algorithms like Intent Classification (often done with machine learning classifiers) to understand the user's intent when they interact with the </a:t>
            </a:r>
            <a:r>
              <a:rPr lang="en-US" dirty="0" err="1"/>
              <a:t>chatbot</a:t>
            </a:r>
            <a:r>
              <a:rPr lang="en-US" dirty="0"/>
              <a:t>. This helps in recognizing whether a user is asking a question, looking for a product, or trying to make a purchase. </a:t>
            </a:r>
          </a:p>
          <a:p>
            <a:r>
              <a:rPr lang="en-US" dirty="0"/>
              <a:t>Named Entity Recognition (NER): Employ NER algorithms to identify entities like product names, categories, and user information in user messages. This helps in extracting essential details during the conversation.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p:nvPr/>
        </p:nvSpPr>
        <p:spPr>
          <a:xfrm>
            <a:off x="3371666" y="527142"/>
            <a:ext cx="5368922" cy="84506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latin typeface="Arial Black" panose="020B0A04020102020204" pitchFamily="34" charset="0"/>
                <a:cs typeface="Times New Roman" panose="02020603050405020304"/>
              </a:rPr>
              <a:t>Block diagram:</a:t>
            </a:r>
            <a:endParaRPr lang="en-IN" dirty="0">
              <a:latin typeface="Arial Black" panose="020B0A04020102020204" pitchFamily="34" charset="0"/>
            </a:endParaRPr>
          </a:p>
        </p:txBody>
      </p:sp>
      <p:sp>
        <p:nvSpPr>
          <p:cNvPr id="3" name="Content Placeholder 6"/>
          <p:cNvSpPr txBox="1"/>
          <p:nvPr/>
        </p:nvSpPr>
        <p:spPr>
          <a:xfrm>
            <a:off x="338557" y="2009619"/>
            <a:ext cx="10917044" cy="4100906"/>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a:p>
          <a:p>
            <a:endParaRPr lang="en-IN" dirty="0"/>
          </a:p>
        </p:txBody>
      </p:sp>
      <p:sp>
        <p:nvSpPr>
          <p:cNvPr id="4" name="Slide Number Placeholder 4"/>
          <p:cNvSpPr>
            <a:spLocks noGrp="1"/>
          </p:cNvSpPr>
          <p:nvPr>
            <p:ph type="sldNum" sz="quarter" idx="12"/>
          </p:nvPr>
        </p:nvSpPr>
        <p:spPr>
          <a:xfrm>
            <a:off x="10963314" y="477856"/>
            <a:ext cx="969606" cy="253664"/>
          </a:xfrm>
        </p:spPr>
        <p:txBody>
          <a:bodyPr/>
          <a:lstStyle/>
          <a:p>
            <a:fld id="{48F63A3B-78C7-47BE-AE5E-E10140E04643}" type="slidenum">
              <a:rPr lang="en-US" smtClean="0"/>
              <a:t>11</a:t>
            </a:fld>
            <a:endParaRPr lang="en-US" dirty="0"/>
          </a:p>
        </p:txBody>
      </p:sp>
      <p:sp>
        <p:nvSpPr>
          <p:cNvPr id="5" name="Rectangle 4"/>
          <p:cNvSpPr/>
          <p:nvPr/>
        </p:nvSpPr>
        <p:spPr>
          <a:xfrm>
            <a:off x="400356" y="3658448"/>
            <a:ext cx="1643437" cy="72899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USER</a:t>
            </a:r>
            <a:endParaRPr lang="en-IN" dirty="0"/>
          </a:p>
        </p:txBody>
      </p:sp>
      <p:sp>
        <p:nvSpPr>
          <p:cNvPr id="6" name="Rectangle: Rounded Corners 8"/>
          <p:cNvSpPr/>
          <p:nvPr/>
        </p:nvSpPr>
        <p:spPr>
          <a:xfrm>
            <a:off x="3957192" y="2735587"/>
            <a:ext cx="2704715" cy="2738333"/>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BOT</a:t>
            </a:r>
            <a:endParaRPr lang="en-IN" dirty="0"/>
          </a:p>
        </p:txBody>
      </p:sp>
      <p:sp>
        <p:nvSpPr>
          <p:cNvPr id="7" name="Arrow: Right 9"/>
          <p:cNvSpPr/>
          <p:nvPr/>
        </p:nvSpPr>
        <p:spPr>
          <a:xfrm>
            <a:off x="2221771" y="3741515"/>
            <a:ext cx="1411642" cy="548132"/>
          </a:xfrm>
          <a:prstGeom prst="rightArrow">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Input</a:t>
            </a:r>
            <a:endParaRPr lang="en-IN" dirty="0">
              <a:solidFill>
                <a:schemeClr val="accent6">
                  <a:lumMod val="50000"/>
                </a:schemeClr>
              </a:solidFill>
            </a:endParaRPr>
          </a:p>
        </p:txBody>
      </p:sp>
      <p:sp>
        <p:nvSpPr>
          <p:cNvPr id="8" name="Oval 7"/>
          <p:cNvSpPr/>
          <p:nvPr/>
        </p:nvSpPr>
        <p:spPr>
          <a:xfrm>
            <a:off x="7751414" y="2087526"/>
            <a:ext cx="1359030" cy="1268321"/>
          </a:xfrm>
          <a:prstGeom prst="ellipse">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Set</a:t>
            </a:r>
            <a:endParaRPr lang="en-IN" dirty="0"/>
          </a:p>
        </p:txBody>
      </p:sp>
      <p:sp>
        <p:nvSpPr>
          <p:cNvPr id="9" name="Arrow: Right 11"/>
          <p:cNvSpPr/>
          <p:nvPr/>
        </p:nvSpPr>
        <p:spPr>
          <a:xfrm rot="19238015">
            <a:off x="6777634" y="3302725"/>
            <a:ext cx="1132897" cy="618353"/>
          </a:xfrm>
          <a:prstGeom prst="rightArrow">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Mining</a:t>
            </a:r>
            <a:endParaRPr lang="en-IN" dirty="0">
              <a:solidFill>
                <a:schemeClr val="accent6">
                  <a:lumMod val="50000"/>
                </a:schemeClr>
              </a:solidFill>
            </a:endParaRPr>
          </a:p>
        </p:txBody>
      </p:sp>
      <p:sp>
        <p:nvSpPr>
          <p:cNvPr id="10" name="Rectangle: Rounded Corners 13"/>
          <p:cNvSpPr/>
          <p:nvPr/>
        </p:nvSpPr>
        <p:spPr>
          <a:xfrm>
            <a:off x="10588663" y="2255818"/>
            <a:ext cx="1359030" cy="4428245"/>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a:t>
            </a:r>
          </a:p>
          <a:p>
            <a:pPr algn="ctr"/>
            <a:r>
              <a:rPr lang="en-US" dirty="0"/>
              <a:t>S</a:t>
            </a:r>
          </a:p>
          <a:p>
            <a:pPr algn="ctr"/>
            <a:r>
              <a:rPr lang="en-US" dirty="0"/>
              <a:t>E</a:t>
            </a:r>
          </a:p>
          <a:p>
            <a:pPr algn="ctr"/>
            <a:r>
              <a:rPr lang="en-US" dirty="0"/>
              <a:t>R</a:t>
            </a:r>
          </a:p>
          <a:p>
            <a:pPr algn="ctr"/>
            <a:endParaRPr lang="en-US" dirty="0"/>
          </a:p>
          <a:p>
            <a:pPr algn="ctr"/>
            <a:r>
              <a:rPr lang="en-US" dirty="0"/>
              <a:t>I</a:t>
            </a:r>
          </a:p>
          <a:p>
            <a:pPr algn="ctr"/>
            <a:r>
              <a:rPr lang="en-US" dirty="0"/>
              <a:t>N</a:t>
            </a:r>
          </a:p>
          <a:p>
            <a:pPr algn="ctr"/>
            <a:r>
              <a:rPr lang="en-US" dirty="0"/>
              <a:t>T</a:t>
            </a:r>
          </a:p>
          <a:p>
            <a:pPr algn="ctr"/>
            <a:r>
              <a:rPr lang="en-US" dirty="0"/>
              <a:t>E</a:t>
            </a:r>
          </a:p>
          <a:p>
            <a:pPr algn="ctr"/>
            <a:r>
              <a:rPr lang="en-US" dirty="0"/>
              <a:t>R</a:t>
            </a:r>
          </a:p>
          <a:p>
            <a:pPr algn="ctr"/>
            <a:r>
              <a:rPr lang="en-US" dirty="0"/>
              <a:t>F</a:t>
            </a:r>
          </a:p>
          <a:p>
            <a:pPr algn="ctr"/>
            <a:r>
              <a:rPr lang="en-US" dirty="0"/>
              <a:t>A</a:t>
            </a:r>
          </a:p>
          <a:p>
            <a:pPr algn="ctr"/>
            <a:r>
              <a:rPr lang="en-US" dirty="0"/>
              <a:t>C</a:t>
            </a:r>
          </a:p>
          <a:p>
            <a:pPr algn="ctr"/>
            <a:r>
              <a:rPr lang="en-US" dirty="0"/>
              <a:t>E</a:t>
            </a:r>
            <a:endParaRPr lang="en-IN" dirty="0"/>
          </a:p>
        </p:txBody>
      </p:sp>
      <p:sp>
        <p:nvSpPr>
          <p:cNvPr id="11" name="Arrow: Right 14"/>
          <p:cNvSpPr/>
          <p:nvPr/>
        </p:nvSpPr>
        <p:spPr>
          <a:xfrm rot="1860504">
            <a:off x="9169098" y="3141330"/>
            <a:ext cx="1179945" cy="59017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Content Placeholder 2"/>
          <p:cNvSpPr>
            <a:spLocks noGrp="1"/>
          </p:cNvSpPr>
          <p:nvPr>
            <p:ph idx="1"/>
          </p:nvPr>
        </p:nvSpPr>
        <p:spPr>
          <a:xfrm>
            <a:off x="2296477" y="1540510"/>
            <a:ext cx="8915400" cy="3777622"/>
          </a:xfrm>
        </p:spPr>
        <p:txBody>
          <a:bodyPr/>
          <a:lstStyle/>
          <a:p>
            <a:pPr lvl="0" algn="just" fontAlgn="base">
              <a:lnSpc>
                <a:spcPct val="149000"/>
              </a:lnSpc>
              <a:spcBef>
                <a:spcPts val="0"/>
              </a:spcBef>
              <a:spcAft>
                <a:spcPts val="25"/>
              </a:spcAft>
              <a:buClr>
                <a:srgbClr val="000000"/>
              </a:buClr>
              <a:buSzPts val="1200"/>
              <a:buFont typeface="Arial" panose="020B0604020202020204" pitchFamily="34" charset="0"/>
              <a:buChar char="●"/>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Our project provides an online shopping platform for everyone so that they can design any product as per their choice and requirement. </a:t>
            </a:r>
          </a:p>
          <a:p>
            <a:pPr lvl="0" algn="just" fontAlgn="base">
              <a:lnSpc>
                <a:spcPct val="107000"/>
              </a:lnSpc>
              <a:spcBef>
                <a:spcPts val="0"/>
              </a:spcBef>
              <a:spcAft>
                <a:spcPts val="575"/>
              </a:spcAft>
              <a:buClr>
                <a:srgbClr val="000000"/>
              </a:buClr>
              <a:buSzPts val="1200"/>
              <a:buFont typeface="Arial" panose="020B0604020202020204" pitchFamily="34" charset="0"/>
              <a:buChar char="●"/>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Our project provides an interface between customers and the designer. </a:t>
            </a:r>
          </a:p>
          <a:p>
            <a:pPr lvl="0" algn="just" fontAlgn="base">
              <a:lnSpc>
                <a:spcPct val="107000"/>
              </a:lnSpc>
              <a:spcBef>
                <a:spcPts val="0"/>
              </a:spcBef>
              <a:spcAft>
                <a:spcPts val="575"/>
              </a:spcAft>
              <a:buClr>
                <a:srgbClr val="000000"/>
              </a:buClr>
              <a:buSzPts val="1200"/>
              <a:buFont typeface="Arial" panose="020B0604020202020204" pitchFamily="34" charset="0"/>
              <a:buChar char="●"/>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Customers can chat with </a:t>
            </a:r>
            <a:r>
              <a:rPr lang="en-US" dirty="0" err="1">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chatbot</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and can check for available products. </a:t>
            </a:r>
          </a:p>
          <a:p>
            <a:pPr lvl="0" algn="just" fontAlgn="base">
              <a:lnSpc>
                <a:spcPct val="107000"/>
              </a:lnSpc>
              <a:spcBef>
                <a:spcPts val="0"/>
              </a:spcBef>
              <a:spcAft>
                <a:spcPts val="575"/>
              </a:spcAft>
              <a:buClr>
                <a:srgbClr val="000000"/>
              </a:buClr>
              <a:buSzPts val="1200"/>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rPr>
              <a:t>Customers can request for a chat with the available designer and can chat with them.</a:t>
            </a:r>
          </a:p>
          <a:p>
            <a:pPr lvl="0" algn="just" fontAlgn="base">
              <a:lnSpc>
                <a:spcPct val="107000"/>
              </a:lnSpc>
              <a:spcBef>
                <a:spcPts val="0"/>
              </a:spcBef>
              <a:spcAft>
                <a:spcPts val="575"/>
              </a:spcAft>
              <a:buClr>
                <a:srgbClr val="000000"/>
              </a:buClr>
              <a:buSzPts val="1200"/>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rPr>
              <a:t>We can also extend this Chatbot applicarion for further use like shopping malls, marts.</a:t>
            </a:r>
          </a:p>
          <a:p>
            <a:pPr lvl="0" algn="just" fontAlgn="base">
              <a:lnSpc>
                <a:spcPct val="107000"/>
              </a:lnSpc>
              <a:spcBef>
                <a:spcPts val="0"/>
              </a:spcBef>
              <a:spcAft>
                <a:spcPts val="575"/>
              </a:spcAft>
              <a:buClr>
                <a:srgbClr val="000000"/>
              </a:buClr>
              <a:buSzPts val="1200"/>
              <a:buFont typeface="Arial" panose="020B0604020202020204" pitchFamily="34" charset="0"/>
              <a:buChar cha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6000" b="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5809" y="1019908"/>
            <a:ext cx="8998804" cy="885092"/>
          </a:xfrm>
        </p:spPr>
        <p:txBody>
          <a:bodyPr/>
          <a:lstStyle/>
          <a:p>
            <a:r>
              <a:rPr lang="en-US" dirty="0"/>
              <a:t>Team Members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2003A51090  -   </a:t>
            </a:r>
            <a:r>
              <a:rPr lang="en-US" dirty="0" err="1"/>
              <a:t>K.Manoj</a:t>
            </a:r>
            <a:r>
              <a:rPr lang="en-US" dirty="0"/>
              <a:t> Kumar</a:t>
            </a:r>
          </a:p>
          <a:p>
            <a:pPr>
              <a:buFont typeface="Wingdings" panose="05000000000000000000" pitchFamily="2" charset="2"/>
              <a:buChar char="Ø"/>
            </a:pPr>
            <a:r>
              <a:rPr lang="en-US" dirty="0"/>
              <a:t>2003A51081  -   </a:t>
            </a:r>
            <a:r>
              <a:rPr lang="en-US" dirty="0" err="1"/>
              <a:t>V.Gayathri</a:t>
            </a:r>
            <a:endParaRPr lang="en-US" dirty="0"/>
          </a:p>
          <a:p>
            <a:pPr>
              <a:buFont typeface="Wingdings" panose="05000000000000000000" pitchFamily="2" charset="2"/>
              <a:buChar char="Ø"/>
            </a:pPr>
            <a:r>
              <a:rPr lang="en-US" dirty="0"/>
              <a:t>2003A51229  -   </a:t>
            </a:r>
            <a:r>
              <a:rPr lang="en-US" dirty="0" err="1"/>
              <a:t>Vineela.Baisa</a:t>
            </a:r>
            <a:endParaRPr lang="en-US" dirty="0"/>
          </a:p>
          <a:p>
            <a:pPr>
              <a:buFont typeface="Wingdings" panose="05000000000000000000" pitchFamily="2" charset="2"/>
              <a:buChar char="Ø"/>
            </a:pPr>
            <a:r>
              <a:rPr lang="en-US" dirty="0"/>
              <a:t>2003A51168  -   </a:t>
            </a:r>
            <a:r>
              <a:rPr lang="en-US" dirty="0" err="1"/>
              <a:t>K.Shiva</a:t>
            </a:r>
            <a:r>
              <a:rPr lang="en-US" dirty="0"/>
              <a:t> Kiran</a:t>
            </a:r>
          </a:p>
          <a:p>
            <a:pPr>
              <a:buFont typeface="Wingdings" panose="05000000000000000000" pitchFamily="2" charset="2"/>
              <a:buChar char="Ø"/>
            </a:pPr>
            <a:r>
              <a:rPr lang="en-US" dirty="0"/>
              <a:t>2003A51189  -   </a:t>
            </a:r>
            <a:r>
              <a:rPr lang="en-US" dirty="0" err="1"/>
              <a:t>P.Pramod</a:t>
            </a:r>
            <a:endParaRPr lang="en-US" dirty="0"/>
          </a:p>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r>
              <a:rPr 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Create a personalized </a:t>
            </a:r>
            <a:r>
              <a:rPr lang="en-US" dirty="0" err="1"/>
              <a:t>chatbot</a:t>
            </a:r>
            <a:r>
              <a:rPr lang="en-US" dirty="0"/>
              <a:t> solution that assists users in finding relevant products or services based on their preferences and requirements, improving the overall user experience.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4793" y="509954"/>
            <a:ext cx="9209820" cy="1395046"/>
          </a:xfrm>
        </p:spPr>
        <p:txBody>
          <a:bodyPr/>
          <a:lstStyle/>
          <a:p>
            <a:r>
              <a:rPr lang="en-US" dirty="0"/>
              <a:t>Literature Review</a:t>
            </a:r>
          </a:p>
        </p:txBody>
      </p:sp>
      <p:sp>
        <p:nvSpPr>
          <p:cNvPr id="3" name="Content Placeholder 2"/>
          <p:cNvSpPr>
            <a:spLocks noGrp="1"/>
          </p:cNvSpPr>
          <p:nvPr>
            <p:ph idx="1"/>
          </p:nvPr>
        </p:nvSpPr>
        <p:spPr>
          <a:xfrm>
            <a:off x="1960684" y="1397977"/>
            <a:ext cx="9267093" cy="5143500"/>
          </a:xfrm>
        </p:spPr>
        <p:txBody>
          <a:bodyPr>
            <a:normAutofit/>
          </a:bodyPr>
          <a:lstStyle/>
          <a:p>
            <a:r>
              <a:rPr lang="en-US" b="1" dirty="0">
                <a:latin typeface="Times New Roman" panose="02020603050405020304" pitchFamily="18" charset="0"/>
                <a:cs typeface="Times New Roman" panose="02020603050405020304" pitchFamily="18" charset="0"/>
              </a:rPr>
              <a:t>Title: "</a:t>
            </a:r>
            <a:r>
              <a:rPr lang="en-US" b="1" dirty="0" err="1">
                <a:latin typeface="Times New Roman" panose="02020603050405020304" pitchFamily="18" charset="0"/>
                <a:cs typeface="Times New Roman" panose="02020603050405020304" pitchFamily="18" charset="0"/>
              </a:rPr>
              <a:t>Chatbots</a:t>
            </a:r>
            <a:r>
              <a:rPr lang="en-US" b="1" dirty="0">
                <a:latin typeface="Times New Roman" panose="02020603050405020304" pitchFamily="18" charset="0"/>
                <a:cs typeface="Times New Roman" panose="02020603050405020304" pitchFamily="18" charset="0"/>
              </a:rPr>
              <a:t>: A New Way of Shopping“ (2017)</a:t>
            </a:r>
          </a:p>
          <a:p>
            <a:r>
              <a:rPr lang="en-US" dirty="0">
                <a:latin typeface="Times New Roman" panose="02020603050405020304" pitchFamily="18" charset="0"/>
                <a:cs typeface="Times New Roman" panose="02020603050405020304" pitchFamily="18" charset="0"/>
              </a:rPr>
              <a:t>Authors: </a:t>
            </a:r>
            <a:r>
              <a:rPr lang="en-US" dirty="0" err="1">
                <a:latin typeface="Times New Roman" panose="02020603050405020304" pitchFamily="18" charset="0"/>
                <a:cs typeface="Times New Roman" panose="02020603050405020304" pitchFamily="18" charset="0"/>
              </a:rPr>
              <a:t>Parmar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Darshak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Meena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Yuvraj</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Algorithm: The paper explores the use of rule-based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integrated into online shopping websites. These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assist users with product recommendations and help in the purchase process.</a:t>
            </a:r>
          </a:p>
          <a:p>
            <a:r>
              <a:rPr lang="en-US" dirty="0">
                <a:latin typeface="Times New Roman" panose="02020603050405020304" pitchFamily="18" charset="0"/>
                <a:cs typeface="Times New Roman" panose="02020603050405020304" pitchFamily="18" charset="0"/>
              </a:rPr>
              <a:t>Limitations: Limited to rule-based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which lack the sophistication of AI-driven natural language processing (NLP) models. The study also does not delve into user experience extensively.</a:t>
            </a:r>
          </a:p>
          <a:p>
            <a:r>
              <a:rPr lang="en-US" b="1" dirty="0">
                <a:latin typeface="Times New Roman" panose="02020603050405020304" pitchFamily="18" charset="0"/>
                <a:cs typeface="Times New Roman" panose="02020603050405020304" pitchFamily="18" charset="0"/>
              </a:rPr>
              <a:t>Title: "Enhancing E-commerce with Conversational Agents: A Review“ (2018)</a:t>
            </a:r>
          </a:p>
          <a:p>
            <a:r>
              <a:rPr lang="en-US" dirty="0">
                <a:latin typeface="Times New Roman" panose="02020603050405020304" pitchFamily="18" charset="0"/>
                <a:cs typeface="Times New Roman" panose="02020603050405020304" pitchFamily="18" charset="0"/>
              </a:rPr>
              <a:t>Authors: </a:t>
            </a:r>
            <a:r>
              <a:rPr lang="en-US" dirty="0" err="1">
                <a:latin typeface="Times New Roman" panose="02020603050405020304" pitchFamily="18" charset="0"/>
                <a:cs typeface="Times New Roman" panose="02020603050405020304" pitchFamily="18" charset="0"/>
              </a:rPr>
              <a:t>Pasunuru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Ramakanth</a:t>
            </a:r>
            <a:r>
              <a:rPr lang="en-US" dirty="0">
                <a:latin typeface="Times New Roman" panose="02020603050405020304" pitchFamily="18" charset="0"/>
                <a:cs typeface="Times New Roman" panose="02020603050405020304" pitchFamily="18" charset="0"/>
              </a:rPr>
              <a:t>; Bansal, </a:t>
            </a:r>
            <a:r>
              <a:rPr lang="en-US" dirty="0" err="1">
                <a:latin typeface="Times New Roman" panose="02020603050405020304" pitchFamily="18" charset="0"/>
                <a:cs typeface="Times New Roman" panose="02020603050405020304" pitchFamily="18" charset="0"/>
              </a:rPr>
              <a:t>Mohit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Algorithm: The paper provides a comprehensive review of various algorithms and techniques used in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-based online shopping, including rule-based, retrieval-based, and generative models.</a:t>
            </a:r>
          </a:p>
          <a:p>
            <a:r>
              <a:rPr lang="en-US" dirty="0">
                <a:latin typeface="Times New Roman" panose="02020603050405020304" pitchFamily="18" charset="0"/>
                <a:cs typeface="Times New Roman" panose="02020603050405020304" pitchFamily="18" charset="0"/>
              </a:rPr>
              <a:t>Limitations: It focuses more on algorithms and less on real-world implementations and user experience.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68416" y="879231"/>
            <a:ext cx="8937954" cy="5170099"/>
          </a:xfrm>
        </p:spPr>
        <p:txBody>
          <a:bodyPr>
            <a:normAutofit/>
          </a:bodyPr>
          <a:lstStyle/>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Title: "Design and Development of a </a:t>
            </a:r>
            <a:r>
              <a:rPr lang="en-US" b="1" dirty="0" err="1">
                <a:latin typeface="Times New Roman" panose="02020603050405020304" pitchFamily="18" charset="0"/>
                <a:cs typeface="Times New Roman" panose="02020603050405020304" pitchFamily="18" charset="0"/>
              </a:rPr>
              <a:t>Chatbot</a:t>
            </a:r>
            <a:r>
              <a:rPr lang="en-US" b="1" dirty="0">
                <a:latin typeface="Times New Roman" panose="02020603050405020304" pitchFamily="18" charset="0"/>
                <a:cs typeface="Times New Roman" panose="02020603050405020304" pitchFamily="18" charset="0"/>
              </a:rPr>
              <a:t>-Driven Online Shopping Assistant“ (2019)</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Authors: Kumar, Naveen; Arora, </a:t>
            </a:r>
            <a:r>
              <a:rPr lang="en-US" dirty="0" err="1">
                <a:latin typeface="Times New Roman" panose="02020603050405020304" pitchFamily="18" charset="0"/>
                <a:cs typeface="Times New Roman" panose="02020603050405020304" pitchFamily="18" charset="0"/>
              </a:rPr>
              <a:t>Akshay</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Algorithm: This work introduces a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-driven online shopping assistant using a combination of rule-based and machine learning approaches for product recommendations.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Limitations: Limited discussion on scalability and the challenges of integrating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into existing e-commerce platforms.</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Title: "Enhancing User Experience in Online Shopping Using </a:t>
            </a:r>
            <a:r>
              <a:rPr lang="en-US" b="1" dirty="0" err="1">
                <a:latin typeface="Times New Roman" panose="02020603050405020304" pitchFamily="18" charset="0"/>
                <a:cs typeface="Times New Roman" panose="02020603050405020304" pitchFamily="18" charset="0"/>
              </a:rPr>
              <a:t>Chatbots</a:t>
            </a:r>
            <a:r>
              <a:rPr lang="en-US" b="1" dirty="0">
                <a:latin typeface="Times New Roman" panose="02020603050405020304" pitchFamily="18" charset="0"/>
                <a:cs typeface="Times New Roman" panose="02020603050405020304" pitchFamily="18" charset="0"/>
              </a:rPr>
              <a:t>“ (2020)</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Authors: Gupta, </a:t>
            </a:r>
            <a:r>
              <a:rPr lang="en-US" dirty="0" err="1">
                <a:latin typeface="Times New Roman" panose="02020603050405020304" pitchFamily="18" charset="0"/>
                <a:cs typeface="Times New Roman" panose="02020603050405020304" pitchFamily="18" charset="0"/>
              </a:rPr>
              <a:t>Kunal</a:t>
            </a:r>
            <a:r>
              <a:rPr lang="en-US" dirty="0">
                <a:latin typeface="Times New Roman" panose="02020603050405020304" pitchFamily="18" charset="0"/>
                <a:cs typeface="Times New Roman" panose="02020603050405020304" pitchFamily="18" charset="0"/>
              </a:rPr>
              <a:t>; Shah, </a:t>
            </a:r>
            <a:r>
              <a:rPr lang="en-US" dirty="0" err="1">
                <a:latin typeface="Times New Roman" panose="02020603050405020304" pitchFamily="18" charset="0"/>
                <a:cs typeface="Times New Roman" panose="02020603050405020304" pitchFamily="18" charset="0"/>
              </a:rPr>
              <a:t>Devansh</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Algorithm: The paper explores the use of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powered by deep learning models, specifically neural networks and transformers, to enhance user experience in online shopping.</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Limitations: Focuses primarily on the technical aspects of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development and does not delve deeply into user satisfaction or challenges faced during deployment.</a:t>
            </a:r>
          </a:p>
        </p:txBody>
      </p:sp>
      <p:sp>
        <p:nvSpPr>
          <p:cNvPr id="4" name="Title 1"/>
          <p:cNvSpPr txBox="1"/>
          <p:nvPr/>
        </p:nvSpPr>
        <p:spPr>
          <a:xfrm>
            <a:off x="1811691" y="495087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1" y="-640445"/>
            <a:ext cx="8911687" cy="1280890"/>
          </a:xfrm>
        </p:spPr>
        <p:txBody>
          <a:bodyPr/>
          <a:lstStyle/>
          <a:p>
            <a:endParaRPr lang="en-US" dirty="0"/>
          </a:p>
        </p:txBody>
      </p:sp>
      <p:sp>
        <p:nvSpPr>
          <p:cNvPr id="3" name="Content Placeholder 2"/>
          <p:cNvSpPr>
            <a:spLocks noGrp="1"/>
          </p:cNvSpPr>
          <p:nvPr>
            <p:ph idx="1"/>
          </p:nvPr>
        </p:nvSpPr>
        <p:spPr>
          <a:xfrm>
            <a:off x="2417885" y="808892"/>
            <a:ext cx="8027377" cy="5653454"/>
          </a:xfrm>
        </p:spPr>
        <p:txBody>
          <a:bodyPr/>
          <a:lstStyle/>
          <a:p>
            <a:r>
              <a:rPr lang="en-US" b="1" dirty="0">
                <a:latin typeface="Times New Roman" panose="02020603050405020304" pitchFamily="18" charset="0"/>
                <a:cs typeface="Times New Roman" panose="02020603050405020304" pitchFamily="18" charset="0"/>
              </a:rPr>
              <a:t>Title: "User Acceptance and Satisfaction with AI-Driven </a:t>
            </a:r>
            <a:r>
              <a:rPr lang="en-US" b="1" dirty="0" err="1">
                <a:latin typeface="Times New Roman" panose="02020603050405020304" pitchFamily="18" charset="0"/>
                <a:cs typeface="Times New Roman" panose="02020603050405020304" pitchFamily="18" charset="0"/>
              </a:rPr>
              <a:t>Chatbots</a:t>
            </a:r>
            <a:r>
              <a:rPr lang="en-US" b="1" dirty="0">
                <a:latin typeface="Times New Roman" panose="02020603050405020304" pitchFamily="18" charset="0"/>
                <a:cs typeface="Times New Roman" panose="02020603050405020304" pitchFamily="18" charset="0"/>
              </a:rPr>
              <a:t> in E-commerce: An Empirical Study“ (2021)</a:t>
            </a:r>
          </a:p>
          <a:p>
            <a:r>
              <a:rPr lang="en-US" dirty="0">
                <a:latin typeface="Times New Roman" panose="02020603050405020304" pitchFamily="18" charset="0"/>
                <a:cs typeface="Times New Roman" panose="02020603050405020304" pitchFamily="18" charset="0"/>
              </a:rPr>
              <a:t>Authors: Chen, </a:t>
            </a:r>
            <a:r>
              <a:rPr lang="en-US" dirty="0" err="1">
                <a:latin typeface="Times New Roman" panose="02020603050405020304" pitchFamily="18" charset="0"/>
                <a:cs typeface="Times New Roman" panose="02020603050405020304" pitchFamily="18" charset="0"/>
              </a:rPr>
              <a:t>Jiaqi</a:t>
            </a:r>
            <a:r>
              <a:rPr lang="en-US" dirty="0">
                <a:latin typeface="Times New Roman" panose="02020603050405020304" pitchFamily="18" charset="0"/>
                <a:cs typeface="Times New Roman" panose="02020603050405020304" pitchFamily="18" charset="0"/>
              </a:rPr>
              <a:t>; Chen, Yin</a:t>
            </a:r>
          </a:p>
          <a:p>
            <a:r>
              <a:rPr lang="en-US" dirty="0">
                <a:latin typeface="Times New Roman" panose="02020603050405020304" pitchFamily="18" charset="0"/>
                <a:cs typeface="Times New Roman" panose="02020603050405020304" pitchFamily="18" charset="0"/>
              </a:rPr>
              <a:t>Algorithm: This study investigates user acceptance and satisfaction with AI-driven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in e-commerce, with a focus on NLP and machine learning-based models.</a:t>
            </a:r>
          </a:p>
          <a:p>
            <a:r>
              <a:rPr lang="en-US" dirty="0">
                <a:latin typeface="Times New Roman" panose="02020603050405020304" pitchFamily="18" charset="0"/>
                <a:cs typeface="Times New Roman" panose="02020603050405020304" pitchFamily="18" charset="0"/>
              </a:rPr>
              <a:t>Limitations: Limited to the evaluation of user satisfaction, and the algorithms used are not extensively discussed.</a:t>
            </a:r>
          </a:p>
          <a:p>
            <a:r>
              <a:rPr lang="en-US" dirty="0">
                <a:latin typeface="Times New Roman" panose="02020603050405020304" pitchFamily="18" charset="0"/>
                <a:cs typeface="Times New Roman" panose="02020603050405020304" pitchFamily="18" charset="0"/>
              </a:rPr>
              <a:t>The future scope of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-based online shopping applications looks promising, with opportunities for improved user experiences, automation, and integration with emerging technologies. Staying adaptable and customer-focused will be key to long-term success in this competitive space.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Getting a product these days is much easier than styling it and presenting it to the outside world in a trendy style, therefore our website puts all of these circumstances under one roof and brings the best out of individuals. This item is entirely based on current  trends, current brands and styling. This website offers clients </a:t>
            </a:r>
            <a:r>
              <a:rPr lang="en-US" dirty="0" err="1"/>
              <a:t>customised</a:t>
            </a:r>
            <a:r>
              <a:rPr lang="en-US" dirty="0"/>
              <a:t> products based on their style and personality. </a:t>
            </a:r>
          </a:p>
          <a:p>
            <a:r>
              <a:rPr lang="en-US" dirty="0">
                <a:latin typeface="Century Gothic" panose="020B0502020202020204" pitchFamily="34" charset="0"/>
                <a:ea typeface="+mn-lt"/>
                <a:cs typeface="+mn-lt"/>
              </a:rPr>
              <a:t>This project proposes an Artificial Intelligent Bot that uses a set datasets and will be based on Python programming language. </a:t>
            </a:r>
          </a:p>
          <a:p>
            <a:r>
              <a:rPr lang="en-US" dirty="0">
                <a:latin typeface="Century Gothic" panose="020B0502020202020204" pitchFamily="34" charset="0"/>
                <a:ea typeface="+mn-lt"/>
                <a:cs typeface="+mn-lt"/>
              </a:rPr>
              <a:t>This Bot is capable of  collecting user needs on a certain product mentioned by  users to view the required product in the online marketing website.   </a:t>
            </a:r>
            <a:endParaRPr lang="en-US" dirty="0">
              <a:latin typeface="Century Gothic" panose="020B0502020202020204" pitchFamily="34" charset="0"/>
              <a:cs typeface="Times New Roman" panose="02020603050405020304"/>
            </a:endParaRP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lstStyle/>
          <a:p>
            <a:r>
              <a:rPr lang="en-US" dirty="0"/>
              <a:t>This system contains a </a:t>
            </a:r>
            <a:r>
              <a:rPr lang="en-US" dirty="0" err="1"/>
              <a:t>chatbot</a:t>
            </a:r>
            <a:r>
              <a:rPr lang="en-US" dirty="0"/>
              <a:t> to interact with the user.</a:t>
            </a:r>
          </a:p>
          <a:p>
            <a:r>
              <a:rPr lang="en-US" dirty="0"/>
              <a:t> Convenient to choose products.</a:t>
            </a:r>
          </a:p>
          <a:p>
            <a:r>
              <a:rPr lang="en-US" dirty="0"/>
              <a:t>24/7 website is open.</a:t>
            </a:r>
          </a:p>
          <a:p>
            <a:r>
              <a:rPr lang="en-US" dirty="0"/>
              <a:t>More sets of options are available.</a:t>
            </a:r>
          </a:p>
          <a:p>
            <a:r>
              <a:rPr lang="en-US" dirty="0"/>
              <a:t>Less time consuming.</a:t>
            </a:r>
          </a:p>
          <a:p>
            <a:r>
              <a:rPr lang="en-US" dirty="0"/>
              <a:t>All set of products are available in one area.</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3585" y="677008"/>
            <a:ext cx="9201027" cy="1227992"/>
          </a:xfrm>
        </p:spPr>
        <p:txBody>
          <a:bodyPr/>
          <a:lstStyle/>
          <a:p>
            <a:r>
              <a:rPr lang="en-IN" dirty="0">
                <a:latin typeface="Century Gothic" panose="020B0502020202020204" pitchFamily="34" charset="0"/>
                <a:cs typeface="Times New Roman" panose="02020603050405020304" pitchFamily="18" charset="0"/>
              </a:rPr>
              <a:t>Existing method versus Proposed method </a:t>
            </a:r>
            <a:endParaRPr lang="en-US" dirty="0">
              <a:latin typeface="Century Gothic" panose="020B0502020202020204" pitchFamily="34" charset="0"/>
              <a:cs typeface="Times New Roman" panose="02020603050405020304" pitchFamily="18" charset="0"/>
            </a:endParaRPr>
          </a:p>
        </p:txBody>
      </p:sp>
      <p:sp>
        <p:nvSpPr>
          <p:cNvPr id="3" name="Content Placeholder 2"/>
          <p:cNvSpPr>
            <a:spLocks noGrp="1"/>
          </p:cNvSpPr>
          <p:nvPr>
            <p:ph idx="1"/>
          </p:nvPr>
        </p:nvSpPr>
        <p:spPr>
          <a:xfrm>
            <a:off x="2446398" y="2318238"/>
            <a:ext cx="8915400" cy="3777622"/>
          </a:xfrm>
        </p:spPr>
        <p:txBody>
          <a:bodyPr>
            <a:normAutofit lnSpcReduction="10000"/>
          </a:bodyPr>
          <a:lstStyle/>
          <a:p>
            <a:r>
              <a:rPr lang="en-US" dirty="0"/>
              <a:t>Many customers go for purchasing product both online and offline so as to examine the product and hold the product just for the payment of the product. To do offline shopping we have to plan where to go and at what  time it will be open.  So there are some disadvantages to it.</a:t>
            </a:r>
          </a:p>
          <a:p>
            <a:r>
              <a:rPr lang="en-US" dirty="0"/>
              <a:t> Lack of options.</a:t>
            </a:r>
          </a:p>
          <a:p>
            <a:r>
              <a:rPr lang="en-US" dirty="0"/>
              <a:t>Time consuming.</a:t>
            </a:r>
          </a:p>
          <a:p>
            <a:r>
              <a:rPr lang="en-US" dirty="0"/>
              <a:t>24/7 shops wouldn’t be open.</a:t>
            </a:r>
          </a:p>
          <a:p>
            <a:r>
              <a:rPr lang="en-US" dirty="0"/>
              <a:t>All products are not available at one area. </a:t>
            </a:r>
          </a:p>
          <a:p>
            <a:r>
              <a:rPr lang="en-US" dirty="0"/>
              <a:t>The main drawback of existing online shopping is that, when we need a product to be shopped online we need to go through  many websites regarding that product and there is no guarantee that we get the exact product in appearance, quality, quantity and price. </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TotalTime>
  <Words>988</Words>
  <Application>Microsoft Office PowerPoint</Application>
  <PresentationFormat>Widescreen</PresentationFormat>
  <Paragraphs>86</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Calibri</vt:lpstr>
      <vt:lpstr>Century Gothic</vt:lpstr>
      <vt:lpstr>Times New Roman</vt:lpstr>
      <vt:lpstr>Wingdings</vt:lpstr>
      <vt:lpstr>Wingdings 3</vt:lpstr>
      <vt:lpstr>Wisp</vt:lpstr>
      <vt:lpstr>Chatbot Based Online Shopping Web Application  </vt:lpstr>
      <vt:lpstr>Team Members</vt:lpstr>
      <vt:lpstr>Problem Statement</vt:lpstr>
      <vt:lpstr>Literature Review</vt:lpstr>
      <vt:lpstr>PowerPoint Presentation</vt:lpstr>
      <vt:lpstr>PowerPoint Presentation</vt:lpstr>
      <vt:lpstr>Objectives</vt:lpstr>
      <vt:lpstr>Proposed System</vt:lpstr>
      <vt:lpstr>Existing method versus Proposed method </vt:lpstr>
      <vt:lpstr>Proposed Approach/Algorithm </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Based Online Shopping Web Application</dc:title>
  <dc:creator>LENOVO</dc:creator>
  <cp:lastModifiedBy>manojkumar komirisetti</cp:lastModifiedBy>
  <cp:revision>23</cp:revision>
  <dcterms:created xsi:type="dcterms:W3CDTF">2023-09-01T06:08:00Z</dcterms:created>
  <dcterms:modified xsi:type="dcterms:W3CDTF">2023-09-06T09:34:42Z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1D599CC27F5F4834A3EE5E91C519FC6F_12</vt:lpwstr>
  </property>
  <property fmtid="{D5CDD505-2E9C-101B-9397-08002B2CF9AE}" pid="3" name="KSOProductBuildVer">
    <vt:lpwstr>1033-12.2.0.13201</vt:lpwstr>
  </property>
</Properties>
</file>