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9" r:id="rId4"/>
    <p:sldId id="258" r:id="rId5"/>
    <p:sldId id="260" r:id="rId6"/>
    <p:sldId id="268" r:id="rId7"/>
    <p:sldId id="266" r:id="rId8"/>
    <p:sldId id="267" r:id="rId9"/>
    <p:sldId id="265" r:id="rId10"/>
  </p:sldIdLst>
  <p:sldSz cx="18288000" cy="10287000"/>
  <p:notesSz cx="6858000" cy="9144000"/>
  <p:embeddedFontLst>
    <p:embeddedFont>
      <p:font typeface="Abadi" panose="020B0604020104020204" pitchFamily="34" charset="0"/>
      <p:regular r:id="rId11"/>
    </p:embeddedFont>
    <p:embeddedFont>
      <p:font typeface="Poppins" panose="00000500000000000000" pitchFamily="2" charset="0"/>
      <p:regular r:id="rId12"/>
      <p:bold r:id="rId13"/>
      <p:italic r:id="rId14"/>
      <p:boldItalic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EE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DBD831-DD10-4EE0-801C-BC0626F1FD9C}" v="1" dt="2024-03-17T01:32:34.6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2" autoAdjust="0"/>
  </p:normalViewPr>
  <p:slideViewPr>
    <p:cSldViewPr>
      <p:cViewPr varScale="1">
        <p:scale>
          <a:sx n="42" d="100"/>
          <a:sy n="42" d="100"/>
        </p:scale>
        <p:origin x="804" y="1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ldeep Singh songara" userId="c1629c765ca2ea60" providerId="LiveId" clId="{A0DBD831-DD10-4EE0-801C-BC0626F1FD9C}"/>
    <pc:docChg chg="modSld">
      <pc:chgData name="Kuldeep Singh songara" userId="c1629c765ca2ea60" providerId="LiveId" clId="{A0DBD831-DD10-4EE0-801C-BC0626F1FD9C}" dt="2024-03-17T01:33:14.925" v="9" actId="14100"/>
      <pc:docMkLst>
        <pc:docMk/>
      </pc:docMkLst>
      <pc:sldChg chg="addSp modSp mod">
        <pc:chgData name="Kuldeep Singh songara" userId="c1629c765ca2ea60" providerId="LiveId" clId="{A0DBD831-DD10-4EE0-801C-BC0626F1FD9C}" dt="2024-03-17T01:33:14.925" v="9" actId="14100"/>
        <pc:sldMkLst>
          <pc:docMk/>
          <pc:sldMk cId="0" sldId="256"/>
        </pc:sldMkLst>
        <pc:picChg chg="add mod modCrop">
          <ac:chgData name="Kuldeep Singh songara" userId="c1629c765ca2ea60" providerId="LiveId" clId="{A0DBD831-DD10-4EE0-801C-BC0626F1FD9C}" dt="2024-03-17T01:33:14.925" v="9" actId="14100"/>
          <ac:picMkLst>
            <pc:docMk/>
            <pc:sldMk cId="0" sldId="256"/>
            <ac:picMk id="4" creationId="{0BC05158-C1B6-46BF-943A-C78365728FD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3000">
              <a:schemeClr val="accent1">
                <a:lumMod val="5000"/>
                <a:lumOff val="95000"/>
                <a:alpha val="22000"/>
              </a:schemeClr>
            </a:gs>
            <a:gs pos="99875">
              <a:srgbClr val="A2BCDC"/>
            </a:gs>
            <a:gs pos="99750">
              <a:srgbClr val="AEC5E1"/>
            </a:gs>
            <a:gs pos="99500">
              <a:srgbClr val="C6D6EA"/>
            </a:gs>
            <a:gs pos="13000">
              <a:schemeClr val="accent1">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extBox 12">
            <a:extLst>
              <a:ext uri="{FF2B5EF4-FFF2-40B4-BE49-F238E27FC236}">
                <a16:creationId xmlns:a16="http://schemas.microsoft.com/office/drawing/2014/main" id="{0BC9AEEC-AF4C-9961-99B2-A2F752CEA014}"/>
              </a:ext>
            </a:extLst>
          </p:cNvPr>
          <p:cNvSpPr txBox="1"/>
          <p:nvPr/>
        </p:nvSpPr>
        <p:spPr>
          <a:xfrm>
            <a:off x="0" y="1279682"/>
            <a:ext cx="16776848" cy="2489079"/>
          </a:xfrm>
          <a:prstGeom prst="rect">
            <a:avLst/>
          </a:prstGeom>
        </p:spPr>
        <p:txBody>
          <a:bodyPr wrap="square" lIns="0" tIns="0" rIns="0" bIns="0" rtlCol="0" anchor="ctr">
            <a:spAutoFit/>
          </a:bodyPr>
          <a:lstStyle/>
          <a:p>
            <a:pPr algn="ctr">
              <a:lnSpc>
                <a:spcPts val="22457"/>
              </a:lnSpc>
            </a:pPr>
            <a:r>
              <a:rPr lang="en-US" sz="9600" b="1" dirty="0" err="1">
                <a:solidFill>
                  <a:srgbClr val="000000"/>
                </a:solidFill>
                <a:latin typeface="Telegraf Bold Bold"/>
              </a:rPr>
              <a:t>Brandifly</a:t>
            </a:r>
            <a:endParaRPr lang="en-US" sz="9600" b="1" dirty="0">
              <a:solidFill>
                <a:srgbClr val="000000"/>
              </a:solidFill>
              <a:latin typeface="Telegraf Bold Bold"/>
            </a:endParaRPr>
          </a:p>
        </p:txBody>
      </p:sp>
      <p:sp>
        <p:nvSpPr>
          <p:cNvPr id="34" name="TextBox 33">
            <a:extLst>
              <a:ext uri="{FF2B5EF4-FFF2-40B4-BE49-F238E27FC236}">
                <a16:creationId xmlns:a16="http://schemas.microsoft.com/office/drawing/2014/main" id="{710144DB-86B4-10FF-0EF5-9BDB8ED4A0F9}"/>
              </a:ext>
            </a:extLst>
          </p:cNvPr>
          <p:cNvSpPr txBox="1"/>
          <p:nvPr/>
        </p:nvSpPr>
        <p:spPr>
          <a:xfrm>
            <a:off x="477291" y="7862396"/>
            <a:ext cx="7868732" cy="523220"/>
          </a:xfrm>
          <a:prstGeom prst="rect">
            <a:avLst/>
          </a:prstGeom>
          <a:solidFill>
            <a:schemeClr val="tx2">
              <a:lumMod val="60000"/>
              <a:lumOff val="40000"/>
            </a:schemeClr>
          </a:solidFill>
        </p:spPr>
        <p:txBody>
          <a:bodyPr wrap="square" rtlCol="0">
            <a:spAutoFit/>
          </a:bodyPr>
          <a:lstStyle/>
          <a:p>
            <a:r>
              <a:rPr lang="en-IN" sz="2800" dirty="0">
                <a:solidFill>
                  <a:schemeClr val="bg1"/>
                </a:solidFill>
              </a:rPr>
              <a:t>3. Chandan Kumar</a:t>
            </a:r>
            <a:endParaRPr lang="en-IN" dirty="0">
              <a:solidFill>
                <a:schemeClr val="bg1"/>
              </a:solidFill>
            </a:endParaRPr>
          </a:p>
        </p:txBody>
      </p:sp>
      <p:sp>
        <p:nvSpPr>
          <p:cNvPr id="36" name="TextBox 35">
            <a:extLst>
              <a:ext uri="{FF2B5EF4-FFF2-40B4-BE49-F238E27FC236}">
                <a16:creationId xmlns:a16="http://schemas.microsoft.com/office/drawing/2014/main" id="{D7EB9E2E-760D-3AE6-52EA-64851A041ACD}"/>
              </a:ext>
            </a:extLst>
          </p:cNvPr>
          <p:cNvSpPr txBox="1"/>
          <p:nvPr/>
        </p:nvSpPr>
        <p:spPr>
          <a:xfrm>
            <a:off x="503040" y="7124004"/>
            <a:ext cx="7868732" cy="519616"/>
          </a:xfrm>
          <a:prstGeom prst="rect">
            <a:avLst/>
          </a:prstGeom>
          <a:solidFill>
            <a:schemeClr val="tx2">
              <a:lumMod val="60000"/>
              <a:lumOff val="40000"/>
            </a:schemeClr>
          </a:solidFill>
        </p:spPr>
        <p:txBody>
          <a:bodyPr wrap="square" rtlCol="0">
            <a:spAutoFit/>
          </a:bodyPr>
          <a:lstStyle/>
          <a:p>
            <a:r>
              <a:rPr lang="en-IN" sz="2800" dirty="0">
                <a:solidFill>
                  <a:schemeClr val="bg1"/>
                </a:solidFill>
              </a:rPr>
              <a:t>2. Manoj Kumar Chouhan</a:t>
            </a:r>
            <a:endParaRPr lang="en-IN" dirty="0">
              <a:solidFill>
                <a:schemeClr val="bg1"/>
              </a:solidFill>
            </a:endParaRPr>
          </a:p>
        </p:txBody>
      </p:sp>
      <p:sp>
        <p:nvSpPr>
          <p:cNvPr id="37" name="TextBox 36">
            <a:extLst>
              <a:ext uri="{FF2B5EF4-FFF2-40B4-BE49-F238E27FC236}">
                <a16:creationId xmlns:a16="http://schemas.microsoft.com/office/drawing/2014/main" id="{D560416E-419E-763D-0538-46FD2A734A7A}"/>
              </a:ext>
            </a:extLst>
          </p:cNvPr>
          <p:cNvSpPr txBox="1"/>
          <p:nvPr/>
        </p:nvSpPr>
        <p:spPr>
          <a:xfrm>
            <a:off x="456896" y="8600788"/>
            <a:ext cx="7889127" cy="523220"/>
          </a:xfrm>
          <a:prstGeom prst="rect">
            <a:avLst/>
          </a:prstGeom>
          <a:solidFill>
            <a:schemeClr val="tx2">
              <a:lumMod val="60000"/>
              <a:lumOff val="40000"/>
            </a:schemeClr>
          </a:solidFill>
        </p:spPr>
        <p:txBody>
          <a:bodyPr wrap="square" rtlCol="0">
            <a:spAutoFit/>
          </a:bodyPr>
          <a:lstStyle/>
          <a:p>
            <a:r>
              <a:rPr lang="en-IN" sz="2800" dirty="0">
                <a:solidFill>
                  <a:schemeClr val="bg1"/>
                </a:solidFill>
              </a:rPr>
              <a:t>4. Kuldeep Singh Songara </a:t>
            </a:r>
            <a:endParaRPr lang="en-IN" dirty="0">
              <a:solidFill>
                <a:schemeClr val="bg1"/>
              </a:solidFill>
            </a:endParaRPr>
          </a:p>
        </p:txBody>
      </p:sp>
      <p:sp>
        <p:nvSpPr>
          <p:cNvPr id="38" name="TextBox 37">
            <a:extLst>
              <a:ext uri="{FF2B5EF4-FFF2-40B4-BE49-F238E27FC236}">
                <a16:creationId xmlns:a16="http://schemas.microsoft.com/office/drawing/2014/main" id="{16C417FF-22E7-BE3E-1FD7-7E6D344DC218}"/>
              </a:ext>
            </a:extLst>
          </p:cNvPr>
          <p:cNvSpPr txBox="1"/>
          <p:nvPr/>
        </p:nvSpPr>
        <p:spPr>
          <a:xfrm>
            <a:off x="503040" y="6382008"/>
            <a:ext cx="7842983" cy="523220"/>
          </a:xfrm>
          <a:prstGeom prst="rect">
            <a:avLst/>
          </a:prstGeom>
          <a:solidFill>
            <a:schemeClr val="tx2">
              <a:lumMod val="60000"/>
              <a:lumOff val="40000"/>
            </a:schemeClr>
          </a:solidFill>
        </p:spPr>
        <p:txBody>
          <a:bodyPr wrap="square" rtlCol="0">
            <a:spAutoFit/>
          </a:bodyPr>
          <a:lstStyle/>
          <a:p>
            <a:r>
              <a:rPr lang="en-IN" sz="2800" dirty="0">
                <a:solidFill>
                  <a:schemeClr val="bg1"/>
                </a:solidFill>
              </a:rPr>
              <a:t>1. Ankit Kashyap</a:t>
            </a:r>
            <a:endParaRPr lang="en-IN" dirty="0">
              <a:solidFill>
                <a:schemeClr val="bg1"/>
              </a:solidFill>
            </a:endParaRPr>
          </a:p>
        </p:txBody>
      </p:sp>
      <p:sp>
        <p:nvSpPr>
          <p:cNvPr id="2" name="TextBox 1">
            <a:extLst>
              <a:ext uri="{FF2B5EF4-FFF2-40B4-BE49-F238E27FC236}">
                <a16:creationId xmlns:a16="http://schemas.microsoft.com/office/drawing/2014/main" id="{39C85812-DBF8-393E-ABD6-8ED7504E0A92}"/>
              </a:ext>
            </a:extLst>
          </p:cNvPr>
          <p:cNvSpPr txBox="1"/>
          <p:nvPr/>
        </p:nvSpPr>
        <p:spPr>
          <a:xfrm>
            <a:off x="471200" y="9339180"/>
            <a:ext cx="7842983" cy="523220"/>
          </a:xfrm>
          <a:prstGeom prst="rect">
            <a:avLst/>
          </a:prstGeom>
          <a:solidFill>
            <a:schemeClr val="tx2">
              <a:lumMod val="60000"/>
              <a:lumOff val="40000"/>
            </a:schemeClr>
          </a:solidFill>
        </p:spPr>
        <p:txBody>
          <a:bodyPr wrap="square" rtlCol="0">
            <a:spAutoFit/>
          </a:bodyPr>
          <a:lstStyle/>
          <a:p>
            <a:r>
              <a:rPr lang="en-IN" sz="2800" dirty="0">
                <a:solidFill>
                  <a:schemeClr val="bg1"/>
                </a:solidFill>
              </a:rPr>
              <a:t>5. Shashi Ranjan</a:t>
            </a:r>
            <a:endParaRPr lang="en-IN" dirty="0">
              <a:solidFill>
                <a:schemeClr val="bg1"/>
              </a:solidFill>
            </a:endParaRPr>
          </a:p>
        </p:txBody>
      </p:sp>
      <p:pic>
        <p:nvPicPr>
          <p:cNvPr id="7" name="Picture 6">
            <a:extLst>
              <a:ext uri="{FF2B5EF4-FFF2-40B4-BE49-F238E27FC236}">
                <a16:creationId xmlns:a16="http://schemas.microsoft.com/office/drawing/2014/main" id="{1F934599-7BF3-8BA8-EC3A-9333E8CA2E73}"/>
              </a:ext>
            </a:extLst>
          </p:cNvPr>
          <p:cNvPicPr>
            <a:picLocks noChangeAspect="1"/>
          </p:cNvPicPr>
          <p:nvPr/>
        </p:nvPicPr>
        <p:blipFill rotWithShape="1">
          <a:blip r:embed="rId2">
            <a:extLst>
              <a:ext uri="{28A0092B-C50C-407E-A947-70E740481C1C}">
                <a14:useLocalDpi xmlns:a14="http://schemas.microsoft.com/office/drawing/2010/main" val="0"/>
              </a:ext>
            </a:extLst>
          </a:blip>
          <a:srcRect t="21749" b="24171"/>
          <a:stretch/>
        </p:blipFill>
        <p:spPr>
          <a:xfrm>
            <a:off x="0" y="-491838"/>
            <a:ext cx="18288000" cy="6395262"/>
          </a:xfrm>
          <a:prstGeom prst="rect">
            <a:avLst/>
          </a:prstGeom>
        </p:spPr>
      </p:pic>
      <p:pic>
        <p:nvPicPr>
          <p:cNvPr id="4" name="Picture 3">
            <a:extLst>
              <a:ext uri="{FF2B5EF4-FFF2-40B4-BE49-F238E27FC236}">
                <a16:creationId xmlns:a16="http://schemas.microsoft.com/office/drawing/2014/main" id="{0BC05158-C1B6-46BF-943A-C78365728FDE}"/>
              </a:ext>
            </a:extLst>
          </p:cNvPr>
          <p:cNvPicPr>
            <a:picLocks noChangeAspect="1"/>
          </p:cNvPicPr>
          <p:nvPr/>
        </p:nvPicPr>
        <p:blipFill rotWithShape="1">
          <a:blip r:embed="rId3">
            <a:extLst>
              <a:ext uri="{28A0092B-C50C-407E-A947-70E740481C1C}">
                <a14:useLocalDpi xmlns:a14="http://schemas.microsoft.com/office/drawing/2010/main" val="0"/>
              </a:ext>
            </a:extLst>
          </a:blip>
          <a:srcRect t="24800" b="29700"/>
          <a:stretch/>
        </p:blipFill>
        <p:spPr>
          <a:xfrm>
            <a:off x="215008" y="-1870842"/>
            <a:ext cx="17854348" cy="812361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p:nvPr/>
        </p:nvGrpSpPr>
        <p:grpSpPr>
          <a:xfrm>
            <a:off x="1028700" y="2839244"/>
            <a:ext cx="5066791" cy="6378318"/>
            <a:chOff x="0" y="0"/>
            <a:chExt cx="1334464" cy="1679886"/>
          </a:xfrm>
        </p:grpSpPr>
        <p:sp>
          <p:nvSpPr>
            <p:cNvPr id="3" name="Freeform 3"/>
            <p:cNvSpPr/>
            <p:nvPr/>
          </p:nvSpPr>
          <p:spPr>
            <a:xfrm>
              <a:off x="0" y="0"/>
              <a:ext cx="1334464" cy="1679886"/>
            </a:xfrm>
            <a:custGeom>
              <a:avLst/>
              <a:gdLst/>
              <a:ahLst/>
              <a:cxnLst/>
              <a:rect l="l" t="t" r="r" b="b"/>
              <a:pathLst>
                <a:path w="1334464" h="1679886">
                  <a:moveTo>
                    <a:pt x="77927" y="0"/>
                  </a:moveTo>
                  <a:lnTo>
                    <a:pt x="1256537" y="0"/>
                  </a:lnTo>
                  <a:cubicBezTo>
                    <a:pt x="1277204" y="0"/>
                    <a:pt x="1297025" y="8210"/>
                    <a:pt x="1311639" y="22824"/>
                  </a:cubicBezTo>
                  <a:cubicBezTo>
                    <a:pt x="1326254" y="37438"/>
                    <a:pt x="1334464" y="57259"/>
                    <a:pt x="1334464" y="77927"/>
                  </a:cubicBezTo>
                  <a:lnTo>
                    <a:pt x="1334464" y="1601960"/>
                  </a:lnTo>
                  <a:cubicBezTo>
                    <a:pt x="1334464" y="1622627"/>
                    <a:pt x="1326254" y="1642448"/>
                    <a:pt x="1311639" y="1657062"/>
                  </a:cubicBezTo>
                  <a:cubicBezTo>
                    <a:pt x="1297025" y="1671676"/>
                    <a:pt x="1277204" y="1679886"/>
                    <a:pt x="1256537" y="1679886"/>
                  </a:cubicBezTo>
                  <a:lnTo>
                    <a:pt x="77927" y="1679886"/>
                  </a:lnTo>
                  <a:cubicBezTo>
                    <a:pt x="57259" y="1679886"/>
                    <a:pt x="37438" y="1671676"/>
                    <a:pt x="22824" y="1657062"/>
                  </a:cubicBezTo>
                  <a:cubicBezTo>
                    <a:pt x="8210" y="1642448"/>
                    <a:pt x="0" y="1622627"/>
                    <a:pt x="0" y="1601960"/>
                  </a:cubicBezTo>
                  <a:lnTo>
                    <a:pt x="0" y="77927"/>
                  </a:lnTo>
                  <a:cubicBezTo>
                    <a:pt x="0" y="57259"/>
                    <a:pt x="8210" y="37438"/>
                    <a:pt x="22824" y="22824"/>
                  </a:cubicBezTo>
                  <a:cubicBezTo>
                    <a:pt x="37438" y="8210"/>
                    <a:pt x="57259" y="0"/>
                    <a:pt x="77927" y="0"/>
                  </a:cubicBezTo>
                  <a:close/>
                </a:path>
              </a:pathLst>
            </a:custGeom>
            <a:solidFill>
              <a:srgbClr val="F5F5F5"/>
            </a:solidFill>
          </p:spPr>
          <p:txBody>
            <a:bodyPr/>
            <a:lstStyle/>
            <a:p>
              <a:endParaRPr lang="en-IN"/>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grpSp>
        <p:nvGrpSpPr>
          <p:cNvPr id="5" name="Group 5"/>
          <p:cNvGrpSpPr/>
          <p:nvPr/>
        </p:nvGrpSpPr>
        <p:grpSpPr>
          <a:xfrm>
            <a:off x="6635095" y="2879982"/>
            <a:ext cx="5066791" cy="6378318"/>
            <a:chOff x="0" y="0"/>
            <a:chExt cx="1334464" cy="1679886"/>
          </a:xfrm>
        </p:grpSpPr>
        <p:sp>
          <p:nvSpPr>
            <p:cNvPr id="6" name="Freeform 6"/>
            <p:cNvSpPr/>
            <p:nvPr/>
          </p:nvSpPr>
          <p:spPr>
            <a:xfrm>
              <a:off x="0" y="0"/>
              <a:ext cx="1334464" cy="1679886"/>
            </a:xfrm>
            <a:custGeom>
              <a:avLst/>
              <a:gdLst/>
              <a:ahLst/>
              <a:cxnLst/>
              <a:rect l="l" t="t" r="r" b="b"/>
              <a:pathLst>
                <a:path w="1334464" h="1679886">
                  <a:moveTo>
                    <a:pt x="77927" y="0"/>
                  </a:moveTo>
                  <a:lnTo>
                    <a:pt x="1256537" y="0"/>
                  </a:lnTo>
                  <a:cubicBezTo>
                    <a:pt x="1277204" y="0"/>
                    <a:pt x="1297025" y="8210"/>
                    <a:pt x="1311639" y="22824"/>
                  </a:cubicBezTo>
                  <a:cubicBezTo>
                    <a:pt x="1326254" y="37438"/>
                    <a:pt x="1334464" y="57259"/>
                    <a:pt x="1334464" y="77927"/>
                  </a:cubicBezTo>
                  <a:lnTo>
                    <a:pt x="1334464" y="1601960"/>
                  </a:lnTo>
                  <a:cubicBezTo>
                    <a:pt x="1334464" y="1622627"/>
                    <a:pt x="1326254" y="1642448"/>
                    <a:pt x="1311639" y="1657062"/>
                  </a:cubicBezTo>
                  <a:cubicBezTo>
                    <a:pt x="1297025" y="1671676"/>
                    <a:pt x="1277204" y="1679886"/>
                    <a:pt x="1256537" y="1679886"/>
                  </a:cubicBezTo>
                  <a:lnTo>
                    <a:pt x="77927" y="1679886"/>
                  </a:lnTo>
                  <a:cubicBezTo>
                    <a:pt x="57259" y="1679886"/>
                    <a:pt x="37438" y="1671676"/>
                    <a:pt x="22824" y="1657062"/>
                  </a:cubicBezTo>
                  <a:cubicBezTo>
                    <a:pt x="8210" y="1642448"/>
                    <a:pt x="0" y="1622627"/>
                    <a:pt x="0" y="1601960"/>
                  </a:cubicBezTo>
                  <a:lnTo>
                    <a:pt x="0" y="77927"/>
                  </a:lnTo>
                  <a:cubicBezTo>
                    <a:pt x="0" y="57259"/>
                    <a:pt x="8210" y="37438"/>
                    <a:pt x="22824" y="22824"/>
                  </a:cubicBezTo>
                  <a:cubicBezTo>
                    <a:pt x="37438" y="8210"/>
                    <a:pt x="57259" y="0"/>
                    <a:pt x="77927" y="0"/>
                  </a:cubicBezTo>
                  <a:close/>
                </a:path>
              </a:pathLst>
            </a:custGeom>
            <a:solidFill>
              <a:srgbClr val="F5F5F5"/>
            </a:solidFill>
          </p:spPr>
          <p:txBody>
            <a:bodyPr/>
            <a:lstStyle/>
            <a:p>
              <a:endParaRPr lang="en-IN"/>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grpSp>
        <p:nvGrpSpPr>
          <p:cNvPr id="8" name="Group 8"/>
          <p:cNvGrpSpPr/>
          <p:nvPr/>
        </p:nvGrpSpPr>
        <p:grpSpPr>
          <a:xfrm>
            <a:off x="12191746" y="2839244"/>
            <a:ext cx="5066791" cy="6378318"/>
            <a:chOff x="0" y="0"/>
            <a:chExt cx="1334464" cy="1679886"/>
          </a:xfrm>
        </p:grpSpPr>
        <p:sp>
          <p:nvSpPr>
            <p:cNvPr id="9" name="Freeform 9"/>
            <p:cNvSpPr/>
            <p:nvPr/>
          </p:nvSpPr>
          <p:spPr>
            <a:xfrm>
              <a:off x="0" y="0"/>
              <a:ext cx="1334464" cy="1679886"/>
            </a:xfrm>
            <a:custGeom>
              <a:avLst/>
              <a:gdLst/>
              <a:ahLst/>
              <a:cxnLst/>
              <a:rect l="l" t="t" r="r" b="b"/>
              <a:pathLst>
                <a:path w="1334464" h="1679886">
                  <a:moveTo>
                    <a:pt x="77927" y="0"/>
                  </a:moveTo>
                  <a:lnTo>
                    <a:pt x="1256537" y="0"/>
                  </a:lnTo>
                  <a:cubicBezTo>
                    <a:pt x="1277204" y="0"/>
                    <a:pt x="1297025" y="8210"/>
                    <a:pt x="1311639" y="22824"/>
                  </a:cubicBezTo>
                  <a:cubicBezTo>
                    <a:pt x="1326254" y="37438"/>
                    <a:pt x="1334464" y="57259"/>
                    <a:pt x="1334464" y="77927"/>
                  </a:cubicBezTo>
                  <a:lnTo>
                    <a:pt x="1334464" y="1601960"/>
                  </a:lnTo>
                  <a:cubicBezTo>
                    <a:pt x="1334464" y="1622627"/>
                    <a:pt x="1326254" y="1642448"/>
                    <a:pt x="1311639" y="1657062"/>
                  </a:cubicBezTo>
                  <a:cubicBezTo>
                    <a:pt x="1297025" y="1671676"/>
                    <a:pt x="1277204" y="1679886"/>
                    <a:pt x="1256537" y="1679886"/>
                  </a:cubicBezTo>
                  <a:lnTo>
                    <a:pt x="77927" y="1679886"/>
                  </a:lnTo>
                  <a:cubicBezTo>
                    <a:pt x="57259" y="1679886"/>
                    <a:pt x="37438" y="1671676"/>
                    <a:pt x="22824" y="1657062"/>
                  </a:cubicBezTo>
                  <a:cubicBezTo>
                    <a:pt x="8210" y="1642448"/>
                    <a:pt x="0" y="1622627"/>
                    <a:pt x="0" y="1601960"/>
                  </a:cubicBezTo>
                  <a:lnTo>
                    <a:pt x="0" y="77927"/>
                  </a:lnTo>
                  <a:cubicBezTo>
                    <a:pt x="0" y="57259"/>
                    <a:pt x="8210" y="37438"/>
                    <a:pt x="22824" y="22824"/>
                  </a:cubicBezTo>
                  <a:cubicBezTo>
                    <a:pt x="37438" y="8210"/>
                    <a:pt x="57259" y="0"/>
                    <a:pt x="77927" y="0"/>
                  </a:cubicBezTo>
                  <a:close/>
                </a:path>
              </a:pathLst>
            </a:custGeom>
            <a:solidFill>
              <a:srgbClr val="F5F5F5"/>
            </a:solidFill>
          </p:spPr>
          <p:txBody>
            <a:bodyPr/>
            <a:lstStyle/>
            <a:p>
              <a:endParaRPr lang="en-IN"/>
            </a:p>
          </p:txBody>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sp>
        <p:nvSpPr>
          <p:cNvPr id="12" name="Freeform 12"/>
          <p:cNvSpPr/>
          <p:nvPr/>
        </p:nvSpPr>
        <p:spPr>
          <a:xfrm>
            <a:off x="2618334" y="1938610"/>
            <a:ext cx="1887522" cy="1882744"/>
          </a:xfrm>
          <a:custGeom>
            <a:avLst/>
            <a:gdLst/>
            <a:ahLst/>
            <a:cxnLst/>
            <a:rect l="l" t="t" r="r" b="b"/>
            <a:pathLst>
              <a:path w="406400" h="405371">
                <a:moveTo>
                  <a:pt x="202686" y="0"/>
                </a:moveTo>
                <a:lnTo>
                  <a:pt x="203714" y="0"/>
                </a:lnTo>
                <a:cubicBezTo>
                  <a:pt x="257470" y="0"/>
                  <a:pt x="309024" y="21354"/>
                  <a:pt x="347035" y="59365"/>
                </a:cubicBezTo>
                <a:cubicBezTo>
                  <a:pt x="385046" y="97376"/>
                  <a:pt x="406400" y="148930"/>
                  <a:pt x="406400" y="202686"/>
                </a:cubicBezTo>
                <a:lnTo>
                  <a:pt x="406400" y="202686"/>
                </a:lnTo>
                <a:cubicBezTo>
                  <a:pt x="406400" y="314626"/>
                  <a:pt x="315655" y="405371"/>
                  <a:pt x="203714" y="405371"/>
                </a:cubicBezTo>
                <a:lnTo>
                  <a:pt x="202686" y="405371"/>
                </a:lnTo>
                <a:cubicBezTo>
                  <a:pt x="148930" y="405371"/>
                  <a:pt x="97376" y="384017"/>
                  <a:pt x="59365" y="346006"/>
                </a:cubicBezTo>
                <a:cubicBezTo>
                  <a:pt x="21354" y="307995"/>
                  <a:pt x="0" y="256441"/>
                  <a:pt x="0" y="202686"/>
                </a:cubicBezTo>
                <a:lnTo>
                  <a:pt x="0" y="202686"/>
                </a:lnTo>
                <a:cubicBezTo>
                  <a:pt x="0" y="148930"/>
                  <a:pt x="21354" y="97376"/>
                  <a:pt x="59365" y="59365"/>
                </a:cubicBezTo>
                <a:cubicBezTo>
                  <a:pt x="97376" y="21354"/>
                  <a:pt x="148930" y="0"/>
                  <a:pt x="202686" y="0"/>
                </a:cubicBezTo>
                <a:close/>
              </a:path>
            </a:pathLst>
          </a:custGeom>
          <a:gradFill>
            <a:gsLst>
              <a:gs pos="99000">
                <a:schemeClr val="tx2">
                  <a:lumMod val="60000"/>
                  <a:lumOff val="40000"/>
                </a:schemeClr>
              </a:gs>
              <a:gs pos="100000">
                <a:srgbClr val="FF0000">
                  <a:alpha val="54000"/>
                  <a:lumMod val="84000"/>
                  <a:lumOff val="16000"/>
                </a:srgbClr>
              </a:gs>
            </a:gsLst>
            <a:lin ang="5400000" scaled="1"/>
          </a:gradFill>
        </p:spPr>
        <p:txBody>
          <a:bodyPr/>
          <a:lstStyle/>
          <a:p>
            <a:endParaRPr lang="en-IN"/>
          </a:p>
        </p:txBody>
      </p:sp>
      <p:sp>
        <p:nvSpPr>
          <p:cNvPr id="15" name="Freeform 15"/>
          <p:cNvSpPr/>
          <p:nvPr/>
        </p:nvSpPr>
        <p:spPr>
          <a:xfrm>
            <a:off x="8200239" y="1938610"/>
            <a:ext cx="1887522" cy="1882744"/>
          </a:xfrm>
          <a:custGeom>
            <a:avLst/>
            <a:gdLst/>
            <a:ahLst/>
            <a:cxnLst/>
            <a:rect l="l" t="t" r="r" b="b"/>
            <a:pathLst>
              <a:path w="406400" h="405371">
                <a:moveTo>
                  <a:pt x="202686" y="0"/>
                </a:moveTo>
                <a:lnTo>
                  <a:pt x="203714" y="0"/>
                </a:lnTo>
                <a:cubicBezTo>
                  <a:pt x="257470" y="0"/>
                  <a:pt x="309024" y="21354"/>
                  <a:pt x="347035" y="59365"/>
                </a:cubicBezTo>
                <a:cubicBezTo>
                  <a:pt x="385046" y="97376"/>
                  <a:pt x="406400" y="148930"/>
                  <a:pt x="406400" y="202686"/>
                </a:cubicBezTo>
                <a:lnTo>
                  <a:pt x="406400" y="202686"/>
                </a:lnTo>
                <a:cubicBezTo>
                  <a:pt x="406400" y="314626"/>
                  <a:pt x="315655" y="405371"/>
                  <a:pt x="203714" y="405371"/>
                </a:cubicBezTo>
                <a:lnTo>
                  <a:pt x="202686" y="405371"/>
                </a:lnTo>
                <a:cubicBezTo>
                  <a:pt x="148930" y="405371"/>
                  <a:pt x="97376" y="384017"/>
                  <a:pt x="59365" y="346006"/>
                </a:cubicBezTo>
                <a:cubicBezTo>
                  <a:pt x="21354" y="307995"/>
                  <a:pt x="0" y="256441"/>
                  <a:pt x="0" y="202686"/>
                </a:cubicBezTo>
                <a:lnTo>
                  <a:pt x="0" y="202686"/>
                </a:lnTo>
                <a:cubicBezTo>
                  <a:pt x="0" y="148930"/>
                  <a:pt x="21354" y="97376"/>
                  <a:pt x="59365" y="59365"/>
                </a:cubicBezTo>
                <a:cubicBezTo>
                  <a:pt x="97376" y="21354"/>
                  <a:pt x="148930" y="0"/>
                  <a:pt x="202686" y="0"/>
                </a:cubicBezTo>
                <a:close/>
              </a:path>
            </a:pathLst>
          </a:custGeom>
          <a:gradFill>
            <a:gsLst>
              <a:gs pos="99000">
                <a:schemeClr val="tx2">
                  <a:lumMod val="60000"/>
                  <a:lumOff val="40000"/>
                </a:schemeClr>
              </a:gs>
              <a:gs pos="100000">
                <a:srgbClr val="FF0000">
                  <a:alpha val="54000"/>
                  <a:lumMod val="84000"/>
                  <a:lumOff val="16000"/>
                </a:srgbClr>
              </a:gs>
            </a:gsLst>
            <a:lin ang="5400000" scaled="1"/>
          </a:gradFill>
        </p:spPr>
        <p:txBody>
          <a:bodyPr/>
          <a:lstStyle/>
          <a:p>
            <a:endParaRPr lang="en-IN"/>
          </a:p>
        </p:txBody>
      </p:sp>
      <p:sp>
        <p:nvSpPr>
          <p:cNvPr id="18" name="Freeform 18"/>
          <p:cNvSpPr/>
          <p:nvPr/>
        </p:nvSpPr>
        <p:spPr>
          <a:xfrm>
            <a:off x="13781065" y="1938610"/>
            <a:ext cx="1887522" cy="1882744"/>
          </a:xfrm>
          <a:custGeom>
            <a:avLst/>
            <a:gdLst/>
            <a:ahLst/>
            <a:cxnLst/>
            <a:rect l="l" t="t" r="r" b="b"/>
            <a:pathLst>
              <a:path w="406400" h="405371">
                <a:moveTo>
                  <a:pt x="202686" y="0"/>
                </a:moveTo>
                <a:lnTo>
                  <a:pt x="203714" y="0"/>
                </a:lnTo>
                <a:cubicBezTo>
                  <a:pt x="257470" y="0"/>
                  <a:pt x="309024" y="21354"/>
                  <a:pt x="347035" y="59365"/>
                </a:cubicBezTo>
                <a:cubicBezTo>
                  <a:pt x="385046" y="97376"/>
                  <a:pt x="406400" y="148930"/>
                  <a:pt x="406400" y="202686"/>
                </a:cubicBezTo>
                <a:lnTo>
                  <a:pt x="406400" y="202686"/>
                </a:lnTo>
                <a:cubicBezTo>
                  <a:pt x="406400" y="314626"/>
                  <a:pt x="315655" y="405371"/>
                  <a:pt x="203714" y="405371"/>
                </a:cubicBezTo>
                <a:lnTo>
                  <a:pt x="202686" y="405371"/>
                </a:lnTo>
                <a:cubicBezTo>
                  <a:pt x="148930" y="405371"/>
                  <a:pt x="97376" y="384017"/>
                  <a:pt x="59365" y="346006"/>
                </a:cubicBezTo>
                <a:cubicBezTo>
                  <a:pt x="21354" y="307995"/>
                  <a:pt x="0" y="256441"/>
                  <a:pt x="0" y="202686"/>
                </a:cubicBezTo>
                <a:lnTo>
                  <a:pt x="0" y="202686"/>
                </a:lnTo>
                <a:cubicBezTo>
                  <a:pt x="0" y="148930"/>
                  <a:pt x="21354" y="97376"/>
                  <a:pt x="59365" y="59365"/>
                </a:cubicBezTo>
                <a:cubicBezTo>
                  <a:pt x="97376" y="21354"/>
                  <a:pt x="148930" y="0"/>
                  <a:pt x="202686" y="0"/>
                </a:cubicBezTo>
                <a:close/>
              </a:path>
            </a:pathLst>
          </a:custGeom>
          <a:gradFill>
            <a:gsLst>
              <a:gs pos="99000">
                <a:schemeClr val="tx2">
                  <a:lumMod val="60000"/>
                  <a:lumOff val="40000"/>
                </a:schemeClr>
              </a:gs>
              <a:gs pos="100000">
                <a:srgbClr val="FF0000">
                  <a:alpha val="54000"/>
                  <a:lumMod val="84000"/>
                  <a:lumOff val="16000"/>
                </a:srgbClr>
              </a:gs>
            </a:gsLst>
            <a:lin ang="5400000" scaled="1"/>
          </a:gradFill>
        </p:spPr>
        <p:txBody>
          <a:bodyPr/>
          <a:lstStyle/>
          <a:p>
            <a:endParaRPr lang="en-IN"/>
          </a:p>
        </p:txBody>
      </p:sp>
      <p:sp>
        <p:nvSpPr>
          <p:cNvPr id="20" name="TextBox 20"/>
          <p:cNvSpPr txBox="1"/>
          <p:nvPr/>
        </p:nvSpPr>
        <p:spPr>
          <a:xfrm>
            <a:off x="1333815" y="5105400"/>
            <a:ext cx="4456560" cy="695325"/>
          </a:xfrm>
          <a:prstGeom prst="rect">
            <a:avLst/>
          </a:prstGeom>
        </p:spPr>
        <p:txBody>
          <a:bodyPr lIns="0" tIns="0" rIns="0" bIns="0" rtlCol="0" anchor="t">
            <a:spAutoFit/>
          </a:bodyPr>
          <a:lstStyle/>
          <a:p>
            <a:pPr marL="0" lvl="0" indent="0" algn="ctr">
              <a:lnSpc>
                <a:spcPts val="5040"/>
              </a:lnSpc>
            </a:pPr>
            <a:r>
              <a:rPr lang="en-US" sz="4200" u="none" dirty="0">
                <a:solidFill>
                  <a:srgbClr val="1A1A1A"/>
                </a:solidFill>
                <a:latin typeface="Telegraf Bold Bold"/>
              </a:rPr>
              <a:t>Problem 1</a:t>
            </a:r>
          </a:p>
        </p:txBody>
      </p:sp>
      <p:sp>
        <p:nvSpPr>
          <p:cNvPr id="21" name="TextBox 21"/>
          <p:cNvSpPr txBox="1"/>
          <p:nvPr/>
        </p:nvSpPr>
        <p:spPr>
          <a:xfrm>
            <a:off x="1439144" y="5863580"/>
            <a:ext cx="4243062" cy="3488134"/>
          </a:xfrm>
          <a:prstGeom prst="rect">
            <a:avLst/>
          </a:prstGeom>
        </p:spPr>
        <p:txBody>
          <a:bodyPr wrap="square" lIns="0" tIns="0" rIns="0" bIns="0" rtlCol="0" anchor="t">
            <a:spAutoFit/>
          </a:bodyPr>
          <a:lstStyle/>
          <a:p>
            <a:pPr marL="0" lvl="0" indent="0" algn="ctr">
              <a:lnSpc>
                <a:spcPts val="3359"/>
              </a:lnSpc>
            </a:pPr>
            <a:r>
              <a:rPr lang="en-US" sz="2400" dirty="0">
                <a:solidFill>
                  <a:srgbClr val="1A1A1A"/>
                </a:solidFill>
                <a:latin typeface="Poppins"/>
              </a:rPr>
              <a:t>India has over 3.5-4 million influencers who are divided into buckets like elite, mega, macro and micro depending on their follower. Still difficulties to find perfect influencer according to need</a:t>
            </a:r>
            <a:endParaRPr lang="en-US" sz="2400" u="none" dirty="0">
              <a:solidFill>
                <a:srgbClr val="1A1A1A"/>
              </a:solidFill>
              <a:latin typeface="Poppins"/>
            </a:endParaRPr>
          </a:p>
        </p:txBody>
      </p:sp>
      <p:sp>
        <p:nvSpPr>
          <p:cNvPr id="22" name="TextBox 22"/>
          <p:cNvSpPr txBox="1"/>
          <p:nvPr/>
        </p:nvSpPr>
        <p:spPr>
          <a:xfrm>
            <a:off x="6915720" y="5105400"/>
            <a:ext cx="4456560" cy="695325"/>
          </a:xfrm>
          <a:prstGeom prst="rect">
            <a:avLst/>
          </a:prstGeom>
        </p:spPr>
        <p:txBody>
          <a:bodyPr lIns="0" tIns="0" rIns="0" bIns="0" rtlCol="0" anchor="t">
            <a:spAutoFit/>
          </a:bodyPr>
          <a:lstStyle/>
          <a:p>
            <a:pPr marL="0" lvl="0" indent="0" algn="ctr">
              <a:lnSpc>
                <a:spcPts val="5040"/>
              </a:lnSpc>
            </a:pPr>
            <a:r>
              <a:rPr lang="en-US" sz="4200" u="none" dirty="0">
                <a:solidFill>
                  <a:srgbClr val="1A1A1A"/>
                </a:solidFill>
                <a:latin typeface="Telegraf Bold Bold"/>
              </a:rPr>
              <a:t>Problem 2</a:t>
            </a:r>
          </a:p>
        </p:txBody>
      </p:sp>
      <p:sp>
        <p:nvSpPr>
          <p:cNvPr id="23" name="TextBox 23"/>
          <p:cNvSpPr txBox="1"/>
          <p:nvPr/>
        </p:nvSpPr>
        <p:spPr>
          <a:xfrm>
            <a:off x="7314491" y="6017027"/>
            <a:ext cx="3659018" cy="2593274"/>
          </a:xfrm>
          <a:prstGeom prst="rect">
            <a:avLst/>
          </a:prstGeom>
        </p:spPr>
        <p:txBody>
          <a:bodyPr lIns="0" tIns="0" rIns="0" bIns="0" rtlCol="0" anchor="t">
            <a:spAutoFit/>
          </a:bodyPr>
          <a:lstStyle/>
          <a:p>
            <a:pPr marL="0" lvl="0" indent="0" algn="ctr">
              <a:lnSpc>
                <a:spcPts val="3359"/>
              </a:lnSpc>
            </a:pPr>
            <a:r>
              <a:rPr lang="en-US" sz="2400" dirty="0">
                <a:solidFill>
                  <a:srgbClr val="1A1A1A"/>
                </a:solidFill>
                <a:latin typeface="Poppins"/>
              </a:rPr>
              <a:t>As many as 118 million Indians have tried products or services promoted by influencer ads, says a report by </a:t>
            </a:r>
            <a:r>
              <a:rPr lang="en-US" sz="2400" dirty="0" err="1">
                <a:solidFill>
                  <a:srgbClr val="1A1A1A"/>
                </a:solidFill>
                <a:latin typeface="Poppins"/>
              </a:rPr>
              <a:t>Redseer</a:t>
            </a:r>
            <a:r>
              <a:rPr lang="en-US" sz="2400" dirty="0">
                <a:solidFill>
                  <a:srgbClr val="1A1A1A"/>
                </a:solidFill>
                <a:latin typeface="Poppins"/>
              </a:rPr>
              <a:t>.</a:t>
            </a:r>
          </a:p>
        </p:txBody>
      </p:sp>
      <p:sp>
        <p:nvSpPr>
          <p:cNvPr id="24" name="TextBox 24"/>
          <p:cNvSpPr txBox="1"/>
          <p:nvPr/>
        </p:nvSpPr>
        <p:spPr>
          <a:xfrm>
            <a:off x="12496546" y="5105400"/>
            <a:ext cx="4456560" cy="695325"/>
          </a:xfrm>
          <a:prstGeom prst="rect">
            <a:avLst/>
          </a:prstGeom>
        </p:spPr>
        <p:txBody>
          <a:bodyPr lIns="0" tIns="0" rIns="0" bIns="0" rtlCol="0" anchor="t">
            <a:spAutoFit/>
          </a:bodyPr>
          <a:lstStyle/>
          <a:p>
            <a:pPr marL="0" lvl="0" indent="0" algn="ctr">
              <a:lnSpc>
                <a:spcPts val="5040"/>
              </a:lnSpc>
            </a:pPr>
            <a:r>
              <a:rPr lang="en-US" sz="4200" u="none" dirty="0">
                <a:solidFill>
                  <a:srgbClr val="1A1A1A"/>
                </a:solidFill>
                <a:latin typeface="Telegraf Bold Bold"/>
              </a:rPr>
              <a:t>Problem 3</a:t>
            </a:r>
          </a:p>
        </p:txBody>
      </p:sp>
      <p:sp>
        <p:nvSpPr>
          <p:cNvPr id="25" name="TextBox 25"/>
          <p:cNvSpPr txBox="1"/>
          <p:nvPr/>
        </p:nvSpPr>
        <p:spPr>
          <a:xfrm>
            <a:off x="12895317" y="6017027"/>
            <a:ext cx="3659018" cy="3029291"/>
          </a:xfrm>
          <a:prstGeom prst="rect">
            <a:avLst/>
          </a:prstGeom>
        </p:spPr>
        <p:txBody>
          <a:bodyPr lIns="0" tIns="0" rIns="0" bIns="0" rtlCol="0" anchor="t">
            <a:spAutoFit/>
          </a:bodyPr>
          <a:lstStyle/>
          <a:p>
            <a:pPr marL="0" lvl="0" indent="0" algn="ctr">
              <a:lnSpc>
                <a:spcPts val="3359"/>
              </a:lnSpc>
            </a:pPr>
            <a:r>
              <a:rPr lang="en-US" sz="2400" dirty="0">
                <a:solidFill>
                  <a:srgbClr val="1A1A1A"/>
                </a:solidFill>
                <a:latin typeface="Poppins"/>
              </a:rPr>
              <a:t>Even after having such big influencer market, many potential influencers are still facing difficulties to form collaboration with companies.</a:t>
            </a:r>
          </a:p>
        </p:txBody>
      </p:sp>
      <p:sp>
        <p:nvSpPr>
          <p:cNvPr id="26" name="TextBox 26"/>
          <p:cNvSpPr txBox="1"/>
          <p:nvPr/>
        </p:nvSpPr>
        <p:spPr>
          <a:xfrm>
            <a:off x="2790571" y="2389445"/>
            <a:ext cx="1543050" cy="914400"/>
          </a:xfrm>
          <a:prstGeom prst="rect">
            <a:avLst/>
          </a:prstGeom>
        </p:spPr>
        <p:txBody>
          <a:bodyPr lIns="0" tIns="0" rIns="0" bIns="0" rtlCol="0" anchor="t">
            <a:spAutoFit/>
          </a:bodyPr>
          <a:lstStyle/>
          <a:p>
            <a:pPr marL="0" lvl="0" indent="0" algn="ctr">
              <a:lnSpc>
                <a:spcPts val="6720"/>
              </a:lnSpc>
            </a:pPr>
            <a:r>
              <a:rPr lang="en-US" sz="5600">
                <a:solidFill>
                  <a:srgbClr val="F5F5F5"/>
                </a:solidFill>
                <a:latin typeface="Telegraf Bold Bold"/>
              </a:rPr>
              <a:t>01</a:t>
            </a:r>
          </a:p>
        </p:txBody>
      </p:sp>
      <p:sp>
        <p:nvSpPr>
          <p:cNvPr id="27" name="TextBox 27"/>
          <p:cNvSpPr txBox="1"/>
          <p:nvPr/>
        </p:nvSpPr>
        <p:spPr>
          <a:xfrm>
            <a:off x="8372475" y="2389445"/>
            <a:ext cx="1543050" cy="914400"/>
          </a:xfrm>
          <a:prstGeom prst="rect">
            <a:avLst/>
          </a:prstGeom>
        </p:spPr>
        <p:txBody>
          <a:bodyPr lIns="0" tIns="0" rIns="0" bIns="0" rtlCol="0" anchor="t">
            <a:spAutoFit/>
          </a:bodyPr>
          <a:lstStyle/>
          <a:p>
            <a:pPr marL="0" lvl="0" indent="0" algn="ctr">
              <a:lnSpc>
                <a:spcPts val="6720"/>
              </a:lnSpc>
            </a:pPr>
            <a:r>
              <a:rPr lang="en-US" sz="5600">
                <a:solidFill>
                  <a:srgbClr val="F5F5F5"/>
                </a:solidFill>
                <a:latin typeface="Telegraf Bold Bold"/>
              </a:rPr>
              <a:t>02</a:t>
            </a:r>
          </a:p>
        </p:txBody>
      </p:sp>
      <p:sp>
        <p:nvSpPr>
          <p:cNvPr id="28" name="TextBox 28"/>
          <p:cNvSpPr txBox="1"/>
          <p:nvPr/>
        </p:nvSpPr>
        <p:spPr>
          <a:xfrm>
            <a:off x="13953301" y="2389445"/>
            <a:ext cx="1543050" cy="914400"/>
          </a:xfrm>
          <a:prstGeom prst="rect">
            <a:avLst/>
          </a:prstGeom>
        </p:spPr>
        <p:txBody>
          <a:bodyPr lIns="0" tIns="0" rIns="0" bIns="0" rtlCol="0" anchor="t">
            <a:spAutoFit/>
          </a:bodyPr>
          <a:lstStyle/>
          <a:p>
            <a:pPr marL="0" lvl="0" indent="0" algn="ctr">
              <a:lnSpc>
                <a:spcPts val="6720"/>
              </a:lnSpc>
            </a:pPr>
            <a:r>
              <a:rPr lang="en-US" sz="5600">
                <a:solidFill>
                  <a:srgbClr val="F5F5F5"/>
                </a:solidFill>
                <a:latin typeface="Telegraf Bold Bold"/>
              </a:rPr>
              <a:t>03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p:nvPr/>
        </p:nvGrpSpPr>
        <p:grpSpPr>
          <a:xfrm>
            <a:off x="9290070" y="1218174"/>
            <a:ext cx="7778730" cy="2284043"/>
            <a:chOff x="0" y="0"/>
            <a:chExt cx="2187552" cy="678980"/>
          </a:xfrm>
        </p:grpSpPr>
        <p:sp>
          <p:nvSpPr>
            <p:cNvPr id="3" name="Freeform 3"/>
            <p:cNvSpPr/>
            <p:nvPr/>
          </p:nvSpPr>
          <p:spPr>
            <a:xfrm>
              <a:off x="0" y="0"/>
              <a:ext cx="2187552" cy="678980"/>
            </a:xfrm>
            <a:custGeom>
              <a:avLst/>
              <a:gdLst/>
              <a:ahLst/>
              <a:cxnLst/>
              <a:rect l="l" t="t" r="r" b="b"/>
              <a:pathLst>
                <a:path w="2187552" h="678980">
                  <a:moveTo>
                    <a:pt x="49545" y="0"/>
                  </a:moveTo>
                  <a:lnTo>
                    <a:pt x="2138007" y="0"/>
                  </a:lnTo>
                  <a:cubicBezTo>
                    <a:pt x="2151147" y="0"/>
                    <a:pt x="2163749" y="5220"/>
                    <a:pt x="2173040" y="14511"/>
                  </a:cubicBezTo>
                  <a:cubicBezTo>
                    <a:pt x="2182332" y="23803"/>
                    <a:pt x="2187552" y="36405"/>
                    <a:pt x="2187552" y="49545"/>
                  </a:cubicBezTo>
                  <a:lnTo>
                    <a:pt x="2187552" y="629435"/>
                  </a:lnTo>
                  <a:cubicBezTo>
                    <a:pt x="2187552" y="642575"/>
                    <a:pt x="2182332" y="655177"/>
                    <a:pt x="2173040" y="664468"/>
                  </a:cubicBezTo>
                  <a:cubicBezTo>
                    <a:pt x="2163749" y="673760"/>
                    <a:pt x="2151147" y="678980"/>
                    <a:pt x="2138007" y="678980"/>
                  </a:cubicBezTo>
                  <a:lnTo>
                    <a:pt x="49545" y="678980"/>
                  </a:lnTo>
                  <a:cubicBezTo>
                    <a:pt x="36405" y="678980"/>
                    <a:pt x="23803" y="673760"/>
                    <a:pt x="14511" y="664468"/>
                  </a:cubicBezTo>
                  <a:cubicBezTo>
                    <a:pt x="5220" y="655177"/>
                    <a:pt x="0" y="642575"/>
                    <a:pt x="0" y="629435"/>
                  </a:cubicBezTo>
                  <a:lnTo>
                    <a:pt x="0" y="49545"/>
                  </a:lnTo>
                  <a:cubicBezTo>
                    <a:pt x="0" y="36405"/>
                    <a:pt x="5220" y="23803"/>
                    <a:pt x="14511" y="14511"/>
                  </a:cubicBezTo>
                  <a:cubicBezTo>
                    <a:pt x="23803" y="5220"/>
                    <a:pt x="36405" y="0"/>
                    <a:pt x="49545" y="0"/>
                  </a:cubicBezTo>
                  <a:close/>
                </a:path>
              </a:pathLst>
            </a:custGeom>
            <a:solidFill>
              <a:srgbClr val="F5F5F5"/>
            </a:solidFill>
          </p:spPr>
          <p:txBody>
            <a:bodyPr/>
            <a:lstStyle/>
            <a:p>
              <a:endParaRPr lang="en-IN"/>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grpSp>
        <p:nvGrpSpPr>
          <p:cNvPr id="5" name="Group 5"/>
          <p:cNvGrpSpPr/>
          <p:nvPr/>
        </p:nvGrpSpPr>
        <p:grpSpPr>
          <a:xfrm>
            <a:off x="9290070" y="4096215"/>
            <a:ext cx="7778730" cy="2284043"/>
            <a:chOff x="0" y="0"/>
            <a:chExt cx="2187552" cy="678980"/>
          </a:xfrm>
        </p:grpSpPr>
        <p:sp>
          <p:nvSpPr>
            <p:cNvPr id="6" name="Freeform 6"/>
            <p:cNvSpPr/>
            <p:nvPr/>
          </p:nvSpPr>
          <p:spPr>
            <a:xfrm>
              <a:off x="0" y="0"/>
              <a:ext cx="2187552" cy="678980"/>
            </a:xfrm>
            <a:custGeom>
              <a:avLst/>
              <a:gdLst/>
              <a:ahLst/>
              <a:cxnLst/>
              <a:rect l="l" t="t" r="r" b="b"/>
              <a:pathLst>
                <a:path w="2187552" h="678980">
                  <a:moveTo>
                    <a:pt x="49545" y="0"/>
                  </a:moveTo>
                  <a:lnTo>
                    <a:pt x="2138007" y="0"/>
                  </a:lnTo>
                  <a:cubicBezTo>
                    <a:pt x="2151147" y="0"/>
                    <a:pt x="2163749" y="5220"/>
                    <a:pt x="2173040" y="14511"/>
                  </a:cubicBezTo>
                  <a:cubicBezTo>
                    <a:pt x="2182332" y="23803"/>
                    <a:pt x="2187552" y="36405"/>
                    <a:pt x="2187552" y="49545"/>
                  </a:cubicBezTo>
                  <a:lnTo>
                    <a:pt x="2187552" y="629435"/>
                  </a:lnTo>
                  <a:cubicBezTo>
                    <a:pt x="2187552" y="642575"/>
                    <a:pt x="2182332" y="655177"/>
                    <a:pt x="2173040" y="664468"/>
                  </a:cubicBezTo>
                  <a:cubicBezTo>
                    <a:pt x="2163749" y="673760"/>
                    <a:pt x="2151147" y="678980"/>
                    <a:pt x="2138007" y="678980"/>
                  </a:cubicBezTo>
                  <a:lnTo>
                    <a:pt x="49545" y="678980"/>
                  </a:lnTo>
                  <a:cubicBezTo>
                    <a:pt x="36405" y="678980"/>
                    <a:pt x="23803" y="673760"/>
                    <a:pt x="14511" y="664468"/>
                  </a:cubicBezTo>
                  <a:cubicBezTo>
                    <a:pt x="5220" y="655177"/>
                    <a:pt x="0" y="642575"/>
                    <a:pt x="0" y="629435"/>
                  </a:cubicBezTo>
                  <a:lnTo>
                    <a:pt x="0" y="49545"/>
                  </a:lnTo>
                  <a:cubicBezTo>
                    <a:pt x="0" y="36405"/>
                    <a:pt x="5220" y="23803"/>
                    <a:pt x="14511" y="14511"/>
                  </a:cubicBezTo>
                  <a:cubicBezTo>
                    <a:pt x="23803" y="5220"/>
                    <a:pt x="36405" y="0"/>
                    <a:pt x="49545" y="0"/>
                  </a:cubicBezTo>
                  <a:close/>
                </a:path>
              </a:pathLst>
            </a:custGeom>
            <a:solidFill>
              <a:srgbClr val="F5F5F5"/>
            </a:solidFill>
          </p:spPr>
          <p:txBody>
            <a:bodyPr/>
            <a:lstStyle/>
            <a:p>
              <a:endParaRPr lang="en-IN"/>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grpSp>
        <p:nvGrpSpPr>
          <p:cNvPr id="8" name="Group 8"/>
          <p:cNvGrpSpPr/>
          <p:nvPr/>
        </p:nvGrpSpPr>
        <p:grpSpPr>
          <a:xfrm>
            <a:off x="9108540" y="7210475"/>
            <a:ext cx="7778730" cy="2284043"/>
            <a:chOff x="0" y="0"/>
            <a:chExt cx="2187552" cy="678980"/>
          </a:xfrm>
        </p:grpSpPr>
        <p:sp>
          <p:nvSpPr>
            <p:cNvPr id="9" name="Freeform 9"/>
            <p:cNvSpPr/>
            <p:nvPr/>
          </p:nvSpPr>
          <p:spPr>
            <a:xfrm>
              <a:off x="0" y="0"/>
              <a:ext cx="2187552" cy="678980"/>
            </a:xfrm>
            <a:custGeom>
              <a:avLst/>
              <a:gdLst/>
              <a:ahLst/>
              <a:cxnLst/>
              <a:rect l="l" t="t" r="r" b="b"/>
              <a:pathLst>
                <a:path w="2187552" h="678980">
                  <a:moveTo>
                    <a:pt x="49545" y="0"/>
                  </a:moveTo>
                  <a:lnTo>
                    <a:pt x="2138007" y="0"/>
                  </a:lnTo>
                  <a:cubicBezTo>
                    <a:pt x="2151147" y="0"/>
                    <a:pt x="2163749" y="5220"/>
                    <a:pt x="2173040" y="14511"/>
                  </a:cubicBezTo>
                  <a:cubicBezTo>
                    <a:pt x="2182332" y="23803"/>
                    <a:pt x="2187552" y="36405"/>
                    <a:pt x="2187552" y="49545"/>
                  </a:cubicBezTo>
                  <a:lnTo>
                    <a:pt x="2187552" y="629435"/>
                  </a:lnTo>
                  <a:cubicBezTo>
                    <a:pt x="2187552" y="642575"/>
                    <a:pt x="2182332" y="655177"/>
                    <a:pt x="2173040" y="664468"/>
                  </a:cubicBezTo>
                  <a:cubicBezTo>
                    <a:pt x="2163749" y="673760"/>
                    <a:pt x="2151147" y="678980"/>
                    <a:pt x="2138007" y="678980"/>
                  </a:cubicBezTo>
                  <a:lnTo>
                    <a:pt x="49545" y="678980"/>
                  </a:lnTo>
                  <a:cubicBezTo>
                    <a:pt x="36405" y="678980"/>
                    <a:pt x="23803" y="673760"/>
                    <a:pt x="14511" y="664468"/>
                  </a:cubicBezTo>
                  <a:cubicBezTo>
                    <a:pt x="5220" y="655177"/>
                    <a:pt x="0" y="642575"/>
                    <a:pt x="0" y="629435"/>
                  </a:cubicBezTo>
                  <a:lnTo>
                    <a:pt x="0" y="49545"/>
                  </a:lnTo>
                  <a:cubicBezTo>
                    <a:pt x="0" y="36405"/>
                    <a:pt x="5220" y="23803"/>
                    <a:pt x="14511" y="14511"/>
                  </a:cubicBezTo>
                  <a:cubicBezTo>
                    <a:pt x="23803" y="5220"/>
                    <a:pt x="36405" y="0"/>
                    <a:pt x="49545" y="0"/>
                  </a:cubicBezTo>
                  <a:close/>
                </a:path>
              </a:pathLst>
            </a:custGeom>
            <a:solidFill>
              <a:srgbClr val="F5F5F5"/>
            </a:solidFill>
          </p:spPr>
          <p:txBody>
            <a:bodyPr/>
            <a:lstStyle/>
            <a:p>
              <a:endParaRPr lang="en-IN"/>
            </a:p>
          </p:txBody>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sp>
        <p:nvSpPr>
          <p:cNvPr id="12" name="Freeform 12"/>
          <p:cNvSpPr/>
          <p:nvPr/>
        </p:nvSpPr>
        <p:spPr>
          <a:xfrm>
            <a:off x="8558615" y="1647632"/>
            <a:ext cx="1427940" cy="1347430"/>
          </a:xfrm>
          <a:custGeom>
            <a:avLst/>
            <a:gdLst/>
            <a:ahLst/>
            <a:cxnLst/>
            <a:rect l="l" t="t" r="r" b="b"/>
            <a:pathLst>
              <a:path w="406400" h="405371">
                <a:moveTo>
                  <a:pt x="202686" y="0"/>
                </a:moveTo>
                <a:lnTo>
                  <a:pt x="203714" y="0"/>
                </a:lnTo>
                <a:cubicBezTo>
                  <a:pt x="257470" y="0"/>
                  <a:pt x="309024" y="21354"/>
                  <a:pt x="347035" y="59365"/>
                </a:cubicBezTo>
                <a:cubicBezTo>
                  <a:pt x="385046" y="97376"/>
                  <a:pt x="406400" y="148930"/>
                  <a:pt x="406400" y="202686"/>
                </a:cubicBezTo>
                <a:lnTo>
                  <a:pt x="406400" y="202686"/>
                </a:lnTo>
                <a:cubicBezTo>
                  <a:pt x="406400" y="314626"/>
                  <a:pt x="315655" y="405371"/>
                  <a:pt x="203714" y="405371"/>
                </a:cubicBezTo>
                <a:lnTo>
                  <a:pt x="202686" y="405371"/>
                </a:lnTo>
                <a:cubicBezTo>
                  <a:pt x="148930" y="405371"/>
                  <a:pt x="97376" y="384017"/>
                  <a:pt x="59365" y="346006"/>
                </a:cubicBezTo>
                <a:cubicBezTo>
                  <a:pt x="21354" y="307995"/>
                  <a:pt x="0" y="256441"/>
                  <a:pt x="0" y="202686"/>
                </a:cubicBezTo>
                <a:lnTo>
                  <a:pt x="0" y="202686"/>
                </a:lnTo>
                <a:cubicBezTo>
                  <a:pt x="0" y="148930"/>
                  <a:pt x="21354" y="97376"/>
                  <a:pt x="59365" y="59365"/>
                </a:cubicBezTo>
                <a:cubicBezTo>
                  <a:pt x="97376" y="21354"/>
                  <a:pt x="148930" y="0"/>
                  <a:pt x="202686" y="0"/>
                </a:cubicBezTo>
                <a:close/>
              </a:path>
            </a:pathLst>
          </a:custGeom>
          <a:gradFill>
            <a:gsLst>
              <a:gs pos="99000">
                <a:schemeClr val="tx2">
                  <a:lumMod val="60000"/>
                  <a:lumOff val="40000"/>
                </a:schemeClr>
              </a:gs>
              <a:gs pos="99000">
                <a:srgbClr val="FF0000">
                  <a:alpha val="54000"/>
                  <a:lumMod val="84000"/>
                  <a:lumOff val="16000"/>
                </a:srgbClr>
              </a:gs>
            </a:gsLst>
            <a:lin ang="5400000" scaled="1"/>
          </a:gradFill>
        </p:spPr>
        <p:txBody>
          <a:bodyPr/>
          <a:lstStyle/>
          <a:p>
            <a:endParaRPr lang="en-IN"/>
          </a:p>
        </p:txBody>
      </p:sp>
      <p:sp>
        <p:nvSpPr>
          <p:cNvPr id="15" name="Freeform 15"/>
          <p:cNvSpPr/>
          <p:nvPr/>
        </p:nvSpPr>
        <p:spPr>
          <a:xfrm>
            <a:off x="8558615" y="4525674"/>
            <a:ext cx="1427940" cy="1347430"/>
          </a:xfrm>
          <a:custGeom>
            <a:avLst/>
            <a:gdLst/>
            <a:ahLst/>
            <a:cxnLst/>
            <a:rect l="l" t="t" r="r" b="b"/>
            <a:pathLst>
              <a:path w="406400" h="405371">
                <a:moveTo>
                  <a:pt x="202686" y="0"/>
                </a:moveTo>
                <a:lnTo>
                  <a:pt x="203714" y="0"/>
                </a:lnTo>
                <a:cubicBezTo>
                  <a:pt x="257470" y="0"/>
                  <a:pt x="309024" y="21354"/>
                  <a:pt x="347035" y="59365"/>
                </a:cubicBezTo>
                <a:cubicBezTo>
                  <a:pt x="385046" y="97376"/>
                  <a:pt x="406400" y="148930"/>
                  <a:pt x="406400" y="202686"/>
                </a:cubicBezTo>
                <a:lnTo>
                  <a:pt x="406400" y="202686"/>
                </a:lnTo>
                <a:cubicBezTo>
                  <a:pt x="406400" y="314626"/>
                  <a:pt x="315655" y="405371"/>
                  <a:pt x="203714" y="405371"/>
                </a:cubicBezTo>
                <a:lnTo>
                  <a:pt x="202686" y="405371"/>
                </a:lnTo>
                <a:cubicBezTo>
                  <a:pt x="148930" y="405371"/>
                  <a:pt x="97376" y="384017"/>
                  <a:pt x="59365" y="346006"/>
                </a:cubicBezTo>
                <a:cubicBezTo>
                  <a:pt x="21354" y="307995"/>
                  <a:pt x="0" y="256441"/>
                  <a:pt x="0" y="202686"/>
                </a:cubicBezTo>
                <a:lnTo>
                  <a:pt x="0" y="202686"/>
                </a:lnTo>
                <a:cubicBezTo>
                  <a:pt x="0" y="148930"/>
                  <a:pt x="21354" y="97376"/>
                  <a:pt x="59365" y="59365"/>
                </a:cubicBezTo>
                <a:cubicBezTo>
                  <a:pt x="97376" y="21354"/>
                  <a:pt x="148930" y="0"/>
                  <a:pt x="202686" y="0"/>
                </a:cubicBezTo>
                <a:close/>
              </a:path>
            </a:pathLst>
          </a:custGeom>
          <a:gradFill>
            <a:gsLst>
              <a:gs pos="99000">
                <a:schemeClr val="tx2">
                  <a:lumMod val="60000"/>
                  <a:lumOff val="40000"/>
                </a:schemeClr>
              </a:gs>
              <a:gs pos="99000">
                <a:srgbClr val="FF0000">
                  <a:alpha val="54000"/>
                  <a:lumMod val="84000"/>
                  <a:lumOff val="16000"/>
                </a:srgbClr>
              </a:gs>
            </a:gsLst>
            <a:lin ang="5400000" scaled="1"/>
          </a:gradFill>
        </p:spPr>
        <p:txBody>
          <a:bodyPr/>
          <a:lstStyle/>
          <a:p>
            <a:endParaRPr lang="en-IN"/>
          </a:p>
        </p:txBody>
      </p:sp>
      <p:sp>
        <p:nvSpPr>
          <p:cNvPr id="18" name="Freeform 18"/>
          <p:cNvSpPr/>
          <p:nvPr/>
        </p:nvSpPr>
        <p:spPr>
          <a:xfrm>
            <a:off x="8558615" y="7403715"/>
            <a:ext cx="1427940" cy="1347430"/>
          </a:xfrm>
          <a:custGeom>
            <a:avLst/>
            <a:gdLst/>
            <a:ahLst/>
            <a:cxnLst/>
            <a:rect l="l" t="t" r="r" b="b"/>
            <a:pathLst>
              <a:path w="406400" h="405371">
                <a:moveTo>
                  <a:pt x="202686" y="0"/>
                </a:moveTo>
                <a:lnTo>
                  <a:pt x="203714" y="0"/>
                </a:lnTo>
                <a:cubicBezTo>
                  <a:pt x="257470" y="0"/>
                  <a:pt x="309024" y="21354"/>
                  <a:pt x="347035" y="59365"/>
                </a:cubicBezTo>
                <a:cubicBezTo>
                  <a:pt x="385046" y="97376"/>
                  <a:pt x="406400" y="148930"/>
                  <a:pt x="406400" y="202686"/>
                </a:cubicBezTo>
                <a:lnTo>
                  <a:pt x="406400" y="202686"/>
                </a:lnTo>
                <a:cubicBezTo>
                  <a:pt x="406400" y="314626"/>
                  <a:pt x="315655" y="405371"/>
                  <a:pt x="203714" y="405371"/>
                </a:cubicBezTo>
                <a:lnTo>
                  <a:pt x="202686" y="405371"/>
                </a:lnTo>
                <a:cubicBezTo>
                  <a:pt x="148930" y="405371"/>
                  <a:pt x="97376" y="384017"/>
                  <a:pt x="59365" y="346006"/>
                </a:cubicBezTo>
                <a:cubicBezTo>
                  <a:pt x="21354" y="307995"/>
                  <a:pt x="0" y="256441"/>
                  <a:pt x="0" y="202686"/>
                </a:cubicBezTo>
                <a:lnTo>
                  <a:pt x="0" y="202686"/>
                </a:lnTo>
                <a:cubicBezTo>
                  <a:pt x="0" y="148930"/>
                  <a:pt x="21354" y="97376"/>
                  <a:pt x="59365" y="59365"/>
                </a:cubicBezTo>
                <a:cubicBezTo>
                  <a:pt x="97376" y="21354"/>
                  <a:pt x="148930" y="0"/>
                  <a:pt x="202686" y="0"/>
                </a:cubicBezTo>
                <a:close/>
              </a:path>
            </a:pathLst>
          </a:custGeom>
          <a:gradFill>
            <a:gsLst>
              <a:gs pos="99000">
                <a:schemeClr val="tx2">
                  <a:lumMod val="60000"/>
                  <a:lumOff val="40000"/>
                </a:schemeClr>
              </a:gs>
              <a:gs pos="99000">
                <a:srgbClr val="FF0000">
                  <a:alpha val="54000"/>
                  <a:lumMod val="84000"/>
                  <a:lumOff val="16000"/>
                </a:srgbClr>
              </a:gs>
            </a:gsLst>
            <a:lin ang="5400000" scaled="1"/>
          </a:gradFill>
        </p:spPr>
        <p:txBody>
          <a:bodyPr/>
          <a:lstStyle/>
          <a:p>
            <a:endParaRPr lang="en-IN"/>
          </a:p>
        </p:txBody>
      </p:sp>
      <p:grpSp>
        <p:nvGrpSpPr>
          <p:cNvPr id="20" name="Group 20"/>
          <p:cNvGrpSpPr/>
          <p:nvPr/>
        </p:nvGrpSpPr>
        <p:grpSpPr>
          <a:xfrm>
            <a:off x="651629" y="1233191"/>
            <a:ext cx="6616756" cy="8040125"/>
            <a:chOff x="0" y="0"/>
            <a:chExt cx="1869559" cy="2286203"/>
          </a:xfrm>
        </p:grpSpPr>
        <p:sp>
          <p:nvSpPr>
            <p:cNvPr id="21" name="Freeform 21"/>
            <p:cNvSpPr/>
            <p:nvPr/>
          </p:nvSpPr>
          <p:spPr>
            <a:xfrm>
              <a:off x="0" y="0"/>
              <a:ext cx="1869559" cy="2286203"/>
            </a:xfrm>
            <a:custGeom>
              <a:avLst/>
              <a:gdLst/>
              <a:ahLst/>
              <a:cxnLst/>
              <a:rect l="l" t="t" r="r" b="b"/>
              <a:pathLst>
                <a:path w="1869559" h="2286203">
                  <a:moveTo>
                    <a:pt x="58670" y="0"/>
                  </a:moveTo>
                  <a:lnTo>
                    <a:pt x="1810889" y="0"/>
                  </a:lnTo>
                  <a:cubicBezTo>
                    <a:pt x="1843292" y="0"/>
                    <a:pt x="1869559" y="26267"/>
                    <a:pt x="1869559" y="58670"/>
                  </a:cubicBezTo>
                  <a:lnTo>
                    <a:pt x="1869559" y="2227533"/>
                  </a:lnTo>
                  <a:cubicBezTo>
                    <a:pt x="1869559" y="2243093"/>
                    <a:pt x="1863378" y="2258016"/>
                    <a:pt x="1852375" y="2269019"/>
                  </a:cubicBezTo>
                  <a:cubicBezTo>
                    <a:pt x="1841372" y="2280022"/>
                    <a:pt x="1826449" y="2286203"/>
                    <a:pt x="1810889" y="2286203"/>
                  </a:cubicBezTo>
                  <a:lnTo>
                    <a:pt x="58670" y="2286203"/>
                  </a:lnTo>
                  <a:cubicBezTo>
                    <a:pt x="43110" y="2286203"/>
                    <a:pt x="28187" y="2280022"/>
                    <a:pt x="17184" y="2269019"/>
                  </a:cubicBezTo>
                  <a:cubicBezTo>
                    <a:pt x="6181" y="2258016"/>
                    <a:pt x="0" y="2243093"/>
                    <a:pt x="0" y="2227533"/>
                  </a:cubicBezTo>
                  <a:lnTo>
                    <a:pt x="0" y="58670"/>
                  </a:lnTo>
                  <a:cubicBezTo>
                    <a:pt x="0" y="26267"/>
                    <a:pt x="26267" y="0"/>
                    <a:pt x="58670" y="0"/>
                  </a:cubicBezTo>
                  <a:close/>
                </a:path>
              </a:pathLst>
            </a:custGeom>
            <a:solidFill>
              <a:srgbClr val="F5F5F5"/>
            </a:solidFill>
          </p:spPr>
          <p:txBody>
            <a:bodyPr/>
            <a:lstStyle/>
            <a:p>
              <a:endParaRPr lang="en-IN"/>
            </a:p>
          </p:txBody>
        </p:sp>
        <p:sp>
          <p:nvSpPr>
            <p:cNvPr id="22" name="TextBox 22"/>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sp>
        <p:nvSpPr>
          <p:cNvPr id="23" name="Freeform 23"/>
          <p:cNvSpPr/>
          <p:nvPr/>
        </p:nvSpPr>
        <p:spPr>
          <a:xfrm>
            <a:off x="1995441" y="1356533"/>
            <a:ext cx="3789739" cy="7394612"/>
          </a:xfrm>
          <a:custGeom>
            <a:avLst/>
            <a:gdLst/>
            <a:ahLst/>
            <a:cxnLst/>
            <a:rect l="l" t="t" r="r" b="b"/>
            <a:pathLst>
              <a:path w="3789739" h="7394612">
                <a:moveTo>
                  <a:pt x="0" y="0"/>
                </a:moveTo>
                <a:lnTo>
                  <a:pt x="3789739" y="0"/>
                </a:lnTo>
                <a:lnTo>
                  <a:pt x="3789739" y="7394612"/>
                </a:lnTo>
                <a:lnTo>
                  <a:pt x="0" y="7394612"/>
                </a:lnTo>
                <a:lnTo>
                  <a:pt x="0" y="0"/>
                </a:lnTo>
                <a:close/>
              </a:path>
            </a:pathLst>
          </a:custGeom>
          <a:blipFill>
            <a:blip r:embed="rId2" cstate="print"/>
            <a:stretch>
              <a:fillRect/>
            </a:stretch>
          </a:blipFill>
        </p:spPr>
        <p:txBody>
          <a:bodyPr/>
          <a:lstStyle/>
          <a:p>
            <a:endParaRPr lang="en-IN" dirty="0"/>
          </a:p>
        </p:txBody>
      </p:sp>
      <p:sp>
        <p:nvSpPr>
          <p:cNvPr id="25" name="Freeform 25"/>
          <p:cNvSpPr/>
          <p:nvPr/>
        </p:nvSpPr>
        <p:spPr>
          <a:xfrm>
            <a:off x="684359" y="7568319"/>
            <a:ext cx="6334106" cy="1619480"/>
          </a:xfrm>
          <a:custGeom>
            <a:avLst/>
            <a:gdLst/>
            <a:ahLst/>
            <a:cxnLst/>
            <a:rect l="l" t="t" r="r" b="b"/>
            <a:pathLst>
              <a:path w="1603267" h="426530">
                <a:moveTo>
                  <a:pt x="64861" y="0"/>
                </a:moveTo>
                <a:lnTo>
                  <a:pt x="1538406" y="0"/>
                </a:lnTo>
                <a:cubicBezTo>
                  <a:pt x="1574228" y="0"/>
                  <a:pt x="1603267" y="29039"/>
                  <a:pt x="1603267" y="64861"/>
                </a:cubicBezTo>
                <a:lnTo>
                  <a:pt x="1603267" y="361668"/>
                </a:lnTo>
                <a:cubicBezTo>
                  <a:pt x="1603267" y="397490"/>
                  <a:pt x="1574228" y="426530"/>
                  <a:pt x="1538406" y="426530"/>
                </a:cubicBezTo>
                <a:lnTo>
                  <a:pt x="64861" y="426530"/>
                </a:lnTo>
                <a:cubicBezTo>
                  <a:pt x="47659" y="426530"/>
                  <a:pt x="31161" y="419696"/>
                  <a:pt x="18997" y="407532"/>
                </a:cubicBezTo>
                <a:cubicBezTo>
                  <a:pt x="6834" y="395368"/>
                  <a:pt x="0" y="378870"/>
                  <a:pt x="0" y="361668"/>
                </a:cubicBezTo>
                <a:lnTo>
                  <a:pt x="0" y="64861"/>
                </a:lnTo>
                <a:cubicBezTo>
                  <a:pt x="0" y="29039"/>
                  <a:pt x="29039" y="0"/>
                  <a:pt x="64861" y="0"/>
                </a:cubicBezTo>
                <a:close/>
              </a:path>
            </a:pathLst>
          </a:custGeom>
          <a:gradFill>
            <a:gsLst>
              <a:gs pos="99000">
                <a:schemeClr val="accent1">
                  <a:lumMod val="5000"/>
                  <a:lumOff val="95000"/>
                  <a:alpha val="22000"/>
                </a:schemeClr>
              </a:gs>
              <a:gs pos="98000">
                <a:schemeClr val="tx2">
                  <a:lumMod val="60000"/>
                  <a:lumOff val="40000"/>
                </a:schemeClr>
              </a:gs>
            </a:gsLst>
            <a:lin ang="5400000" scaled="1"/>
          </a:gradFill>
        </p:spPr>
        <p:txBody>
          <a:bodyPr/>
          <a:lstStyle/>
          <a:p>
            <a:endParaRPr lang="en-IN" dirty="0"/>
          </a:p>
        </p:txBody>
      </p:sp>
      <p:sp>
        <p:nvSpPr>
          <p:cNvPr id="28" name="TextBox 28"/>
          <p:cNvSpPr txBox="1"/>
          <p:nvPr/>
        </p:nvSpPr>
        <p:spPr>
          <a:xfrm>
            <a:off x="8692105" y="1934503"/>
            <a:ext cx="1167341" cy="666849"/>
          </a:xfrm>
          <a:prstGeom prst="rect">
            <a:avLst/>
          </a:prstGeom>
        </p:spPr>
        <p:txBody>
          <a:bodyPr wrap="square" lIns="0" tIns="0" rIns="0" bIns="0" rtlCol="0" anchor="t">
            <a:spAutoFit/>
          </a:bodyPr>
          <a:lstStyle/>
          <a:p>
            <a:pPr marL="0" lvl="0" indent="0" algn="ctr">
              <a:lnSpc>
                <a:spcPts val="5208"/>
              </a:lnSpc>
            </a:pPr>
            <a:r>
              <a:rPr lang="en-US" sz="4340" dirty="0">
                <a:solidFill>
                  <a:srgbClr val="F5F5F5"/>
                </a:solidFill>
                <a:latin typeface="Telegraf Bold Bold"/>
              </a:rPr>
              <a:t>01</a:t>
            </a:r>
          </a:p>
        </p:txBody>
      </p:sp>
      <p:sp>
        <p:nvSpPr>
          <p:cNvPr id="29" name="TextBox 29"/>
          <p:cNvSpPr txBox="1"/>
          <p:nvPr/>
        </p:nvSpPr>
        <p:spPr>
          <a:xfrm>
            <a:off x="8692105" y="4812545"/>
            <a:ext cx="1167341" cy="666849"/>
          </a:xfrm>
          <a:prstGeom prst="rect">
            <a:avLst/>
          </a:prstGeom>
        </p:spPr>
        <p:txBody>
          <a:bodyPr wrap="square" lIns="0" tIns="0" rIns="0" bIns="0" rtlCol="0" anchor="t">
            <a:spAutoFit/>
          </a:bodyPr>
          <a:lstStyle/>
          <a:p>
            <a:pPr marL="0" lvl="0" indent="0" algn="ctr">
              <a:lnSpc>
                <a:spcPts val="5208"/>
              </a:lnSpc>
            </a:pPr>
            <a:r>
              <a:rPr lang="en-US" sz="4340" dirty="0">
                <a:solidFill>
                  <a:srgbClr val="F5F5F5"/>
                </a:solidFill>
                <a:latin typeface="Telegraf Bold Bold"/>
              </a:rPr>
              <a:t>02</a:t>
            </a:r>
          </a:p>
        </p:txBody>
      </p:sp>
      <p:sp>
        <p:nvSpPr>
          <p:cNvPr id="30" name="TextBox 30"/>
          <p:cNvSpPr txBox="1"/>
          <p:nvPr/>
        </p:nvSpPr>
        <p:spPr>
          <a:xfrm>
            <a:off x="8692105" y="7690586"/>
            <a:ext cx="1167341" cy="666849"/>
          </a:xfrm>
          <a:prstGeom prst="rect">
            <a:avLst/>
          </a:prstGeom>
        </p:spPr>
        <p:txBody>
          <a:bodyPr wrap="square" lIns="0" tIns="0" rIns="0" bIns="0" rtlCol="0" anchor="t">
            <a:spAutoFit/>
          </a:bodyPr>
          <a:lstStyle/>
          <a:p>
            <a:pPr marL="0" lvl="0" indent="0" algn="ctr">
              <a:lnSpc>
                <a:spcPts val="5208"/>
              </a:lnSpc>
            </a:pPr>
            <a:r>
              <a:rPr lang="en-US" sz="4340">
                <a:solidFill>
                  <a:srgbClr val="F5F5F5"/>
                </a:solidFill>
                <a:latin typeface="Telegraf Bold Bold"/>
              </a:rPr>
              <a:t>03</a:t>
            </a:r>
          </a:p>
        </p:txBody>
      </p:sp>
      <p:sp>
        <p:nvSpPr>
          <p:cNvPr id="31" name="TextBox 31"/>
          <p:cNvSpPr txBox="1"/>
          <p:nvPr/>
        </p:nvSpPr>
        <p:spPr>
          <a:xfrm>
            <a:off x="10684831" y="1543900"/>
            <a:ext cx="4173725" cy="615553"/>
          </a:xfrm>
          <a:prstGeom prst="rect">
            <a:avLst/>
          </a:prstGeom>
        </p:spPr>
        <p:txBody>
          <a:bodyPr wrap="square" lIns="0" tIns="0" rIns="0" bIns="0" rtlCol="0" anchor="t">
            <a:spAutoFit/>
          </a:bodyPr>
          <a:lstStyle/>
          <a:p>
            <a:pPr marL="0" lvl="0" indent="0">
              <a:lnSpc>
                <a:spcPts val="4835"/>
              </a:lnSpc>
            </a:pPr>
            <a:r>
              <a:rPr lang="en-US" sz="4029" dirty="0">
                <a:solidFill>
                  <a:srgbClr val="1A1A1A"/>
                </a:solidFill>
                <a:latin typeface="Telegraf Bold Bold"/>
              </a:rPr>
              <a:t>Solution 1</a:t>
            </a:r>
          </a:p>
        </p:txBody>
      </p:sp>
      <p:sp>
        <p:nvSpPr>
          <p:cNvPr id="32" name="TextBox 32"/>
          <p:cNvSpPr txBox="1"/>
          <p:nvPr/>
        </p:nvSpPr>
        <p:spPr>
          <a:xfrm>
            <a:off x="10684831" y="4421941"/>
            <a:ext cx="4173725" cy="615553"/>
          </a:xfrm>
          <a:prstGeom prst="rect">
            <a:avLst/>
          </a:prstGeom>
        </p:spPr>
        <p:txBody>
          <a:bodyPr wrap="square" lIns="0" tIns="0" rIns="0" bIns="0" rtlCol="0" anchor="t">
            <a:spAutoFit/>
          </a:bodyPr>
          <a:lstStyle/>
          <a:p>
            <a:pPr marL="0" lvl="0" indent="0">
              <a:lnSpc>
                <a:spcPts val="4835"/>
              </a:lnSpc>
            </a:pPr>
            <a:r>
              <a:rPr lang="en-US" sz="4029" dirty="0">
                <a:solidFill>
                  <a:srgbClr val="1A1A1A"/>
                </a:solidFill>
                <a:latin typeface="Telegraf Bold Bold"/>
              </a:rPr>
              <a:t>Solution 2</a:t>
            </a:r>
          </a:p>
        </p:txBody>
      </p:sp>
      <p:sp>
        <p:nvSpPr>
          <p:cNvPr id="33" name="TextBox 33"/>
          <p:cNvSpPr txBox="1"/>
          <p:nvPr/>
        </p:nvSpPr>
        <p:spPr>
          <a:xfrm>
            <a:off x="10684831" y="7299983"/>
            <a:ext cx="4173725" cy="615553"/>
          </a:xfrm>
          <a:prstGeom prst="rect">
            <a:avLst/>
          </a:prstGeom>
        </p:spPr>
        <p:txBody>
          <a:bodyPr wrap="square" lIns="0" tIns="0" rIns="0" bIns="0" rtlCol="0" anchor="t">
            <a:spAutoFit/>
          </a:bodyPr>
          <a:lstStyle/>
          <a:p>
            <a:pPr marL="0" lvl="0" indent="0">
              <a:lnSpc>
                <a:spcPts val="4835"/>
              </a:lnSpc>
            </a:pPr>
            <a:r>
              <a:rPr lang="en-US" sz="4029">
                <a:solidFill>
                  <a:srgbClr val="1A1A1A"/>
                </a:solidFill>
                <a:latin typeface="Telegraf Bold Bold"/>
              </a:rPr>
              <a:t>Solution 3</a:t>
            </a:r>
          </a:p>
        </p:txBody>
      </p:sp>
      <p:sp>
        <p:nvSpPr>
          <p:cNvPr id="34" name="TextBox 34"/>
          <p:cNvSpPr txBox="1"/>
          <p:nvPr/>
        </p:nvSpPr>
        <p:spPr>
          <a:xfrm>
            <a:off x="10684831" y="2331314"/>
            <a:ext cx="5395681" cy="700705"/>
          </a:xfrm>
          <a:prstGeom prst="rect">
            <a:avLst/>
          </a:prstGeom>
        </p:spPr>
        <p:txBody>
          <a:bodyPr wrap="square" lIns="0" tIns="0" rIns="0" bIns="0" rtlCol="0" anchor="t">
            <a:spAutoFit/>
          </a:bodyPr>
          <a:lstStyle/>
          <a:p>
            <a:pPr marL="0" lvl="0" indent="0">
              <a:lnSpc>
                <a:spcPts val="2820"/>
              </a:lnSpc>
            </a:pPr>
            <a:r>
              <a:rPr lang="en-US" sz="2014" dirty="0">
                <a:solidFill>
                  <a:srgbClr val="1A1A1A"/>
                </a:solidFill>
                <a:latin typeface="Poppins"/>
              </a:rPr>
              <a:t>We will provide a platform where they can form collaboration.</a:t>
            </a:r>
          </a:p>
        </p:txBody>
      </p:sp>
      <p:sp>
        <p:nvSpPr>
          <p:cNvPr id="35" name="TextBox 35"/>
          <p:cNvSpPr txBox="1"/>
          <p:nvPr/>
        </p:nvSpPr>
        <p:spPr>
          <a:xfrm>
            <a:off x="10684831" y="5209355"/>
            <a:ext cx="5395681" cy="1059777"/>
          </a:xfrm>
          <a:prstGeom prst="rect">
            <a:avLst/>
          </a:prstGeom>
        </p:spPr>
        <p:txBody>
          <a:bodyPr wrap="square" lIns="0" tIns="0" rIns="0" bIns="0" rtlCol="0" anchor="t">
            <a:spAutoFit/>
          </a:bodyPr>
          <a:lstStyle/>
          <a:p>
            <a:pPr marL="0" lvl="0" indent="0">
              <a:lnSpc>
                <a:spcPts val="2820"/>
              </a:lnSpc>
            </a:pPr>
            <a:r>
              <a:rPr lang="en-US" sz="2014" dirty="0">
                <a:solidFill>
                  <a:srgbClr val="1A1A1A"/>
                </a:solidFill>
                <a:latin typeface="Poppins"/>
              </a:rPr>
              <a:t>We will provide potential influencer as per company demand so they can hire influencer at very compatible price.</a:t>
            </a:r>
          </a:p>
        </p:txBody>
      </p:sp>
      <p:sp>
        <p:nvSpPr>
          <p:cNvPr id="36" name="TextBox 36"/>
          <p:cNvSpPr txBox="1"/>
          <p:nvPr/>
        </p:nvSpPr>
        <p:spPr>
          <a:xfrm>
            <a:off x="10684831" y="8087397"/>
            <a:ext cx="5395681" cy="700705"/>
          </a:xfrm>
          <a:prstGeom prst="rect">
            <a:avLst/>
          </a:prstGeom>
        </p:spPr>
        <p:txBody>
          <a:bodyPr wrap="square" lIns="0" tIns="0" rIns="0" bIns="0" rtlCol="0" anchor="t">
            <a:spAutoFit/>
          </a:bodyPr>
          <a:lstStyle/>
          <a:p>
            <a:pPr marL="0" lvl="0" indent="0">
              <a:lnSpc>
                <a:spcPts val="2820"/>
              </a:lnSpc>
            </a:pPr>
            <a:r>
              <a:rPr lang="en-US" sz="2014" dirty="0">
                <a:solidFill>
                  <a:srgbClr val="1A1A1A"/>
                </a:solidFill>
                <a:latin typeface="Poppins"/>
              </a:rPr>
              <a:t>We will provide a framework that will directly link influencer to the market.</a:t>
            </a:r>
          </a:p>
        </p:txBody>
      </p:sp>
      <p:sp>
        <p:nvSpPr>
          <p:cNvPr id="37" name="TextBox 37"/>
          <p:cNvSpPr txBox="1"/>
          <p:nvPr/>
        </p:nvSpPr>
        <p:spPr>
          <a:xfrm>
            <a:off x="2411876" y="7927270"/>
            <a:ext cx="3789739" cy="770596"/>
          </a:xfrm>
          <a:prstGeom prst="rect">
            <a:avLst/>
          </a:prstGeom>
        </p:spPr>
        <p:txBody>
          <a:bodyPr wrap="square" lIns="0" tIns="0" rIns="0" bIns="0" rtlCol="0" anchor="t">
            <a:spAutoFit/>
          </a:bodyPr>
          <a:lstStyle/>
          <a:p>
            <a:pPr>
              <a:lnSpc>
                <a:spcPts val="5880"/>
              </a:lnSpc>
            </a:pPr>
            <a:r>
              <a:rPr lang="en-US" sz="6000" dirty="0" err="1">
                <a:solidFill>
                  <a:srgbClr val="F5F5F5"/>
                </a:solidFill>
                <a:latin typeface="Telegraf Bold"/>
              </a:rPr>
              <a:t>Brandifly</a:t>
            </a:r>
            <a:endParaRPr lang="en-US" sz="6000" dirty="0">
              <a:solidFill>
                <a:srgbClr val="F5F5F5"/>
              </a:solidFill>
              <a:latin typeface="Telegraf Bold"/>
            </a:endParaRPr>
          </a:p>
        </p:txBody>
      </p:sp>
      <p:pic>
        <p:nvPicPr>
          <p:cNvPr id="1026" name="Picture 2"/>
          <p:cNvPicPr>
            <a:picLocks noChangeAspect="1" noChangeArrowheads="1"/>
          </p:cNvPicPr>
          <p:nvPr/>
        </p:nvPicPr>
        <p:blipFill>
          <a:blip r:embed="rId3" cstate="print"/>
          <a:srcRect/>
          <a:stretch>
            <a:fillRect/>
          </a:stretch>
        </p:blipFill>
        <p:spPr bwMode="auto">
          <a:xfrm>
            <a:off x="2303240" y="1831132"/>
            <a:ext cx="3096344" cy="5616623"/>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Freeform 3"/>
          <p:cNvSpPr/>
          <p:nvPr/>
        </p:nvSpPr>
        <p:spPr>
          <a:xfrm>
            <a:off x="11572473" y="1273203"/>
            <a:ext cx="5166890" cy="3768786"/>
          </a:xfrm>
          <a:custGeom>
            <a:avLst/>
            <a:gdLst/>
            <a:ahLst/>
            <a:cxnLst/>
            <a:rect l="l" t="t" r="r" b="b"/>
            <a:pathLst>
              <a:path w="1432647" h="1133469">
                <a:moveTo>
                  <a:pt x="75652" y="0"/>
                </a:moveTo>
                <a:lnTo>
                  <a:pt x="1356995" y="0"/>
                </a:lnTo>
                <a:cubicBezTo>
                  <a:pt x="1377059" y="0"/>
                  <a:pt x="1396302" y="7970"/>
                  <a:pt x="1410489" y="22158"/>
                </a:cubicBezTo>
                <a:cubicBezTo>
                  <a:pt x="1424677" y="36346"/>
                  <a:pt x="1432647" y="55588"/>
                  <a:pt x="1432647" y="75652"/>
                </a:cubicBezTo>
                <a:lnTo>
                  <a:pt x="1432647" y="1057817"/>
                </a:lnTo>
                <a:cubicBezTo>
                  <a:pt x="1432647" y="1099598"/>
                  <a:pt x="1398777" y="1133469"/>
                  <a:pt x="1356995" y="1133469"/>
                </a:cubicBezTo>
                <a:lnTo>
                  <a:pt x="75652" y="1133469"/>
                </a:lnTo>
                <a:cubicBezTo>
                  <a:pt x="33871" y="1133469"/>
                  <a:pt x="0" y="1099598"/>
                  <a:pt x="0" y="1057817"/>
                </a:cubicBezTo>
                <a:lnTo>
                  <a:pt x="0" y="75652"/>
                </a:lnTo>
                <a:cubicBezTo>
                  <a:pt x="0" y="33871"/>
                  <a:pt x="33871" y="0"/>
                  <a:pt x="75652" y="0"/>
                </a:cubicBezTo>
                <a:close/>
              </a:path>
            </a:pathLst>
          </a:custGeom>
          <a:solidFill>
            <a:srgbClr val="DDDDDD"/>
          </a:solidFill>
        </p:spPr>
        <p:txBody>
          <a:bodyPr/>
          <a:lstStyle/>
          <a:p>
            <a:endParaRPr lang="en-IN" dirty="0"/>
          </a:p>
        </p:txBody>
      </p:sp>
      <p:sp>
        <p:nvSpPr>
          <p:cNvPr id="6" name="Freeform 6"/>
          <p:cNvSpPr/>
          <p:nvPr/>
        </p:nvSpPr>
        <p:spPr>
          <a:xfrm>
            <a:off x="458901" y="1320197"/>
            <a:ext cx="10726433" cy="3653946"/>
          </a:xfrm>
          <a:custGeom>
            <a:avLst/>
            <a:gdLst/>
            <a:ahLst/>
            <a:cxnLst/>
            <a:rect l="l" t="t" r="r" b="b"/>
            <a:pathLst>
              <a:path w="2998640" h="1133469">
                <a:moveTo>
                  <a:pt x="36144" y="0"/>
                </a:moveTo>
                <a:lnTo>
                  <a:pt x="2962496" y="0"/>
                </a:lnTo>
                <a:cubicBezTo>
                  <a:pt x="2972082" y="0"/>
                  <a:pt x="2981275" y="3808"/>
                  <a:pt x="2988054" y="10586"/>
                </a:cubicBezTo>
                <a:cubicBezTo>
                  <a:pt x="2994832" y="17365"/>
                  <a:pt x="2998640" y="26558"/>
                  <a:pt x="2998640" y="36144"/>
                </a:cubicBezTo>
                <a:lnTo>
                  <a:pt x="2998640" y="1097325"/>
                </a:lnTo>
                <a:cubicBezTo>
                  <a:pt x="2998640" y="1106911"/>
                  <a:pt x="2994832" y="1116104"/>
                  <a:pt x="2988054" y="1122883"/>
                </a:cubicBezTo>
                <a:cubicBezTo>
                  <a:pt x="2981275" y="1129661"/>
                  <a:pt x="2972082" y="1133469"/>
                  <a:pt x="2962496" y="1133469"/>
                </a:cubicBezTo>
                <a:lnTo>
                  <a:pt x="36144" y="1133469"/>
                </a:lnTo>
                <a:cubicBezTo>
                  <a:pt x="26558" y="1133469"/>
                  <a:pt x="17365" y="1129661"/>
                  <a:pt x="10586" y="1122883"/>
                </a:cubicBezTo>
                <a:cubicBezTo>
                  <a:pt x="3808" y="1116104"/>
                  <a:pt x="0" y="1106911"/>
                  <a:pt x="0" y="1097325"/>
                </a:cubicBezTo>
                <a:lnTo>
                  <a:pt x="0" y="36144"/>
                </a:lnTo>
                <a:cubicBezTo>
                  <a:pt x="0" y="26558"/>
                  <a:pt x="3808" y="17365"/>
                  <a:pt x="10586" y="10586"/>
                </a:cubicBezTo>
                <a:cubicBezTo>
                  <a:pt x="17365" y="3808"/>
                  <a:pt x="26558" y="0"/>
                  <a:pt x="36144" y="0"/>
                </a:cubicBezTo>
                <a:close/>
              </a:path>
            </a:pathLst>
          </a:custGeom>
          <a:gradFill>
            <a:gsLst>
              <a:gs pos="99000">
                <a:schemeClr val="tx2">
                  <a:lumMod val="60000"/>
                  <a:lumOff val="40000"/>
                </a:schemeClr>
              </a:gs>
              <a:gs pos="100000">
                <a:srgbClr val="FF0000">
                  <a:alpha val="54000"/>
                  <a:lumMod val="84000"/>
                  <a:lumOff val="16000"/>
                </a:srgbClr>
              </a:gs>
            </a:gsLst>
            <a:lin ang="5400000" scaled="1"/>
          </a:gradFill>
        </p:spPr>
        <p:txBody>
          <a:bodyPr/>
          <a:lstStyle/>
          <a:p>
            <a:endParaRPr lang="en-IN" dirty="0"/>
          </a:p>
        </p:txBody>
      </p:sp>
      <p:grpSp>
        <p:nvGrpSpPr>
          <p:cNvPr id="8" name="Group 8"/>
          <p:cNvGrpSpPr/>
          <p:nvPr/>
        </p:nvGrpSpPr>
        <p:grpSpPr>
          <a:xfrm>
            <a:off x="11572473" y="5383809"/>
            <a:ext cx="5219121" cy="4129217"/>
            <a:chOff x="0" y="0"/>
            <a:chExt cx="1432647" cy="1133469"/>
          </a:xfrm>
        </p:grpSpPr>
        <p:sp>
          <p:nvSpPr>
            <p:cNvPr id="9" name="Freeform 9"/>
            <p:cNvSpPr/>
            <p:nvPr/>
          </p:nvSpPr>
          <p:spPr>
            <a:xfrm>
              <a:off x="0" y="0"/>
              <a:ext cx="1432647" cy="1133469"/>
            </a:xfrm>
            <a:custGeom>
              <a:avLst/>
              <a:gdLst/>
              <a:ahLst/>
              <a:cxnLst/>
              <a:rect l="l" t="t" r="r" b="b"/>
              <a:pathLst>
                <a:path w="1432647" h="1133469">
                  <a:moveTo>
                    <a:pt x="75652" y="0"/>
                  </a:moveTo>
                  <a:lnTo>
                    <a:pt x="1356995" y="0"/>
                  </a:lnTo>
                  <a:cubicBezTo>
                    <a:pt x="1377059" y="0"/>
                    <a:pt x="1396302" y="7970"/>
                    <a:pt x="1410489" y="22158"/>
                  </a:cubicBezTo>
                  <a:cubicBezTo>
                    <a:pt x="1424677" y="36346"/>
                    <a:pt x="1432647" y="55588"/>
                    <a:pt x="1432647" y="75652"/>
                  </a:cubicBezTo>
                  <a:lnTo>
                    <a:pt x="1432647" y="1057817"/>
                  </a:lnTo>
                  <a:cubicBezTo>
                    <a:pt x="1432647" y="1099598"/>
                    <a:pt x="1398777" y="1133469"/>
                    <a:pt x="1356995" y="1133469"/>
                  </a:cubicBezTo>
                  <a:lnTo>
                    <a:pt x="75652" y="1133469"/>
                  </a:lnTo>
                  <a:cubicBezTo>
                    <a:pt x="33871" y="1133469"/>
                    <a:pt x="0" y="1099598"/>
                    <a:pt x="0" y="1057817"/>
                  </a:cubicBezTo>
                  <a:lnTo>
                    <a:pt x="0" y="75652"/>
                  </a:lnTo>
                  <a:cubicBezTo>
                    <a:pt x="0" y="33871"/>
                    <a:pt x="33871" y="0"/>
                    <a:pt x="75652" y="0"/>
                  </a:cubicBezTo>
                  <a:close/>
                </a:path>
              </a:pathLst>
            </a:custGeom>
            <a:solidFill>
              <a:srgbClr val="DDDDDD"/>
            </a:solidFill>
          </p:spPr>
          <p:txBody>
            <a:bodyPr/>
            <a:lstStyle/>
            <a:p>
              <a:endParaRPr lang="en-IN"/>
            </a:p>
          </p:txBody>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grpSp>
        <p:nvGrpSpPr>
          <p:cNvPr id="11" name="Group 11"/>
          <p:cNvGrpSpPr/>
          <p:nvPr/>
        </p:nvGrpSpPr>
        <p:grpSpPr>
          <a:xfrm>
            <a:off x="6006852" y="5383809"/>
            <a:ext cx="5219121" cy="4129217"/>
            <a:chOff x="0" y="0"/>
            <a:chExt cx="1432647" cy="1133469"/>
          </a:xfrm>
        </p:grpSpPr>
        <p:sp>
          <p:nvSpPr>
            <p:cNvPr id="12" name="Freeform 12"/>
            <p:cNvSpPr/>
            <p:nvPr/>
          </p:nvSpPr>
          <p:spPr>
            <a:xfrm>
              <a:off x="0" y="0"/>
              <a:ext cx="1432647" cy="1133469"/>
            </a:xfrm>
            <a:custGeom>
              <a:avLst/>
              <a:gdLst/>
              <a:ahLst/>
              <a:cxnLst/>
              <a:rect l="l" t="t" r="r" b="b"/>
              <a:pathLst>
                <a:path w="1432647" h="1133469">
                  <a:moveTo>
                    <a:pt x="75652" y="0"/>
                  </a:moveTo>
                  <a:lnTo>
                    <a:pt x="1356995" y="0"/>
                  </a:lnTo>
                  <a:cubicBezTo>
                    <a:pt x="1377059" y="0"/>
                    <a:pt x="1396302" y="7970"/>
                    <a:pt x="1410489" y="22158"/>
                  </a:cubicBezTo>
                  <a:cubicBezTo>
                    <a:pt x="1424677" y="36346"/>
                    <a:pt x="1432647" y="55588"/>
                    <a:pt x="1432647" y="75652"/>
                  </a:cubicBezTo>
                  <a:lnTo>
                    <a:pt x="1432647" y="1057817"/>
                  </a:lnTo>
                  <a:cubicBezTo>
                    <a:pt x="1432647" y="1099598"/>
                    <a:pt x="1398777" y="1133469"/>
                    <a:pt x="1356995" y="1133469"/>
                  </a:cubicBezTo>
                  <a:lnTo>
                    <a:pt x="75652" y="1133469"/>
                  </a:lnTo>
                  <a:cubicBezTo>
                    <a:pt x="33871" y="1133469"/>
                    <a:pt x="0" y="1099598"/>
                    <a:pt x="0" y="1057817"/>
                  </a:cubicBezTo>
                  <a:lnTo>
                    <a:pt x="0" y="75652"/>
                  </a:lnTo>
                  <a:cubicBezTo>
                    <a:pt x="0" y="33871"/>
                    <a:pt x="33871" y="0"/>
                    <a:pt x="75652" y="0"/>
                  </a:cubicBezTo>
                  <a:close/>
                </a:path>
              </a:pathLst>
            </a:custGeom>
            <a:solidFill>
              <a:srgbClr val="DDDDDD"/>
            </a:solidFill>
          </p:spPr>
          <p:txBody>
            <a:bodyPr/>
            <a:lstStyle/>
            <a:p>
              <a:endParaRPr lang="en-IN"/>
            </a:p>
          </p:txBody>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grpSp>
        <p:nvGrpSpPr>
          <p:cNvPr id="14" name="Group 14"/>
          <p:cNvGrpSpPr/>
          <p:nvPr/>
        </p:nvGrpSpPr>
        <p:grpSpPr>
          <a:xfrm>
            <a:off x="412496" y="5383810"/>
            <a:ext cx="5219121" cy="4129217"/>
            <a:chOff x="0" y="0"/>
            <a:chExt cx="1432647" cy="1133469"/>
          </a:xfrm>
        </p:grpSpPr>
        <p:sp>
          <p:nvSpPr>
            <p:cNvPr id="15" name="Freeform 15"/>
            <p:cNvSpPr/>
            <p:nvPr/>
          </p:nvSpPr>
          <p:spPr>
            <a:xfrm>
              <a:off x="0" y="0"/>
              <a:ext cx="1432647" cy="1133469"/>
            </a:xfrm>
            <a:custGeom>
              <a:avLst/>
              <a:gdLst/>
              <a:ahLst/>
              <a:cxnLst/>
              <a:rect l="l" t="t" r="r" b="b"/>
              <a:pathLst>
                <a:path w="1432647" h="1133469">
                  <a:moveTo>
                    <a:pt x="75652" y="0"/>
                  </a:moveTo>
                  <a:lnTo>
                    <a:pt x="1356995" y="0"/>
                  </a:lnTo>
                  <a:cubicBezTo>
                    <a:pt x="1377059" y="0"/>
                    <a:pt x="1396302" y="7970"/>
                    <a:pt x="1410489" y="22158"/>
                  </a:cubicBezTo>
                  <a:cubicBezTo>
                    <a:pt x="1424677" y="36346"/>
                    <a:pt x="1432647" y="55588"/>
                    <a:pt x="1432647" y="75652"/>
                  </a:cubicBezTo>
                  <a:lnTo>
                    <a:pt x="1432647" y="1057817"/>
                  </a:lnTo>
                  <a:cubicBezTo>
                    <a:pt x="1432647" y="1099598"/>
                    <a:pt x="1398777" y="1133469"/>
                    <a:pt x="1356995" y="1133469"/>
                  </a:cubicBezTo>
                  <a:lnTo>
                    <a:pt x="75652" y="1133469"/>
                  </a:lnTo>
                  <a:cubicBezTo>
                    <a:pt x="33871" y="1133469"/>
                    <a:pt x="0" y="1099598"/>
                    <a:pt x="0" y="1057817"/>
                  </a:cubicBezTo>
                  <a:lnTo>
                    <a:pt x="0" y="75652"/>
                  </a:lnTo>
                  <a:cubicBezTo>
                    <a:pt x="0" y="33871"/>
                    <a:pt x="33871" y="0"/>
                    <a:pt x="75652" y="0"/>
                  </a:cubicBezTo>
                  <a:close/>
                </a:path>
              </a:pathLst>
            </a:custGeom>
            <a:solidFill>
              <a:srgbClr val="DDDDDD"/>
            </a:solidFill>
          </p:spPr>
          <p:txBody>
            <a:bodyPr/>
            <a:lstStyle/>
            <a:p>
              <a:endParaRPr lang="en-IN"/>
            </a:p>
          </p:txBody>
        </p:sp>
        <p:sp>
          <p:nvSpPr>
            <p:cNvPr id="16" name="TextBox 16"/>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sp>
        <p:nvSpPr>
          <p:cNvPr id="17" name="TextBox 17"/>
          <p:cNvSpPr txBox="1"/>
          <p:nvPr/>
        </p:nvSpPr>
        <p:spPr>
          <a:xfrm>
            <a:off x="898271" y="1527833"/>
            <a:ext cx="10113349" cy="2626668"/>
          </a:xfrm>
          <a:prstGeom prst="rect">
            <a:avLst/>
          </a:prstGeom>
        </p:spPr>
        <p:txBody>
          <a:bodyPr wrap="square" lIns="0" tIns="0" rIns="0" bIns="0" rtlCol="0" anchor="t">
            <a:spAutoFit/>
          </a:bodyPr>
          <a:lstStyle/>
          <a:p>
            <a:pPr algn="ctr">
              <a:lnSpc>
                <a:spcPts val="9999"/>
              </a:lnSpc>
            </a:pPr>
            <a:r>
              <a:rPr lang="en-US" sz="9999" dirty="0">
                <a:solidFill>
                  <a:srgbClr val="F5F5F5"/>
                </a:solidFill>
                <a:latin typeface="Telegraf Bold Bold"/>
              </a:rPr>
              <a:t>Key</a:t>
            </a:r>
          </a:p>
          <a:p>
            <a:pPr marL="0" lvl="0" indent="0" algn="ctr">
              <a:lnSpc>
                <a:spcPts val="9999"/>
              </a:lnSpc>
            </a:pPr>
            <a:r>
              <a:rPr lang="en-US" sz="9999" dirty="0">
                <a:solidFill>
                  <a:srgbClr val="F5F5F5"/>
                </a:solidFill>
                <a:latin typeface="Telegraf Bold Bold"/>
              </a:rPr>
              <a:t>Features</a:t>
            </a:r>
          </a:p>
        </p:txBody>
      </p:sp>
      <p:sp>
        <p:nvSpPr>
          <p:cNvPr id="18" name="TextBox 18"/>
          <p:cNvSpPr txBox="1"/>
          <p:nvPr/>
        </p:nvSpPr>
        <p:spPr>
          <a:xfrm>
            <a:off x="11743941" y="1584877"/>
            <a:ext cx="4823953" cy="695325"/>
          </a:xfrm>
          <a:prstGeom prst="rect">
            <a:avLst/>
          </a:prstGeom>
        </p:spPr>
        <p:txBody>
          <a:bodyPr lIns="0" tIns="0" rIns="0" bIns="0" rtlCol="0" anchor="t">
            <a:spAutoFit/>
          </a:bodyPr>
          <a:lstStyle/>
          <a:p>
            <a:pPr marL="0" lvl="0" indent="0" algn="ctr">
              <a:lnSpc>
                <a:spcPts val="5040"/>
              </a:lnSpc>
            </a:pPr>
            <a:r>
              <a:rPr lang="en-US" sz="4200" dirty="0">
                <a:solidFill>
                  <a:srgbClr val="1A1A1A"/>
                </a:solidFill>
                <a:latin typeface="Telegraf Bold Bold"/>
              </a:rPr>
              <a:t>Feature 1</a:t>
            </a:r>
          </a:p>
        </p:txBody>
      </p:sp>
      <p:sp>
        <p:nvSpPr>
          <p:cNvPr id="19" name="TextBox 19"/>
          <p:cNvSpPr txBox="1"/>
          <p:nvPr/>
        </p:nvSpPr>
        <p:spPr>
          <a:xfrm>
            <a:off x="12357024" y="2493660"/>
            <a:ext cx="3597786" cy="2213811"/>
          </a:xfrm>
          <a:prstGeom prst="rect">
            <a:avLst/>
          </a:prstGeom>
        </p:spPr>
        <p:txBody>
          <a:bodyPr lIns="0" tIns="0" rIns="0" bIns="0" rtlCol="0" anchor="t">
            <a:spAutoFit/>
          </a:bodyPr>
          <a:lstStyle/>
          <a:p>
            <a:pPr marL="0" lvl="0" indent="0" algn="ctr">
              <a:lnSpc>
                <a:spcPts val="2940"/>
              </a:lnSpc>
            </a:pPr>
            <a:r>
              <a:rPr lang="en-US" sz="2100" dirty="0">
                <a:solidFill>
                  <a:srgbClr val="1A1A1A"/>
                </a:solidFill>
                <a:latin typeface="Poppins"/>
              </a:rPr>
              <a:t>We will provide influencer to companies not only on the basis of the number of follower but also include the recent engagement of the influencer’s account.</a:t>
            </a:r>
          </a:p>
        </p:txBody>
      </p:sp>
      <p:sp>
        <p:nvSpPr>
          <p:cNvPr id="20" name="TextBox 20"/>
          <p:cNvSpPr txBox="1"/>
          <p:nvPr/>
        </p:nvSpPr>
        <p:spPr>
          <a:xfrm>
            <a:off x="11770056" y="5983378"/>
            <a:ext cx="4823953" cy="695325"/>
          </a:xfrm>
          <a:prstGeom prst="rect">
            <a:avLst/>
          </a:prstGeom>
        </p:spPr>
        <p:txBody>
          <a:bodyPr lIns="0" tIns="0" rIns="0" bIns="0" rtlCol="0" anchor="t">
            <a:spAutoFit/>
          </a:bodyPr>
          <a:lstStyle/>
          <a:p>
            <a:pPr marL="0" lvl="0" indent="0" algn="ctr">
              <a:lnSpc>
                <a:spcPts val="5040"/>
              </a:lnSpc>
            </a:pPr>
            <a:r>
              <a:rPr lang="en-US" sz="4200" dirty="0">
                <a:solidFill>
                  <a:srgbClr val="1A1A1A"/>
                </a:solidFill>
                <a:latin typeface="Telegraf Bold Bold"/>
              </a:rPr>
              <a:t>Feature 4</a:t>
            </a:r>
          </a:p>
        </p:txBody>
      </p:sp>
      <p:sp>
        <p:nvSpPr>
          <p:cNvPr id="21" name="TextBox 21"/>
          <p:cNvSpPr txBox="1"/>
          <p:nvPr/>
        </p:nvSpPr>
        <p:spPr>
          <a:xfrm>
            <a:off x="12439281" y="6919908"/>
            <a:ext cx="3597786" cy="1841914"/>
          </a:xfrm>
          <a:prstGeom prst="rect">
            <a:avLst/>
          </a:prstGeom>
        </p:spPr>
        <p:txBody>
          <a:bodyPr lIns="0" tIns="0" rIns="0" bIns="0" rtlCol="0" anchor="t">
            <a:spAutoFit/>
          </a:bodyPr>
          <a:lstStyle/>
          <a:p>
            <a:pPr marL="0" lvl="0" indent="0" algn="ctr">
              <a:lnSpc>
                <a:spcPts val="2940"/>
              </a:lnSpc>
            </a:pPr>
            <a:r>
              <a:rPr lang="en-US" sz="2100" dirty="0">
                <a:solidFill>
                  <a:srgbClr val="1A1A1A"/>
                </a:solidFill>
                <a:latin typeface="Poppins"/>
              </a:rPr>
              <a:t>We will take less charge from the initial users and our main focus will be on those who have high potential to develop.</a:t>
            </a:r>
          </a:p>
        </p:txBody>
      </p:sp>
      <p:sp>
        <p:nvSpPr>
          <p:cNvPr id="22" name="TextBox 22"/>
          <p:cNvSpPr txBox="1"/>
          <p:nvPr/>
        </p:nvSpPr>
        <p:spPr>
          <a:xfrm>
            <a:off x="6204435" y="5989539"/>
            <a:ext cx="4823953" cy="695325"/>
          </a:xfrm>
          <a:prstGeom prst="rect">
            <a:avLst/>
          </a:prstGeom>
        </p:spPr>
        <p:txBody>
          <a:bodyPr lIns="0" tIns="0" rIns="0" bIns="0" rtlCol="0" anchor="t">
            <a:spAutoFit/>
          </a:bodyPr>
          <a:lstStyle/>
          <a:p>
            <a:pPr marL="0" lvl="0" indent="0" algn="ctr">
              <a:lnSpc>
                <a:spcPts val="5040"/>
              </a:lnSpc>
            </a:pPr>
            <a:r>
              <a:rPr lang="en-US" sz="4200" dirty="0">
                <a:solidFill>
                  <a:srgbClr val="1A1A1A"/>
                </a:solidFill>
                <a:latin typeface="Telegraf Bold Bold"/>
              </a:rPr>
              <a:t>Feature 3</a:t>
            </a:r>
          </a:p>
        </p:txBody>
      </p:sp>
      <p:sp>
        <p:nvSpPr>
          <p:cNvPr id="23" name="TextBox 23"/>
          <p:cNvSpPr txBox="1"/>
          <p:nvPr/>
        </p:nvSpPr>
        <p:spPr>
          <a:xfrm>
            <a:off x="604092" y="5989538"/>
            <a:ext cx="4823953" cy="695325"/>
          </a:xfrm>
          <a:prstGeom prst="rect">
            <a:avLst/>
          </a:prstGeom>
        </p:spPr>
        <p:txBody>
          <a:bodyPr lIns="0" tIns="0" rIns="0" bIns="0" rtlCol="0" anchor="t">
            <a:spAutoFit/>
          </a:bodyPr>
          <a:lstStyle/>
          <a:p>
            <a:pPr marL="0" lvl="0" indent="0" algn="ctr">
              <a:lnSpc>
                <a:spcPts val="5040"/>
              </a:lnSpc>
            </a:pPr>
            <a:r>
              <a:rPr lang="en-US" sz="4200" dirty="0">
                <a:solidFill>
                  <a:srgbClr val="1A1A1A"/>
                </a:solidFill>
                <a:latin typeface="Telegraf Bold Bold"/>
              </a:rPr>
              <a:t>Feature 2</a:t>
            </a:r>
          </a:p>
        </p:txBody>
      </p:sp>
      <p:sp>
        <p:nvSpPr>
          <p:cNvPr id="24" name="TextBox 24"/>
          <p:cNvSpPr txBox="1"/>
          <p:nvPr/>
        </p:nvSpPr>
        <p:spPr>
          <a:xfrm>
            <a:off x="6817518" y="6936642"/>
            <a:ext cx="3597786" cy="1841914"/>
          </a:xfrm>
          <a:prstGeom prst="rect">
            <a:avLst/>
          </a:prstGeom>
        </p:spPr>
        <p:txBody>
          <a:bodyPr lIns="0" tIns="0" rIns="0" bIns="0" rtlCol="0" anchor="t">
            <a:spAutoFit/>
          </a:bodyPr>
          <a:lstStyle/>
          <a:p>
            <a:pPr marL="0" lvl="0" indent="0" algn="ctr">
              <a:lnSpc>
                <a:spcPts val="2940"/>
              </a:lnSpc>
            </a:pPr>
            <a:r>
              <a:rPr lang="en-US" sz="2100" dirty="0">
                <a:solidFill>
                  <a:srgbClr val="1A1A1A"/>
                </a:solidFill>
                <a:latin typeface="Poppins"/>
              </a:rPr>
              <a:t>We will develop a system that will make the influencers available to the company according to their necessities.</a:t>
            </a:r>
          </a:p>
        </p:txBody>
      </p:sp>
      <p:sp>
        <p:nvSpPr>
          <p:cNvPr id="25" name="TextBox 25"/>
          <p:cNvSpPr txBox="1"/>
          <p:nvPr/>
        </p:nvSpPr>
        <p:spPr>
          <a:xfrm>
            <a:off x="1159220" y="6955730"/>
            <a:ext cx="3597786" cy="1841914"/>
          </a:xfrm>
          <a:prstGeom prst="rect">
            <a:avLst/>
          </a:prstGeom>
        </p:spPr>
        <p:txBody>
          <a:bodyPr lIns="0" tIns="0" rIns="0" bIns="0" rtlCol="0" anchor="t">
            <a:spAutoFit/>
          </a:bodyPr>
          <a:lstStyle/>
          <a:p>
            <a:pPr marL="0" lvl="0" indent="0" algn="ctr">
              <a:lnSpc>
                <a:spcPts val="2940"/>
              </a:lnSpc>
            </a:pPr>
            <a:r>
              <a:rPr lang="en-US" sz="2100" dirty="0">
                <a:solidFill>
                  <a:srgbClr val="1A1A1A"/>
                </a:solidFill>
                <a:latin typeface="Poppins"/>
              </a:rPr>
              <a:t>There are very few platforms who provides collaboration but they take huge portion as their handling fee.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p:nvPr/>
        </p:nvGrpSpPr>
        <p:grpSpPr>
          <a:xfrm>
            <a:off x="3383360" y="3991372"/>
            <a:ext cx="5066791" cy="5343783"/>
            <a:chOff x="0" y="0"/>
            <a:chExt cx="1334464" cy="1407416"/>
          </a:xfrm>
        </p:grpSpPr>
        <p:sp>
          <p:nvSpPr>
            <p:cNvPr id="3" name="Freeform 3"/>
            <p:cNvSpPr/>
            <p:nvPr/>
          </p:nvSpPr>
          <p:spPr>
            <a:xfrm>
              <a:off x="0" y="0"/>
              <a:ext cx="1334464" cy="1407416"/>
            </a:xfrm>
            <a:custGeom>
              <a:avLst/>
              <a:gdLst/>
              <a:ahLst/>
              <a:cxnLst/>
              <a:rect l="l" t="t" r="r" b="b"/>
              <a:pathLst>
                <a:path w="1334464" h="1407416">
                  <a:moveTo>
                    <a:pt x="77927" y="0"/>
                  </a:moveTo>
                  <a:lnTo>
                    <a:pt x="1256537" y="0"/>
                  </a:lnTo>
                  <a:cubicBezTo>
                    <a:pt x="1277204" y="0"/>
                    <a:pt x="1297025" y="8210"/>
                    <a:pt x="1311639" y="22824"/>
                  </a:cubicBezTo>
                  <a:cubicBezTo>
                    <a:pt x="1326254" y="37438"/>
                    <a:pt x="1334464" y="57259"/>
                    <a:pt x="1334464" y="77927"/>
                  </a:cubicBezTo>
                  <a:lnTo>
                    <a:pt x="1334464" y="1329490"/>
                  </a:lnTo>
                  <a:cubicBezTo>
                    <a:pt x="1334464" y="1350157"/>
                    <a:pt x="1326254" y="1369978"/>
                    <a:pt x="1311639" y="1384592"/>
                  </a:cubicBezTo>
                  <a:cubicBezTo>
                    <a:pt x="1297025" y="1399206"/>
                    <a:pt x="1277204" y="1407416"/>
                    <a:pt x="1256537" y="1407416"/>
                  </a:cubicBezTo>
                  <a:lnTo>
                    <a:pt x="77927" y="1407416"/>
                  </a:lnTo>
                  <a:cubicBezTo>
                    <a:pt x="57259" y="1407416"/>
                    <a:pt x="37438" y="1399206"/>
                    <a:pt x="22824" y="1384592"/>
                  </a:cubicBezTo>
                  <a:cubicBezTo>
                    <a:pt x="8210" y="1369978"/>
                    <a:pt x="0" y="1350157"/>
                    <a:pt x="0" y="1329490"/>
                  </a:cubicBezTo>
                  <a:lnTo>
                    <a:pt x="0" y="77927"/>
                  </a:lnTo>
                  <a:cubicBezTo>
                    <a:pt x="0" y="57259"/>
                    <a:pt x="8210" y="37438"/>
                    <a:pt x="22824" y="22824"/>
                  </a:cubicBezTo>
                  <a:cubicBezTo>
                    <a:pt x="37438" y="8210"/>
                    <a:pt x="57259" y="0"/>
                    <a:pt x="77927" y="0"/>
                  </a:cubicBezTo>
                  <a:close/>
                </a:path>
              </a:pathLst>
            </a:custGeom>
            <a:solidFill>
              <a:srgbClr val="DDDDDD"/>
            </a:solidFill>
          </p:spPr>
          <p:txBody>
            <a:bodyPr/>
            <a:lstStyle/>
            <a:p>
              <a:endParaRPr lang="en-IN"/>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grpSp>
        <p:nvGrpSpPr>
          <p:cNvPr id="5" name="Group 5"/>
          <p:cNvGrpSpPr/>
          <p:nvPr/>
        </p:nvGrpSpPr>
        <p:grpSpPr>
          <a:xfrm>
            <a:off x="11592272" y="4063380"/>
            <a:ext cx="5066791" cy="5343783"/>
            <a:chOff x="0" y="0"/>
            <a:chExt cx="1334464" cy="1407416"/>
          </a:xfrm>
        </p:grpSpPr>
        <p:sp>
          <p:nvSpPr>
            <p:cNvPr id="6" name="Freeform 6"/>
            <p:cNvSpPr/>
            <p:nvPr/>
          </p:nvSpPr>
          <p:spPr>
            <a:xfrm>
              <a:off x="0" y="0"/>
              <a:ext cx="1334464" cy="1407416"/>
            </a:xfrm>
            <a:custGeom>
              <a:avLst/>
              <a:gdLst/>
              <a:ahLst/>
              <a:cxnLst/>
              <a:rect l="l" t="t" r="r" b="b"/>
              <a:pathLst>
                <a:path w="1334464" h="1407416">
                  <a:moveTo>
                    <a:pt x="77927" y="0"/>
                  </a:moveTo>
                  <a:lnTo>
                    <a:pt x="1256537" y="0"/>
                  </a:lnTo>
                  <a:cubicBezTo>
                    <a:pt x="1277204" y="0"/>
                    <a:pt x="1297025" y="8210"/>
                    <a:pt x="1311639" y="22824"/>
                  </a:cubicBezTo>
                  <a:cubicBezTo>
                    <a:pt x="1326254" y="37438"/>
                    <a:pt x="1334464" y="57259"/>
                    <a:pt x="1334464" y="77927"/>
                  </a:cubicBezTo>
                  <a:lnTo>
                    <a:pt x="1334464" y="1329490"/>
                  </a:lnTo>
                  <a:cubicBezTo>
                    <a:pt x="1334464" y="1350157"/>
                    <a:pt x="1326254" y="1369978"/>
                    <a:pt x="1311639" y="1384592"/>
                  </a:cubicBezTo>
                  <a:cubicBezTo>
                    <a:pt x="1297025" y="1399206"/>
                    <a:pt x="1277204" y="1407416"/>
                    <a:pt x="1256537" y="1407416"/>
                  </a:cubicBezTo>
                  <a:lnTo>
                    <a:pt x="77927" y="1407416"/>
                  </a:lnTo>
                  <a:cubicBezTo>
                    <a:pt x="57259" y="1407416"/>
                    <a:pt x="37438" y="1399206"/>
                    <a:pt x="22824" y="1384592"/>
                  </a:cubicBezTo>
                  <a:cubicBezTo>
                    <a:pt x="8210" y="1369978"/>
                    <a:pt x="0" y="1350157"/>
                    <a:pt x="0" y="1329490"/>
                  </a:cubicBezTo>
                  <a:lnTo>
                    <a:pt x="0" y="77927"/>
                  </a:lnTo>
                  <a:cubicBezTo>
                    <a:pt x="0" y="57259"/>
                    <a:pt x="8210" y="37438"/>
                    <a:pt x="22824" y="22824"/>
                  </a:cubicBezTo>
                  <a:cubicBezTo>
                    <a:pt x="37438" y="8210"/>
                    <a:pt x="57259" y="0"/>
                    <a:pt x="77927" y="0"/>
                  </a:cubicBezTo>
                  <a:close/>
                </a:path>
              </a:pathLst>
            </a:custGeom>
            <a:solidFill>
              <a:srgbClr val="DDDDDD"/>
            </a:solidFill>
          </p:spPr>
          <p:txBody>
            <a:bodyPr/>
            <a:lstStyle/>
            <a:p>
              <a:endParaRPr lang="en-IN" dirty="0"/>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grpSp>
        <p:nvGrpSpPr>
          <p:cNvPr id="11" name="Group 11"/>
          <p:cNvGrpSpPr>
            <a:grpSpLocks noChangeAspect="1"/>
          </p:cNvGrpSpPr>
          <p:nvPr/>
        </p:nvGrpSpPr>
        <p:grpSpPr>
          <a:xfrm>
            <a:off x="4463480" y="2767236"/>
            <a:ext cx="2918668" cy="2918668"/>
            <a:chOff x="0" y="0"/>
            <a:chExt cx="6350000" cy="6350000"/>
          </a:xfrm>
          <a:gradFill>
            <a:gsLst>
              <a:gs pos="20000">
                <a:schemeClr val="tx2">
                  <a:lumMod val="60000"/>
                  <a:lumOff val="40000"/>
                </a:schemeClr>
              </a:gs>
              <a:gs pos="10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grpSpPr>
        <p:sp>
          <p:nvSpPr>
            <p:cNvPr id="12" name="Freeform 12"/>
            <p:cNvSpPr/>
            <p:nvPr/>
          </p:nvSpPr>
          <p:spPr>
            <a:xfrm>
              <a:off x="0" y="0"/>
              <a:ext cx="6350000" cy="6350000"/>
            </a:xfrm>
            <a:custGeom>
              <a:avLst/>
              <a:gdLst/>
              <a:ahLst/>
              <a:cxnLst/>
              <a:rect l="l" t="t" r="r" b="b"/>
              <a:pathLst>
                <a:path w="6350000" h="6350000">
                  <a:moveTo>
                    <a:pt x="4474210" y="0"/>
                  </a:moveTo>
                  <a:lnTo>
                    <a:pt x="1875790" y="0"/>
                  </a:lnTo>
                  <a:cubicBezTo>
                    <a:pt x="839470" y="0"/>
                    <a:pt x="0" y="839470"/>
                    <a:pt x="0" y="1875790"/>
                  </a:cubicBezTo>
                  <a:lnTo>
                    <a:pt x="0" y="4474210"/>
                  </a:lnTo>
                  <a:cubicBezTo>
                    <a:pt x="0" y="5510530"/>
                    <a:pt x="839470" y="6350000"/>
                    <a:pt x="1875790" y="6350000"/>
                  </a:cubicBezTo>
                  <a:lnTo>
                    <a:pt x="4474210" y="6350000"/>
                  </a:lnTo>
                  <a:cubicBezTo>
                    <a:pt x="5510530" y="6350000"/>
                    <a:pt x="6350000" y="5510530"/>
                    <a:pt x="6350000" y="4474210"/>
                  </a:cubicBezTo>
                  <a:lnTo>
                    <a:pt x="6350000" y="1875790"/>
                  </a:lnTo>
                  <a:cubicBezTo>
                    <a:pt x="6350000" y="839470"/>
                    <a:pt x="5510530" y="0"/>
                    <a:pt x="4474210" y="0"/>
                  </a:cubicBezTo>
                  <a:close/>
                </a:path>
              </a:pathLst>
            </a:custGeom>
            <a:grp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lstStyle/>
            <a:p>
              <a:endParaRPr lang="en-IN" dirty="0"/>
            </a:p>
          </p:txBody>
        </p:sp>
      </p:grpSp>
      <p:grpSp>
        <p:nvGrpSpPr>
          <p:cNvPr id="13" name="Group 13"/>
          <p:cNvGrpSpPr>
            <a:grpSpLocks noChangeAspect="1"/>
          </p:cNvGrpSpPr>
          <p:nvPr/>
        </p:nvGrpSpPr>
        <p:grpSpPr>
          <a:xfrm>
            <a:off x="12816408" y="2695228"/>
            <a:ext cx="2918668" cy="2918668"/>
            <a:chOff x="0" y="0"/>
            <a:chExt cx="6350000" cy="6350000"/>
          </a:xfrm>
          <a:gradFill>
            <a:gsLst>
              <a:gs pos="24000">
                <a:schemeClr val="tx2">
                  <a:lumMod val="60000"/>
                  <a:lumOff val="40000"/>
                </a:schemeClr>
              </a:gs>
              <a:gs pos="10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grpSpPr>
        <p:sp>
          <p:nvSpPr>
            <p:cNvPr id="14" name="Freeform 14"/>
            <p:cNvSpPr/>
            <p:nvPr/>
          </p:nvSpPr>
          <p:spPr>
            <a:xfrm>
              <a:off x="0" y="0"/>
              <a:ext cx="6350000" cy="6350000"/>
            </a:xfrm>
            <a:custGeom>
              <a:avLst/>
              <a:gdLst/>
              <a:ahLst/>
              <a:cxnLst/>
              <a:rect l="l" t="t" r="r" b="b"/>
              <a:pathLst>
                <a:path w="6350000" h="6350000">
                  <a:moveTo>
                    <a:pt x="4474210" y="0"/>
                  </a:moveTo>
                  <a:lnTo>
                    <a:pt x="1875790" y="0"/>
                  </a:lnTo>
                  <a:cubicBezTo>
                    <a:pt x="839470" y="0"/>
                    <a:pt x="0" y="839470"/>
                    <a:pt x="0" y="1875790"/>
                  </a:cubicBezTo>
                  <a:lnTo>
                    <a:pt x="0" y="4474210"/>
                  </a:lnTo>
                  <a:cubicBezTo>
                    <a:pt x="0" y="5510530"/>
                    <a:pt x="839470" y="6350000"/>
                    <a:pt x="1875790" y="6350000"/>
                  </a:cubicBezTo>
                  <a:lnTo>
                    <a:pt x="4474210" y="6350000"/>
                  </a:lnTo>
                  <a:cubicBezTo>
                    <a:pt x="5510530" y="6350000"/>
                    <a:pt x="6350000" y="5510530"/>
                    <a:pt x="6350000" y="4474210"/>
                  </a:cubicBezTo>
                  <a:lnTo>
                    <a:pt x="6350000" y="1875790"/>
                  </a:lnTo>
                  <a:cubicBezTo>
                    <a:pt x="6350000" y="839470"/>
                    <a:pt x="5510530" y="0"/>
                    <a:pt x="4474210" y="0"/>
                  </a:cubicBezTo>
                  <a:close/>
                </a:path>
              </a:pathLst>
            </a:custGeom>
            <a:grpFill/>
          </p:spPr>
          <p:txBody>
            <a:bodyPr/>
            <a:lstStyle/>
            <a:p>
              <a:endParaRPr lang="en-IN"/>
            </a:p>
          </p:txBody>
        </p:sp>
      </p:grpSp>
      <p:sp>
        <p:nvSpPr>
          <p:cNvPr id="17" name="TextBox 17"/>
          <p:cNvSpPr txBox="1"/>
          <p:nvPr/>
        </p:nvSpPr>
        <p:spPr>
          <a:xfrm>
            <a:off x="3743400" y="6295628"/>
            <a:ext cx="4456560" cy="695325"/>
          </a:xfrm>
          <a:prstGeom prst="rect">
            <a:avLst/>
          </a:prstGeom>
        </p:spPr>
        <p:txBody>
          <a:bodyPr lIns="0" tIns="0" rIns="0" bIns="0" rtlCol="0" anchor="t">
            <a:spAutoFit/>
          </a:bodyPr>
          <a:lstStyle/>
          <a:p>
            <a:pPr marL="0" lvl="0" indent="0" algn="ctr">
              <a:lnSpc>
                <a:spcPts val="5040"/>
              </a:lnSpc>
            </a:pPr>
            <a:r>
              <a:rPr lang="en-US" sz="4200" dirty="0">
                <a:solidFill>
                  <a:srgbClr val="1A1A1A"/>
                </a:solidFill>
                <a:latin typeface="Telegraf Bold Bold"/>
              </a:rPr>
              <a:t>User 1</a:t>
            </a:r>
          </a:p>
        </p:txBody>
      </p:sp>
      <p:sp>
        <p:nvSpPr>
          <p:cNvPr id="18" name="TextBox 18"/>
          <p:cNvSpPr txBox="1"/>
          <p:nvPr/>
        </p:nvSpPr>
        <p:spPr>
          <a:xfrm>
            <a:off x="4031432" y="7087716"/>
            <a:ext cx="3659018" cy="2157257"/>
          </a:xfrm>
          <a:prstGeom prst="rect">
            <a:avLst/>
          </a:prstGeom>
        </p:spPr>
        <p:txBody>
          <a:bodyPr lIns="0" tIns="0" rIns="0" bIns="0" rtlCol="0" anchor="t">
            <a:spAutoFit/>
          </a:bodyPr>
          <a:lstStyle/>
          <a:p>
            <a:pPr marL="0" lvl="0" indent="0" algn="ctr">
              <a:lnSpc>
                <a:spcPts val="3359"/>
              </a:lnSpc>
            </a:pPr>
            <a:r>
              <a:rPr lang="en-US" sz="2400" u="none" dirty="0">
                <a:solidFill>
                  <a:srgbClr val="1A1A1A"/>
                </a:solidFill>
                <a:latin typeface="Poppins"/>
              </a:rPr>
              <a:t>Our basic target will be those influencers that have high potential and less opportunities to them .</a:t>
            </a:r>
          </a:p>
        </p:txBody>
      </p:sp>
      <p:sp>
        <p:nvSpPr>
          <p:cNvPr id="19" name="TextBox 19"/>
          <p:cNvSpPr txBox="1"/>
          <p:nvPr/>
        </p:nvSpPr>
        <p:spPr>
          <a:xfrm>
            <a:off x="11952312" y="6295628"/>
            <a:ext cx="4456560" cy="695325"/>
          </a:xfrm>
          <a:prstGeom prst="rect">
            <a:avLst/>
          </a:prstGeom>
        </p:spPr>
        <p:txBody>
          <a:bodyPr lIns="0" tIns="0" rIns="0" bIns="0" rtlCol="0" anchor="t">
            <a:spAutoFit/>
          </a:bodyPr>
          <a:lstStyle/>
          <a:p>
            <a:pPr marL="0" lvl="0" indent="0" algn="ctr">
              <a:lnSpc>
                <a:spcPts val="5040"/>
              </a:lnSpc>
            </a:pPr>
            <a:r>
              <a:rPr lang="en-US" sz="4200" dirty="0">
                <a:solidFill>
                  <a:srgbClr val="1A1A1A"/>
                </a:solidFill>
                <a:latin typeface="Telegraf Bold Bold"/>
              </a:rPr>
              <a:t>User 2</a:t>
            </a:r>
          </a:p>
        </p:txBody>
      </p:sp>
      <p:sp>
        <p:nvSpPr>
          <p:cNvPr id="20" name="TextBox 20"/>
          <p:cNvSpPr txBox="1"/>
          <p:nvPr/>
        </p:nvSpPr>
        <p:spPr>
          <a:xfrm>
            <a:off x="12312352" y="7303740"/>
            <a:ext cx="3659018" cy="1744067"/>
          </a:xfrm>
          <a:prstGeom prst="rect">
            <a:avLst/>
          </a:prstGeom>
        </p:spPr>
        <p:txBody>
          <a:bodyPr lIns="0" tIns="0" rIns="0" bIns="0" rtlCol="0" anchor="t">
            <a:spAutoFit/>
          </a:bodyPr>
          <a:lstStyle/>
          <a:p>
            <a:pPr marL="0" lvl="0" indent="0" algn="ctr">
              <a:lnSpc>
                <a:spcPts val="3359"/>
              </a:lnSpc>
            </a:pPr>
            <a:r>
              <a:rPr lang="en-US" sz="2400" dirty="0">
                <a:solidFill>
                  <a:srgbClr val="1A1A1A"/>
                </a:solidFill>
                <a:latin typeface="Poppins"/>
              </a:rPr>
              <a:t>The companies that faces challenges to find </a:t>
            </a:r>
          </a:p>
          <a:p>
            <a:pPr marL="0" lvl="0" indent="0" algn="ctr">
              <a:lnSpc>
                <a:spcPts val="3359"/>
              </a:lnSpc>
            </a:pPr>
            <a:r>
              <a:rPr lang="en-US" sz="2400" dirty="0">
                <a:solidFill>
                  <a:srgbClr val="1A1A1A"/>
                </a:solidFill>
                <a:latin typeface="Poppins"/>
              </a:rPr>
              <a:t>right influencers according to their need.</a:t>
            </a:r>
          </a:p>
        </p:txBody>
      </p:sp>
      <p:sp>
        <p:nvSpPr>
          <p:cNvPr id="23" name="TextBox 23"/>
          <p:cNvSpPr txBox="1"/>
          <p:nvPr/>
        </p:nvSpPr>
        <p:spPr>
          <a:xfrm>
            <a:off x="2173296" y="1193801"/>
            <a:ext cx="13941409" cy="1300356"/>
          </a:xfrm>
          <a:prstGeom prst="rect">
            <a:avLst/>
          </a:prstGeom>
        </p:spPr>
        <p:txBody>
          <a:bodyPr lIns="0" tIns="0" rIns="0" bIns="0" rtlCol="0" anchor="t">
            <a:spAutoFit/>
          </a:bodyPr>
          <a:lstStyle/>
          <a:p>
            <a:pPr marL="0" lvl="0" indent="0" algn="ctr">
              <a:lnSpc>
                <a:spcPts val="9999"/>
              </a:lnSpc>
            </a:pPr>
            <a:r>
              <a:rPr lang="en-US" sz="9999" dirty="0">
                <a:solidFill>
                  <a:schemeClr val="tx2">
                    <a:lumMod val="60000"/>
                    <a:lumOff val="40000"/>
                  </a:schemeClr>
                </a:solidFill>
                <a:latin typeface="Telegraf Bold Bold"/>
              </a:rPr>
              <a:t>Target User</a:t>
            </a:r>
          </a:p>
        </p:txBody>
      </p:sp>
      <p:pic>
        <p:nvPicPr>
          <p:cNvPr id="2050" name="Picture 2" descr="C:\Users\LENOVO\Desktop\influencer-marketing-campaign-example-by-Nykaa.jpg"/>
          <p:cNvPicPr>
            <a:picLocks noChangeAspect="1" noChangeArrowheads="1"/>
          </p:cNvPicPr>
          <p:nvPr/>
        </p:nvPicPr>
        <p:blipFill>
          <a:blip r:embed="rId2" cstate="print"/>
          <a:srcRect/>
          <a:stretch>
            <a:fillRect/>
          </a:stretch>
        </p:blipFill>
        <p:spPr bwMode="auto">
          <a:xfrm>
            <a:off x="4247456" y="2623220"/>
            <a:ext cx="3528392" cy="3168352"/>
          </a:xfrm>
          <a:prstGeom prst="rect">
            <a:avLst/>
          </a:prstGeom>
          <a:noFill/>
        </p:spPr>
      </p:pic>
      <p:pic>
        <p:nvPicPr>
          <p:cNvPr id="2051" name="Picture 3" descr="C:\Users\LENOVO\Desktop\main-qimg-1973e9f177cef44c31e456721c044d9c-pjlq.jpeg"/>
          <p:cNvPicPr>
            <a:picLocks noChangeAspect="1" noChangeArrowheads="1"/>
          </p:cNvPicPr>
          <p:nvPr/>
        </p:nvPicPr>
        <p:blipFill>
          <a:blip r:embed="rId3" cstate="print"/>
          <a:srcRect/>
          <a:stretch>
            <a:fillRect/>
          </a:stretch>
        </p:blipFill>
        <p:spPr bwMode="auto">
          <a:xfrm>
            <a:off x="12528376" y="2479204"/>
            <a:ext cx="3384376" cy="3312368"/>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p:nvPr/>
        </p:nvGrpSpPr>
        <p:grpSpPr>
          <a:xfrm>
            <a:off x="1028700" y="1404553"/>
            <a:ext cx="16230602" cy="3357947"/>
            <a:chOff x="0" y="0"/>
            <a:chExt cx="4274726" cy="952936"/>
          </a:xfrm>
        </p:grpSpPr>
        <p:sp>
          <p:nvSpPr>
            <p:cNvPr id="3" name="Freeform 3"/>
            <p:cNvSpPr/>
            <p:nvPr/>
          </p:nvSpPr>
          <p:spPr>
            <a:xfrm>
              <a:off x="0" y="0"/>
              <a:ext cx="4274726" cy="952936"/>
            </a:xfrm>
            <a:custGeom>
              <a:avLst/>
              <a:gdLst/>
              <a:ahLst/>
              <a:cxnLst/>
              <a:rect l="l" t="t" r="r" b="b"/>
              <a:pathLst>
                <a:path w="4274726" h="952936">
                  <a:moveTo>
                    <a:pt x="24327" y="0"/>
                  </a:moveTo>
                  <a:lnTo>
                    <a:pt x="4250399" y="0"/>
                  </a:lnTo>
                  <a:cubicBezTo>
                    <a:pt x="4263834" y="0"/>
                    <a:pt x="4274726" y="10891"/>
                    <a:pt x="4274726" y="24327"/>
                  </a:cubicBezTo>
                  <a:lnTo>
                    <a:pt x="4274726" y="928609"/>
                  </a:lnTo>
                  <a:cubicBezTo>
                    <a:pt x="4274726" y="935061"/>
                    <a:pt x="4272163" y="941248"/>
                    <a:pt x="4267601" y="945810"/>
                  </a:cubicBezTo>
                  <a:cubicBezTo>
                    <a:pt x="4263039" y="950373"/>
                    <a:pt x="4256851" y="952936"/>
                    <a:pt x="4250399" y="952936"/>
                  </a:cubicBezTo>
                  <a:lnTo>
                    <a:pt x="24327" y="952936"/>
                  </a:lnTo>
                  <a:cubicBezTo>
                    <a:pt x="10891" y="952936"/>
                    <a:pt x="0" y="942044"/>
                    <a:pt x="0" y="928609"/>
                  </a:cubicBezTo>
                  <a:lnTo>
                    <a:pt x="0" y="24327"/>
                  </a:lnTo>
                  <a:cubicBezTo>
                    <a:pt x="0" y="10891"/>
                    <a:pt x="10891" y="0"/>
                    <a:pt x="24327" y="0"/>
                  </a:cubicBezTo>
                  <a:close/>
                </a:path>
              </a:pathLst>
            </a:custGeom>
            <a:solidFill>
              <a:srgbClr val="F5F5F5"/>
            </a:solidFill>
          </p:spPr>
          <p:txBody>
            <a:bodyPr/>
            <a:lstStyle/>
            <a:p>
              <a:endParaRPr lang="en-IN"/>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grpSp>
        <p:nvGrpSpPr>
          <p:cNvPr id="5" name="Group 5"/>
          <p:cNvGrpSpPr/>
          <p:nvPr/>
        </p:nvGrpSpPr>
        <p:grpSpPr>
          <a:xfrm>
            <a:off x="1028700" y="5143500"/>
            <a:ext cx="3761490" cy="4752528"/>
            <a:chOff x="0" y="-38100"/>
            <a:chExt cx="2025441" cy="2253788"/>
          </a:xfrm>
        </p:grpSpPr>
        <p:sp>
          <p:nvSpPr>
            <p:cNvPr id="6" name="Freeform 6"/>
            <p:cNvSpPr/>
            <p:nvPr/>
          </p:nvSpPr>
          <p:spPr>
            <a:xfrm>
              <a:off x="0" y="0"/>
              <a:ext cx="2025441" cy="2215688"/>
            </a:xfrm>
            <a:custGeom>
              <a:avLst/>
              <a:gdLst/>
              <a:ahLst/>
              <a:cxnLst/>
              <a:rect l="l" t="t" r="r" b="b"/>
              <a:pathLst>
                <a:path w="2025441" h="2215688">
                  <a:moveTo>
                    <a:pt x="104969" y="0"/>
                  </a:moveTo>
                  <a:lnTo>
                    <a:pt x="1920472" y="0"/>
                  </a:lnTo>
                  <a:cubicBezTo>
                    <a:pt x="1948311" y="0"/>
                    <a:pt x="1975010" y="11059"/>
                    <a:pt x="1994696" y="30745"/>
                  </a:cubicBezTo>
                  <a:cubicBezTo>
                    <a:pt x="2014381" y="50430"/>
                    <a:pt x="2025441" y="77129"/>
                    <a:pt x="2025441" y="104969"/>
                  </a:cubicBezTo>
                  <a:lnTo>
                    <a:pt x="2025441" y="2110719"/>
                  </a:lnTo>
                  <a:cubicBezTo>
                    <a:pt x="2025441" y="2138558"/>
                    <a:pt x="2014381" y="2165258"/>
                    <a:pt x="1994696" y="2184943"/>
                  </a:cubicBezTo>
                  <a:cubicBezTo>
                    <a:pt x="1975010" y="2204628"/>
                    <a:pt x="1948311" y="2215688"/>
                    <a:pt x="1920472" y="2215688"/>
                  </a:cubicBezTo>
                  <a:lnTo>
                    <a:pt x="104969" y="2215688"/>
                  </a:lnTo>
                  <a:cubicBezTo>
                    <a:pt x="77129" y="2215688"/>
                    <a:pt x="50430" y="2204628"/>
                    <a:pt x="30745" y="2184943"/>
                  </a:cubicBezTo>
                  <a:cubicBezTo>
                    <a:pt x="11059" y="2165258"/>
                    <a:pt x="0" y="2138558"/>
                    <a:pt x="0" y="2110719"/>
                  </a:cubicBezTo>
                  <a:lnTo>
                    <a:pt x="0" y="104969"/>
                  </a:lnTo>
                  <a:cubicBezTo>
                    <a:pt x="0" y="77129"/>
                    <a:pt x="11059" y="50430"/>
                    <a:pt x="30745" y="30745"/>
                  </a:cubicBezTo>
                  <a:cubicBezTo>
                    <a:pt x="50430" y="11059"/>
                    <a:pt x="77129" y="0"/>
                    <a:pt x="104969" y="0"/>
                  </a:cubicBezTo>
                  <a:close/>
                </a:path>
              </a:pathLst>
            </a:custGeom>
            <a:solidFill>
              <a:srgbClr val="F5F5F5"/>
            </a:solidFill>
          </p:spPr>
          <p:txBody>
            <a:bodyPr/>
            <a:lstStyle/>
            <a:p>
              <a:endParaRPr lang="en-IN" dirty="0"/>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grpSp>
        <p:nvGrpSpPr>
          <p:cNvPr id="8" name="Group 8"/>
          <p:cNvGrpSpPr/>
          <p:nvPr/>
        </p:nvGrpSpPr>
        <p:grpSpPr>
          <a:xfrm>
            <a:off x="5185071" y="5143500"/>
            <a:ext cx="3761488" cy="4824536"/>
            <a:chOff x="0" y="0"/>
            <a:chExt cx="2025440" cy="2215688"/>
          </a:xfrm>
        </p:grpSpPr>
        <p:sp>
          <p:nvSpPr>
            <p:cNvPr id="9" name="Freeform 9"/>
            <p:cNvSpPr/>
            <p:nvPr/>
          </p:nvSpPr>
          <p:spPr>
            <a:xfrm>
              <a:off x="0" y="0"/>
              <a:ext cx="2025441" cy="2215688"/>
            </a:xfrm>
            <a:custGeom>
              <a:avLst/>
              <a:gdLst/>
              <a:ahLst/>
              <a:cxnLst/>
              <a:rect l="l" t="t" r="r" b="b"/>
              <a:pathLst>
                <a:path w="2025441" h="2215688">
                  <a:moveTo>
                    <a:pt x="104969" y="0"/>
                  </a:moveTo>
                  <a:lnTo>
                    <a:pt x="1920472" y="0"/>
                  </a:lnTo>
                  <a:cubicBezTo>
                    <a:pt x="1948311" y="0"/>
                    <a:pt x="1975010" y="11059"/>
                    <a:pt x="1994696" y="30745"/>
                  </a:cubicBezTo>
                  <a:cubicBezTo>
                    <a:pt x="2014381" y="50430"/>
                    <a:pt x="2025441" y="77129"/>
                    <a:pt x="2025441" y="104969"/>
                  </a:cubicBezTo>
                  <a:lnTo>
                    <a:pt x="2025441" y="2110719"/>
                  </a:lnTo>
                  <a:cubicBezTo>
                    <a:pt x="2025441" y="2138558"/>
                    <a:pt x="2014381" y="2165258"/>
                    <a:pt x="1994696" y="2184943"/>
                  </a:cubicBezTo>
                  <a:cubicBezTo>
                    <a:pt x="1975010" y="2204628"/>
                    <a:pt x="1948311" y="2215688"/>
                    <a:pt x="1920472" y="2215688"/>
                  </a:cubicBezTo>
                  <a:lnTo>
                    <a:pt x="104969" y="2215688"/>
                  </a:lnTo>
                  <a:cubicBezTo>
                    <a:pt x="77129" y="2215688"/>
                    <a:pt x="50430" y="2204628"/>
                    <a:pt x="30745" y="2184943"/>
                  </a:cubicBezTo>
                  <a:cubicBezTo>
                    <a:pt x="11059" y="2165258"/>
                    <a:pt x="0" y="2138558"/>
                    <a:pt x="0" y="2110719"/>
                  </a:cubicBezTo>
                  <a:lnTo>
                    <a:pt x="0" y="104969"/>
                  </a:lnTo>
                  <a:cubicBezTo>
                    <a:pt x="0" y="77129"/>
                    <a:pt x="11059" y="50430"/>
                    <a:pt x="30745" y="30745"/>
                  </a:cubicBezTo>
                  <a:cubicBezTo>
                    <a:pt x="50430" y="11059"/>
                    <a:pt x="77129" y="0"/>
                    <a:pt x="104969" y="0"/>
                  </a:cubicBezTo>
                  <a:close/>
                </a:path>
              </a:pathLst>
            </a:custGeom>
            <a:solidFill>
              <a:srgbClr val="F5F5F5"/>
            </a:solidFill>
          </p:spPr>
          <p:txBody>
            <a:bodyPr/>
            <a:lstStyle/>
            <a:p>
              <a:endParaRPr lang="en-IN"/>
            </a:p>
          </p:txBody>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grpSp>
        <p:nvGrpSpPr>
          <p:cNvPr id="11" name="Group 11"/>
          <p:cNvGrpSpPr/>
          <p:nvPr/>
        </p:nvGrpSpPr>
        <p:grpSpPr>
          <a:xfrm>
            <a:off x="9341441" y="5143500"/>
            <a:ext cx="3761488" cy="4752528"/>
            <a:chOff x="0" y="0"/>
            <a:chExt cx="2025440" cy="2215688"/>
          </a:xfrm>
        </p:grpSpPr>
        <p:sp>
          <p:nvSpPr>
            <p:cNvPr id="12" name="Freeform 12"/>
            <p:cNvSpPr/>
            <p:nvPr/>
          </p:nvSpPr>
          <p:spPr>
            <a:xfrm>
              <a:off x="0" y="0"/>
              <a:ext cx="2025441" cy="2215688"/>
            </a:xfrm>
            <a:custGeom>
              <a:avLst/>
              <a:gdLst/>
              <a:ahLst/>
              <a:cxnLst/>
              <a:rect l="l" t="t" r="r" b="b"/>
              <a:pathLst>
                <a:path w="2025441" h="2215688">
                  <a:moveTo>
                    <a:pt x="104969" y="0"/>
                  </a:moveTo>
                  <a:lnTo>
                    <a:pt x="1920472" y="0"/>
                  </a:lnTo>
                  <a:cubicBezTo>
                    <a:pt x="1948311" y="0"/>
                    <a:pt x="1975010" y="11059"/>
                    <a:pt x="1994696" y="30745"/>
                  </a:cubicBezTo>
                  <a:cubicBezTo>
                    <a:pt x="2014381" y="50430"/>
                    <a:pt x="2025441" y="77129"/>
                    <a:pt x="2025441" y="104969"/>
                  </a:cubicBezTo>
                  <a:lnTo>
                    <a:pt x="2025441" y="2110719"/>
                  </a:lnTo>
                  <a:cubicBezTo>
                    <a:pt x="2025441" y="2138558"/>
                    <a:pt x="2014381" y="2165258"/>
                    <a:pt x="1994696" y="2184943"/>
                  </a:cubicBezTo>
                  <a:cubicBezTo>
                    <a:pt x="1975010" y="2204628"/>
                    <a:pt x="1948311" y="2215688"/>
                    <a:pt x="1920472" y="2215688"/>
                  </a:cubicBezTo>
                  <a:lnTo>
                    <a:pt x="104969" y="2215688"/>
                  </a:lnTo>
                  <a:cubicBezTo>
                    <a:pt x="77129" y="2215688"/>
                    <a:pt x="50430" y="2204628"/>
                    <a:pt x="30745" y="2184943"/>
                  </a:cubicBezTo>
                  <a:cubicBezTo>
                    <a:pt x="11059" y="2165258"/>
                    <a:pt x="0" y="2138558"/>
                    <a:pt x="0" y="2110719"/>
                  </a:cubicBezTo>
                  <a:lnTo>
                    <a:pt x="0" y="104969"/>
                  </a:lnTo>
                  <a:cubicBezTo>
                    <a:pt x="0" y="77129"/>
                    <a:pt x="11059" y="50430"/>
                    <a:pt x="30745" y="30745"/>
                  </a:cubicBezTo>
                  <a:cubicBezTo>
                    <a:pt x="50430" y="11059"/>
                    <a:pt x="77129" y="0"/>
                    <a:pt x="104969" y="0"/>
                  </a:cubicBezTo>
                  <a:close/>
                </a:path>
              </a:pathLst>
            </a:custGeom>
            <a:solidFill>
              <a:srgbClr val="F5F5F5"/>
            </a:solidFill>
          </p:spPr>
          <p:txBody>
            <a:bodyPr/>
            <a:lstStyle/>
            <a:p>
              <a:endParaRPr lang="en-IN"/>
            </a:p>
          </p:txBody>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grpSp>
        <p:nvGrpSpPr>
          <p:cNvPr id="14" name="Group 14"/>
          <p:cNvGrpSpPr/>
          <p:nvPr/>
        </p:nvGrpSpPr>
        <p:grpSpPr>
          <a:xfrm>
            <a:off x="13497812" y="5143500"/>
            <a:ext cx="3761488" cy="4680520"/>
            <a:chOff x="0" y="0"/>
            <a:chExt cx="2025440" cy="2215688"/>
          </a:xfrm>
        </p:grpSpPr>
        <p:sp>
          <p:nvSpPr>
            <p:cNvPr id="15" name="Freeform 15"/>
            <p:cNvSpPr/>
            <p:nvPr/>
          </p:nvSpPr>
          <p:spPr>
            <a:xfrm>
              <a:off x="0" y="0"/>
              <a:ext cx="2025441" cy="2215688"/>
            </a:xfrm>
            <a:custGeom>
              <a:avLst/>
              <a:gdLst/>
              <a:ahLst/>
              <a:cxnLst/>
              <a:rect l="l" t="t" r="r" b="b"/>
              <a:pathLst>
                <a:path w="2025441" h="2215688">
                  <a:moveTo>
                    <a:pt x="104969" y="0"/>
                  </a:moveTo>
                  <a:lnTo>
                    <a:pt x="1920472" y="0"/>
                  </a:lnTo>
                  <a:cubicBezTo>
                    <a:pt x="1948311" y="0"/>
                    <a:pt x="1975010" y="11059"/>
                    <a:pt x="1994696" y="30745"/>
                  </a:cubicBezTo>
                  <a:cubicBezTo>
                    <a:pt x="2014381" y="50430"/>
                    <a:pt x="2025441" y="77129"/>
                    <a:pt x="2025441" y="104969"/>
                  </a:cubicBezTo>
                  <a:lnTo>
                    <a:pt x="2025441" y="2110719"/>
                  </a:lnTo>
                  <a:cubicBezTo>
                    <a:pt x="2025441" y="2138558"/>
                    <a:pt x="2014381" y="2165258"/>
                    <a:pt x="1994696" y="2184943"/>
                  </a:cubicBezTo>
                  <a:cubicBezTo>
                    <a:pt x="1975010" y="2204628"/>
                    <a:pt x="1948311" y="2215688"/>
                    <a:pt x="1920472" y="2215688"/>
                  </a:cubicBezTo>
                  <a:lnTo>
                    <a:pt x="104969" y="2215688"/>
                  </a:lnTo>
                  <a:cubicBezTo>
                    <a:pt x="77129" y="2215688"/>
                    <a:pt x="50430" y="2204628"/>
                    <a:pt x="30745" y="2184943"/>
                  </a:cubicBezTo>
                  <a:cubicBezTo>
                    <a:pt x="11059" y="2165258"/>
                    <a:pt x="0" y="2138558"/>
                    <a:pt x="0" y="2110719"/>
                  </a:cubicBezTo>
                  <a:lnTo>
                    <a:pt x="0" y="104969"/>
                  </a:lnTo>
                  <a:cubicBezTo>
                    <a:pt x="0" y="77129"/>
                    <a:pt x="11059" y="50430"/>
                    <a:pt x="30745" y="30745"/>
                  </a:cubicBezTo>
                  <a:cubicBezTo>
                    <a:pt x="50430" y="11059"/>
                    <a:pt x="77129" y="0"/>
                    <a:pt x="104969" y="0"/>
                  </a:cubicBezTo>
                  <a:close/>
                </a:path>
              </a:pathLst>
            </a:custGeom>
            <a:solidFill>
              <a:srgbClr val="F5F5F5"/>
            </a:solidFill>
          </p:spPr>
          <p:txBody>
            <a:bodyPr/>
            <a:lstStyle/>
            <a:p>
              <a:endParaRPr lang="en-IN"/>
            </a:p>
          </p:txBody>
        </p:sp>
        <p:sp>
          <p:nvSpPr>
            <p:cNvPr id="16" name="TextBox 16"/>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sp>
        <p:nvSpPr>
          <p:cNvPr id="17" name="Freeform 17"/>
          <p:cNvSpPr/>
          <p:nvPr/>
        </p:nvSpPr>
        <p:spPr>
          <a:xfrm>
            <a:off x="2300388" y="5668047"/>
            <a:ext cx="1218113" cy="1063080"/>
          </a:xfrm>
          <a:custGeom>
            <a:avLst/>
            <a:gdLst/>
            <a:ahLst/>
            <a:cxnLst/>
            <a:rect l="l" t="t" r="r" b="b"/>
            <a:pathLst>
              <a:path w="1218113" h="1063080">
                <a:moveTo>
                  <a:pt x="0" y="0"/>
                </a:moveTo>
                <a:lnTo>
                  <a:pt x="1218112" y="0"/>
                </a:lnTo>
                <a:lnTo>
                  <a:pt x="1218112" y="1063080"/>
                </a:lnTo>
                <a:lnTo>
                  <a:pt x="0" y="1063080"/>
                </a:lnTo>
                <a:lnTo>
                  <a:pt x="0" y="0"/>
                </a:lnTo>
                <a:close/>
              </a:path>
            </a:pathLst>
          </a:custGeom>
          <a:blipFill dpi="0" rotWithShape="1">
            <a:blip r:embed="rId2" cstate="print">
              <a:extLst>
                <a:ext uri="{96DAC541-7B7A-43D3-8B79-37D633B846F1}">
                  <asvg:svgBlip xmlns:asvg="http://schemas.microsoft.com/office/drawing/2016/SVG/main" r:embed="rId3"/>
                </a:ext>
              </a:extLst>
            </a:blip>
            <a:srcRect/>
            <a:stretch>
              <a:fillRect/>
            </a:stretch>
          </a:blipFill>
        </p:spPr>
        <p:txBody>
          <a:bodyPr/>
          <a:lstStyle/>
          <a:p>
            <a:endParaRPr lang="en-IN"/>
          </a:p>
        </p:txBody>
      </p:sp>
      <p:sp>
        <p:nvSpPr>
          <p:cNvPr id="18" name="Freeform 18"/>
          <p:cNvSpPr/>
          <p:nvPr/>
        </p:nvSpPr>
        <p:spPr>
          <a:xfrm>
            <a:off x="6662798" y="5668047"/>
            <a:ext cx="856263" cy="1063080"/>
          </a:xfrm>
          <a:custGeom>
            <a:avLst/>
            <a:gdLst/>
            <a:ahLst/>
            <a:cxnLst/>
            <a:rect l="l" t="t" r="r" b="b"/>
            <a:pathLst>
              <a:path w="856263" h="1063080">
                <a:moveTo>
                  <a:pt x="0" y="0"/>
                </a:moveTo>
                <a:lnTo>
                  <a:pt x="856263" y="0"/>
                </a:lnTo>
                <a:lnTo>
                  <a:pt x="856263" y="1063080"/>
                </a:lnTo>
                <a:lnTo>
                  <a:pt x="0" y="1063080"/>
                </a:lnTo>
                <a:lnTo>
                  <a:pt x="0" y="0"/>
                </a:lnTo>
                <a:close/>
              </a:path>
            </a:pathLst>
          </a:custGeom>
          <a:blipFill>
            <a:blip r:embed="rId4" cstate="print">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9" name="Freeform 19"/>
          <p:cNvSpPr/>
          <p:nvPr/>
        </p:nvSpPr>
        <p:spPr>
          <a:xfrm>
            <a:off x="10440144" y="5575548"/>
            <a:ext cx="1231803" cy="1063080"/>
          </a:xfrm>
          <a:custGeom>
            <a:avLst/>
            <a:gdLst/>
            <a:ahLst/>
            <a:cxnLst/>
            <a:rect l="l" t="t" r="r" b="b"/>
            <a:pathLst>
              <a:path w="1231803" h="1063080">
                <a:moveTo>
                  <a:pt x="0" y="0"/>
                </a:moveTo>
                <a:lnTo>
                  <a:pt x="1231803" y="0"/>
                </a:lnTo>
                <a:lnTo>
                  <a:pt x="1231803" y="1063080"/>
                </a:lnTo>
                <a:lnTo>
                  <a:pt x="0" y="1063080"/>
                </a:lnTo>
                <a:lnTo>
                  <a:pt x="0" y="0"/>
                </a:lnTo>
                <a:close/>
              </a:path>
            </a:pathLst>
          </a:custGeom>
          <a:blipFill>
            <a:blip r:embed="rId6" cstate="print">
              <a:extLst>
                <a:ext uri="{96DAC541-7B7A-43D3-8B79-37D633B846F1}">
                  <asvg:svgBlip xmlns:asvg="http://schemas.microsoft.com/office/drawing/2016/SVG/main" r:embed="rId7"/>
                </a:ext>
              </a:extLst>
            </a:blip>
            <a:stretch>
              <a:fillRect/>
            </a:stretch>
          </a:blipFill>
        </p:spPr>
        <p:txBody>
          <a:bodyPr/>
          <a:lstStyle/>
          <a:p>
            <a:endParaRPr lang="en-IN"/>
          </a:p>
        </p:txBody>
      </p:sp>
      <p:sp>
        <p:nvSpPr>
          <p:cNvPr id="20" name="Freeform 20"/>
          <p:cNvSpPr/>
          <p:nvPr/>
        </p:nvSpPr>
        <p:spPr>
          <a:xfrm>
            <a:off x="14817429" y="5668047"/>
            <a:ext cx="1122253" cy="1063080"/>
          </a:xfrm>
          <a:custGeom>
            <a:avLst/>
            <a:gdLst/>
            <a:ahLst/>
            <a:cxnLst/>
            <a:rect l="l" t="t" r="r" b="b"/>
            <a:pathLst>
              <a:path w="1122253" h="1063080">
                <a:moveTo>
                  <a:pt x="0" y="0"/>
                </a:moveTo>
                <a:lnTo>
                  <a:pt x="1122254" y="0"/>
                </a:lnTo>
                <a:lnTo>
                  <a:pt x="1122254" y="1063080"/>
                </a:lnTo>
                <a:lnTo>
                  <a:pt x="0" y="1063080"/>
                </a:lnTo>
                <a:lnTo>
                  <a:pt x="0" y="0"/>
                </a:lnTo>
                <a:close/>
              </a:path>
            </a:pathLst>
          </a:custGeom>
          <a:blipFill>
            <a:blip r:embed="rId8" cstate="print">
              <a:extLst>
                <a:ext uri="{96DAC541-7B7A-43D3-8B79-37D633B846F1}">
                  <asvg:svgBlip xmlns:asvg="http://schemas.microsoft.com/office/drawing/2016/SVG/main" r:embed="rId9"/>
                </a:ext>
              </a:extLst>
            </a:blip>
            <a:stretch>
              <a:fillRect/>
            </a:stretch>
          </a:blipFill>
        </p:spPr>
        <p:txBody>
          <a:bodyPr/>
          <a:lstStyle/>
          <a:p>
            <a:endParaRPr lang="en-IN"/>
          </a:p>
        </p:txBody>
      </p:sp>
      <p:sp>
        <p:nvSpPr>
          <p:cNvPr id="21" name="TextBox 21"/>
          <p:cNvSpPr txBox="1"/>
          <p:nvPr/>
        </p:nvSpPr>
        <p:spPr>
          <a:xfrm>
            <a:off x="3858437" y="3213060"/>
            <a:ext cx="10571125" cy="849207"/>
          </a:xfrm>
          <a:prstGeom prst="rect">
            <a:avLst/>
          </a:prstGeom>
        </p:spPr>
        <p:txBody>
          <a:bodyPr wrap="square" lIns="0" tIns="0" rIns="0" bIns="0" rtlCol="0" anchor="t">
            <a:spAutoFit/>
          </a:bodyPr>
          <a:lstStyle/>
          <a:p>
            <a:pPr marL="0" lvl="0" indent="0" algn="ctr">
              <a:lnSpc>
                <a:spcPts val="3359"/>
              </a:lnSpc>
            </a:pPr>
            <a:r>
              <a:rPr lang="en-US" sz="2400" dirty="0">
                <a:solidFill>
                  <a:srgbClr val="1A1A1A"/>
                </a:solidFill>
                <a:latin typeface="Poppins"/>
              </a:rPr>
              <a:t>Your main Competitors and their products, how are they different and what value do you provide to your customers?</a:t>
            </a:r>
          </a:p>
        </p:txBody>
      </p:sp>
      <p:sp>
        <p:nvSpPr>
          <p:cNvPr id="22" name="TextBox 22"/>
          <p:cNvSpPr txBox="1"/>
          <p:nvPr/>
        </p:nvSpPr>
        <p:spPr>
          <a:xfrm>
            <a:off x="3319799" y="2050818"/>
            <a:ext cx="11648402" cy="1072578"/>
          </a:xfrm>
          <a:prstGeom prst="rect">
            <a:avLst/>
          </a:prstGeom>
        </p:spPr>
        <p:txBody>
          <a:bodyPr wrap="square" lIns="0" tIns="0" rIns="0" bIns="0" rtlCol="0" anchor="t">
            <a:spAutoFit/>
          </a:bodyPr>
          <a:lstStyle/>
          <a:p>
            <a:pPr marL="0" lvl="0" indent="0" algn="ctr">
              <a:lnSpc>
                <a:spcPts val="8000"/>
              </a:lnSpc>
            </a:pPr>
            <a:r>
              <a:rPr lang="en-US" sz="8000" dirty="0">
                <a:solidFill>
                  <a:srgbClr val="1A1A1A"/>
                </a:solidFill>
                <a:latin typeface="Telegraf Bold Bold"/>
              </a:rPr>
              <a:t>Competitive Analysis </a:t>
            </a:r>
          </a:p>
        </p:txBody>
      </p:sp>
      <p:sp>
        <p:nvSpPr>
          <p:cNvPr id="23" name="TextBox 23"/>
          <p:cNvSpPr txBox="1"/>
          <p:nvPr/>
        </p:nvSpPr>
        <p:spPr>
          <a:xfrm>
            <a:off x="1228743" y="7134225"/>
            <a:ext cx="3361402" cy="2180084"/>
          </a:xfrm>
          <a:prstGeom prst="rect">
            <a:avLst/>
          </a:prstGeom>
        </p:spPr>
        <p:txBody>
          <a:bodyPr lIns="0" tIns="0" rIns="0" bIns="0" rtlCol="0" anchor="t">
            <a:spAutoFit/>
          </a:bodyPr>
          <a:lstStyle/>
          <a:p>
            <a:pPr marL="0" lvl="0" indent="0" algn="ctr">
              <a:lnSpc>
                <a:spcPts val="3359"/>
              </a:lnSpc>
            </a:pPr>
            <a:r>
              <a:rPr lang="en-US" sz="2400" dirty="0" err="1">
                <a:solidFill>
                  <a:srgbClr val="202124"/>
                </a:solidFill>
                <a:latin typeface="Abadi" panose="020B0604020104020204" pitchFamily="34" charset="0"/>
              </a:rPr>
              <a:t>Brandbuddies</a:t>
            </a:r>
            <a:r>
              <a:rPr lang="en-US" sz="2400" dirty="0">
                <a:solidFill>
                  <a:srgbClr val="202124"/>
                </a:solidFill>
                <a:latin typeface="Abadi" panose="020B0604020104020204" pitchFamily="34" charset="0"/>
              </a:rPr>
              <a:t>,</a:t>
            </a:r>
          </a:p>
          <a:p>
            <a:pPr marL="0" lvl="0" indent="0" algn="ctr">
              <a:lnSpc>
                <a:spcPts val="3359"/>
              </a:lnSpc>
            </a:pPr>
            <a:r>
              <a:rPr lang="en-US" sz="2400" dirty="0" err="1">
                <a:solidFill>
                  <a:srgbClr val="202124"/>
                </a:solidFill>
                <a:latin typeface="Abadi" panose="020B0604020104020204" pitchFamily="34" charset="0"/>
              </a:rPr>
              <a:t>KoFluence</a:t>
            </a:r>
            <a:r>
              <a:rPr lang="en-US" sz="2400" dirty="0">
                <a:solidFill>
                  <a:srgbClr val="202124"/>
                </a:solidFill>
                <a:latin typeface="Abadi" panose="020B0604020104020204" pitchFamily="34" charset="0"/>
              </a:rPr>
              <a:t>, </a:t>
            </a:r>
            <a:r>
              <a:rPr lang="en-US" sz="2400" dirty="0" err="1">
                <a:solidFill>
                  <a:srgbClr val="202124"/>
                </a:solidFill>
                <a:latin typeface="Abadi" panose="020B0604020104020204" pitchFamily="34" charset="0"/>
              </a:rPr>
              <a:t>Flytant</a:t>
            </a:r>
            <a:endParaRPr lang="en-US" sz="2400" dirty="0">
              <a:solidFill>
                <a:srgbClr val="202124"/>
              </a:solidFill>
              <a:latin typeface="Abadi" panose="020B0604020104020204" pitchFamily="34" charset="0"/>
            </a:endParaRPr>
          </a:p>
          <a:p>
            <a:pPr marL="0" lvl="0" indent="0" algn="ctr">
              <a:lnSpc>
                <a:spcPts val="3359"/>
              </a:lnSpc>
            </a:pPr>
            <a:r>
              <a:rPr lang="en-US" sz="2400" dirty="0" err="1">
                <a:solidFill>
                  <a:srgbClr val="202124"/>
                </a:solidFill>
                <a:latin typeface="Abadi" panose="020B0604020104020204" pitchFamily="34" charset="0"/>
              </a:rPr>
              <a:t>PulpKey</a:t>
            </a:r>
            <a:r>
              <a:rPr lang="en-US" sz="2400" dirty="0">
                <a:solidFill>
                  <a:srgbClr val="202124"/>
                </a:solidFill>
                <a:latin typeface="Abadi" panose="020B0604020104020204" pitchFamily="34" charset="0"/>
              </a:rPr>
              <a:t>, </a:t>
            </a:r>
            <a:r>
              <a:rPr lang="en-US" sz="2400" dirty="0" err="1">
                <a:solidFill>
                  <a:srgbClr val="202124"/>
                </a:solidFill>
                <a:latin typeface="Abadi" panose="020B0604020104020204" pitchFamily="34" charset="0"/>
              </a:rPr>
              <a:t>Freeskout</a:t>
            </a:r>
            <a:endParaRPr lang="en-US" sz="2400" dirty="0">
              <a:solidFill>
                <a:srgbClr val="202124"/>
              </a:solidFill>
              <a:latin typeface="Abadi" panose="020B0604020104020204" pitchFamily="34" charset="0"/>
            </a:endParaRPr>
          </a:p>
          <a:p>
            <a:pPr marL="0" lvl="0" indent="0" algn="ctr">
              <a:lnSpc>
                <a:spcPts val="3359"/>
              </a:lnSpc>
            </a:pPr>
            <a:r>
              <a:rPr lang="en-US" sz="2400" b="0" i="0" dirty="0" err="1">
                <a:solidFill>
                  <a:srgbClr val="202124"/>
                </a:solidFill>
                <a:effectLst/>
                <a:latin typeface="Abadi" panose="020B0604020104020204" pitchFamily="34" charset="0"/>
              </a:rPr>
              <a:t>Peppercontent</a:t>
            </a:r>
            <a:r>
              <a:rPr lang="en-US" sz="2400" b="0" i="0" dirty="0">
                <a:solidFill>
                  <a:srgbClr val="202124"/>
                </a:solidFill>
                <a:effectLst/>
                <a:latin typeface="Abadi" panose="020B0604020104020204" pitchFamily="34" charset="0"/>
              </a:rPr>
              <a:t>,</a:t>
            </a:r>
          </a:p>
          <a:p>
            <a:pPr marL="0" lvl="0" indent="0" algn="ctr">
              <a:lnSpc>
                <a:spcPts val="3359"/>
              </a:lnSpc>
            </a:pPr>
            <a:r>
              <a:rPr lang="en-US" sz="2400" dirty="0" err="1">
                <a:solidFill>
                  <a:srgbClr val="202124"/>
                </a:solidFill>
                <a:latin typeface="Abadi" panose="020B0604020104020204" pitchFamily="34" charset="0"/>
              </a:rPr>
              <a:t>helplama</a:t>
            </a:r>
            <a:r>
              <a:rPr lang="en-US" sz="2400" b="0" i="0" dirty="0">
                <a:solidFill>
                  <a:srgbClr val="202124"/>
                </a:solidFill>
                <a:effectLst/>
                <a:latin typeface="Abadi" panose="020B0604020104020204" pitchFamily="34" charset="0"/>
              </a:rPr>
              <a:t>.</a:t>
            </a:r>
            <a:endParaRPr lang="en-US" sz="2400" u="none" dirty="0">
              <a:solidFill>
                <a:srgbClr val="1A1A1A"/>
              </a:solidFill>
              <a:latin typeface="Abadi" panose="020B0604020104020204" pitchFamily="34" charset="0"/>
            </a:endParaRPr>
          </a:p>
        </p:txBody>
      </p:sp>
      <p:sp>
        <p:nvSpPr>
          <p:cNvPr id="24" name="TextBox 24"/>
          <p:cNvSpPr txBox="1"/>
          <p:nvPr/>
        </p:nvSpPr>
        <p:spPr>
          <a:xfrm>
            <a:off x="5385114" y="7134225"/>
            <a:ext cx="3361402" cy="2616101"/>
          </a:xfrm>
          <a:prstGeom prst="rect">
            <a:avLst/>
          </a:prstGeom>
        </p:spPr>
        <p:txBody>
          <a:bodyPr lIns="0" tIns="0" rIns="0" bIns="0" rtlCol="0" anchor="t">
            <a:spAutoFit/>
          </a:bodyPr>
          <a:lstStyle/>
          <a:p>
            <a:pPr marL="0" lvl="0" indent="0" algn="ctr">
              <a:lnSpc>
                <a:spcPts val="3359"/>
              </a:lnSpc>
            </a:pPr>
            <a:r>
              <a:rPr lang="en-US" sz="2400" u="none" dirty="0">
                <a:solidFill>
                  <a:srgbClr val="202124"/>
                </a:solidFill>
                <a:latin typeface="Abadi" panose="020B0604020104020204" pitchFamily="34" charset="0"/>
              </a:rPr>
              <a:t>Diff</a:t>
            </a:r>
            <a:r>
              <a:rPr lang="en-US" sz="2400" dirty="0">
                <a:solidFill>
                  <a:srgbClr val="202124"/>
                </a:solidFill>
                <a:latin typeface="Abadi" panose="020B0604020104020204" pitchFamily="34" charset="0"/>
              </a:rPr>
              <a:t>icult to find the companies for influencer having less followers and many of them charge subscription fees before there first collaboration.</a:t>
            </a:r>
            <a:endParaRPr lang="en-US" sz="2400" u="none" dirty="0">
              <a:solidFill>
                <a:srgbClr val="1A1A1A"/>
              </a:solidFill>
              <a:latin typeface="Abadi" panose="020B0604020104020204" pitchFamily="34" charset="0"/>
            </a:endParaRPr>
          </a:p>
        </p:txBody>
      </p:sp>
      <p:sp>
        <p:nvSpPr>
          <p:cNvPr id="26" name="TextBox 26"/>
          <p:cNvSpPr txBox="1"/>
          <p:nvPr/>
        </p:nvSpPr>
        <p:spPr>
          <a:xfrm>
            <a:off x="13824520" y="7159724"/>
            <a:ext cx="3312368" cy="1846659"/>
          </a:xfrm>
          <a:prstGeom prst="rect">
            <a:avLst/>
          </a:prstGeom>
        </p:spPr>
        <p:txBody>
          <a:bodyPr wrap="square" lIns="0" tIns="0" rIns="0" bIns="0" rtlCol="0" anchor="t">
            <a:spAutoFit/>
          </a:bodyPr>
          <a:lstStyle/>
          <a:p>
            <a:pPr algn="l"/>
            <a:r>
              <a:rPr lang="en-US" sz="2400" dirty="0">
                <a:solidFill>
                  <a:srgbClr val="202124"/>
                </a:solidFill>
                <a:latin typeface="Abadi" panose="020B0604020104020204" pitchFamily="34" charset="0"/>
              </a:rPr>
              <a:t>We will improvise the delay in KYC process, ease in connectivity, fast response to user if they face any issues.</a:t>
            </a:r>
            <a:endParaRPr lang="en-US" sz="2400" b="0" i="0" dirty="0">
              <a:solidFill>
                <a:srgbClr val="202124"/>
              </a:solidFill>
              <a:effectLst/>
              <a:latin typeface="Abadi" panose="020B0604020104020204" pitchFamily="34" charset="0"/>
            </a:endParaRPr>
          </a:p>
        </p:txBody>
      </p:sp>
      <p:sp>
        <p:nvSpPr>
          <p:cNvPr id="34" name="TextBox 24">
            <a:extLst>
              <a:ext uri="{FF2B5EF4-FFF2-40B4-BE49-F238E27FC236}">
                <a16:creationId xmlns:a16="http://schemas.microsoft.com/office/drawing/2014/main" id="{C194B701-F52D-2F92-171B-045C96F0FCA8}"/>
              </a:ext>
            </a:extLst>
          </p:cNvPr>
          <p:cNvSpPr txBox="1"/>
          <p:nvPr/>
        </p:nvSpPr>
        <p:spPr>
          <a:xfrm>
            <a:off x="9432032" y="6799684"/>
            <a:ext cx="3528392" cy="3052118"/>
          </a:xfrm>
          <a:prstGeom prst="rect">
            <a:avLst/>
          </a:prstGeom>
        </p:spPr>
        <p:txBody>
          <a:bodyPr wrap="square" lIns="0" tIns="0" rIns="0" bIns="0" rtlCol="0" anchor="t">
            <a:spAutoFit/>
          </a:bodyPr>
          <a:lstStyle/>
          <a:p>
            <a:pPr marL="0" lvl="0" indent="0" algn="ctr">
              <a:lnSpc>
                <a:spcPts val="3359"/>
              </a:lnSpc>
            </a:pPr>
            <a:r>
              <a:rPr lang="en-US" sz="2400" dirty="0" err="1">
                <a:solidFill>
                  <a:srgbClr val="202124"/>
                </a:solidFill>
                <a:latin typeface="Abadi" panose="020B0604020104020204" pitchFamily="34" charset="0"/>
              </a:rPr>
              <a:t>Kolabster</a:t>
            </a:r>
            <a:r>
              <a:rPr lang="en-US" sz="2400" u="none" dirty="0">
                <a:solidFill>
                  <a:srgbClr val="202124"/>
                </a:solidFill>
                <a:latin typeface="Abadi" panose="020B0604020104020204" pitchFamily="34" charset="0"/>
              </a:rPr>
              <a:t> will provide customers to companies not only on the basis on their follower but also analysis the past engagements of the influencer</a:t>
            </a:r>
            <a:endParaRPr lang="en-US" sz="2400" u="none" dirty="0">
              <a:solidFill>
                <a:srgbClr val="1A1A1A"/>
              </a:solidFill>
              <a:latin typeface="Abadi" panose="020B0604020104020204" pitchFamily="34" charset="0"/>
            </a:endParaRPr>
          </a:p>
        </p:txBody>
      </p:sp>
    </p:spTree>
    <p:extLst>
      <p:ext uri="{BB962C8B-B14F-4D97-AF65-F5344CB8AC3E}">
        <p14:creationId xmlns:p14="http://schemas.microsoft.com/office/powerpoint/2010/main" val="3407600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p:nvPr/>
        </p:nvGrpSpPr>
        <p:grpSpPr>
          <a:xfrm>
            <a:off x="863080" y="1276548"/>
            <a:ext cx="16230600" cy="1212391"/>
            <a:chOff x="0" y="0"/>
            <a:chExt cx="4274726" cy="952936"/>
          </a:xfrm>
        </p:grpSpPr>
        <p:sp>
          <p:nvSpPr>
            <p:cNvPr id="3" name="Freeform 3"/>
            <p:cNvSpPr/>
            <p:nvPr/>
          </p:nvSpPr>
          <p:spPr>
            <a:xfrm>
              <a:off x="0" y="0"/>
              <a:ext cx="4274726" cy="952936"/>
            </a:xfrm>
            <a:custGeom>
              <a:avLst/>
              <a:gdLst/>
              <a:ahLst/>
              <a:cxnLst/>
              <a:rect l="l" t="t" r="r" b="b"/>
              <a:pathLst>
                <a:path w="4274726" h="952936">
                  <a:moveTo>
                    <a:pt x="24327" y="0"/>
                  </a:moveTo>
                  <a:lnTo>
                    <a:pt x="4250399" y="0"/>
                  </a:lnTo>
                  <a:cubicBezTo>
                    <a:pt x="4263834" y="0"/>
                    <a:pt x="4274726" y="10891"/>
                    <a:pt x="4274726" y="24327"/>
                  </a:cubicBezTo>
                  <a:lnTo>
                    <a:pt x="4274726" y="928609"/>
                  </a:lnTo>
                  <a:cubicBezTo>
                    <a:pt x="4274726" y="935061"/>
                    <a:pt x="4272163" y="941248"/>
                    <a:pt x="4267601" y="945810"/>
                  </a:cubicBezTo>
                  <a:cubicBezTo>
                    <a:pt x="4263039" y="950373"/>
                    <a:pt x="4256851" y="952936"/>
                    <a:pt x="4250399" y="952936"/>
                  </a:cubicBezTo>
                  <a:lnTo>
                    <a:pt x="24327" y="952936"/>
                  </a:lnTo>
                  <a:cubicBezTo>
                    <a:pt x="10891" y="952936"/>
                    <a:pt x="0" y="942044"/>
                    <a:pt x="0" y="928609"/>
                  </a:cubicBezTo>
                  <a:lnTo>
                    <a:pt x="0" y="24327"/>
                  </a:lnTo>
                  <a:cubicBezTo>
                    <a:pt x="0" y="10891"/>
                    <a:pt x="10891" y="0"/>
                    <a:pt x="24327" y="0"/>
                  </a:cubicBezTo>
                  <a:close/>
                </a:path>
              </a:pathLst>
            </a:custGeom>
            <a:solidFill>
              <a:srgbClr val="F5F5F5"/>
            </a:solidFill>
          </p:spPr>
          <p:txBody>
            <a:bodyPr/>
            <a:lstStyle/>
            <a:p>
              <a:endParaRPr lang="en-IN"/>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sp>
        <p:nvSpPr>
          <p:cNvPr id="38" name="TextBox 38"/>
          <p:cNvSpPr txBox="1"/>
          <p:nvPr/>
        </p:nvSpPr>
        <p:spPr>
          <a:xfrm>
            <a:off x="9288016" y="3343300"/>
            <a:ext cx="7140368" cy="3924151"/>
          </a:xfrm>
          <a:prstGeom prst="rect">
            <a:avLst/>
          </a:prstGeom>
        </p:spPr>
        <p:txBody>
          <a:bodyPr wrap="square" lIns="0" tIns="0" rIns="0" bIns="0" rtlCol="0" anchor="t">
            <a:spAutoFit/>
          </a:bodyPr>
          <a:lstStyle/>
          <a:p>
            <a:pPr marL="0" lvl="0" indent="0" algn="ctr">
              <a:lnSpc>
                <a:spcPts val="3359"/>
              </a:lnSpc>
            </a:pPr>
            <a:r>
              <a:rPr lang="en-US" sz="2800" b="0" i="0" dirty="0">
                <a:effectLst/>
              </a:rPr>
              <a:t>The cost of creating a prototype for a brand collaborator company can vary significantly depending on various factors such as the complexity of the service, the materials involved, the technology required, and the expertise of the team involved. We need around Rs.2-3 </a:t>
            </a:r>
            <a:r>
              <a:rPr lang="en-US" sz="2800" b="0" i="0" dirty="0" err="1">
                <a:effectLst/>
              </a:rPr>
              <a:t>lakh</a:t>
            </a:r>
            <a:r>
              <a:rPr lang="en-US" sz="2800" b="0" i="0" dirty="0">
                <a:effectLst/>
              </a:rPr>
              <a:t> to launch our prototype and most portion of the investment will be spend on the advertisement at various social media platform. </a:t>
            </a:r>
            <a:endParaRPr lang="en-US" sz="2800" dirty="0"/>
          </a:p>
        </p:txBody>
      </p:sp>
      <p:sp>
        <p:nvSpPr>
          <p:cNvPr id="39" name="TextBox 39"/>
          <p:cNvSpPr txBox="1"/>
          <p:nvPr/>
        </p:nvSpPr>
        <p:spPr>
          <a:xfrm>
            <a:off x="3472198" y="1376066"/>
            <a:ext cx="11648401" cy="1040285"/>
          </a:xfrm>
          <a:prstGeom prst="rect">
            <a:avLst/>
          </a:prstGeom>
        </p:spPr>
        <p:txBody>
          <a:bodyPr lIns="0" tIns="0" rIns="0" bIns="0" rtlCol="0" anchor="t">
            <a:spAutoFit/>
          </a:bodyPr>
          <a:lstStyle/>
          <a:p>
            <a:pPr marL="0" lvl="0" indent="0" algn="ctr">
              <a:lnSpc>
                <a:spcPts val="8000"/>
              </a:lnSpc>
            </a:pPr>
            <a:r>
              <a:rPr lang="en-US" sz="8000" dirty="0">
                <a:solidFill>
                  <a:schemeClr val="tx2">
                    <a:lumMod val="60000"/>
                    <a:lumOff val="40000"/>
                  </a:schemeClr>
                </a:solidFill>
                <a:latin typeface="Telegraf Bold Bold"/>
              </a:rPr>
              <a:t>Financial Assessment </a:t>
            </a:r>
          </a:p>
        </p:txBody>
      </p:sp>
      <p:pic>
        <p:nvPicPr>
          <p:cNvPr id="3074" name="Picture 2" descr="C:\Users\LENOVO\Downloads\cartoon-banner-template-for-achieve-business-targets-with-financial-analysis-landing-page-and-website-creative-design-templates-for-business-can-be-used-for-web-mobile-apps-posters-flyers-free-vector.jpg"/>
          <p:cNvPicPr>
            <a:picLocks noChangeAspect="1" noChangeArrowheads="1"/>
          </p:cNvPicPr>
          <p:nvPr/>
        </p:nvPicPr>
        <p:blipFill>
          <a:blip r:embed="rId2" cstate="print"/>
          <a:srcRect/>
          <a:stretch>
            <a:fillRect/>
          </a:stretch>
        </p:blipFill>
        <p:spPr bwMode="auto">
          <a:xfrm>
            <a:off x="1223120" y="2839244"/>
            <a:ext cx="7560840" cy="6280659"/>
          </a:xfrm>
          <a:prstGeom prst="rect">
            <a:avLst/>
          </a:prstGeom>
          <a:noFill/>
        </p:spPr>
      </p:pic>
    </p:spTree>
    <p:extLst>
      <p:ext uri="{BB962C8B-B14F-4D97-AF65-F5344CB8AC3E}">
        <p14:creationId xmlns:p14="http://schemas.microsoft.com/office/powerpoint/2010/main" val="1817555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p:nvPr/>
        </p:nvGrpSpPr>
        <p:grpSpPr>
          <a:xfrm>
            <a:off x="503040" y="1327076"/>
            <a:ext cx="16230600" cy="1428415"/>
            <a:chOff x="0" y="0"/>
            <a:chExt cx="4274726" cy="952936"/>
          </a:xfrm>
        </p:grpSpPr>
        <p:sp>
          <p:nvSpPr>
            <p:cNvPr id="3" name="Freeform 3"/>
            <p:cNvSpPr/>
            <p:nvPr/>
          </p:nvSpPr>
          <p:spPr>
            <a:xfrm>
              <a:off x="0" y="0"/>
              <a:ext cx="4274726" cy="952936"/>
            </a:xfrm>
            <a:custGeom>
              <a:avLst/>
              <a:gdLst/>
              <a:ahLst/>
              <a:cxnLst/>
              <a:rect l="l" t="t" r="r" b="b"/>
              <a:pathLst>
                <a:path w="4274726" h="952936">
                  <a:moveTo>
                    <a:pt x="24327" y="0"/>
                  </a:moveTo>
                  <a:lnTo>
                    <a:pt x="4250399" y="0"/>
                  </a:lnTo>
                  <a:cubicBezTo>
                    <a:pt x="4263834" y="0"/>
                    <a:pt x="4274726" y="10891"/>
                    <a:pt x="4274726" y="24327"/>
                  </a:cubicBezTo>
                  <a:lnTo>
                    <a:pt x="4274726" y="928609"/>
                  </a:lnTo>
                  <a:cubicBezTo>
                    <a:pt x="4274726" y="935061"/>
                    <a:pt x="4272163" y="941248"/>
                    <a:pt x="4267601" y="945810"/>
                  </a:cubicBezTo>
                  <a:cubicBezTo>
                    <a:pt x="4263039" y="950373"/>
                    <a:pt x="4256851" y="952936"/>
                    <a:pt x="4250399" y="952936"/>
                  </a:cubicBezTo>
                  <a:lnTo>
                    <a:pt x="24327" y="952936"/>
                  </a:lnTo>
                  <a:cubicBezTo>
                    <a:pt x="10891" y="952936"/>
                    <a:pt x="0" y="942044"/>
                    <a:pt x="0" y="928609"/>
                  </a:cubicBezTo>
                  <a:lnTo>
                    <a:pt x="0" y="24327"/>
                  </a:lnTo>
                  <a:cubicBezTo>
                    <a:pt x="0" y="10891"/>
                    <a:pt x="10891" y="0"/>
                    <a:pt x="24327" y="0"/>
                  </a:cubicBezTo>
                  <a:close/>
                </a:path>
              </a:pathLst>
            </a:custGeom>
            <a:solidFill>
              <a:srgbClr val="F5F5F5"/>
            </a:solidFill>
          </p:spPr>
          <p:txBody>
            <a:bodyPr/>
            <a:lstStyle/>
            <a:p>
              <a:endParaRPr lang="en-IN"/>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sp>
        <p:nvSpPr>
          <p:cNvPr id="39" name="TextBox 39"/>
          <p:cNvSpPr txBox="1"/>
          <p:nvPr/>
        </p:nvSpPr>
        <p:spPr>
          <a:xfrm>
            <a:off x="3319798" y="1528466"/>
            <a:ext cx="11648401" cy="1040285"/>
          </a:xfrm>
          <a:prstGeom prst="rect">
            <a:avLst/>
          </a:prstGeom>
        </p:spPr>
        <p:txBody>
          <a:bodyPr lIns="0" tIns="0" rIns="0" bIns="0" rtlCol="0" anchor="t">
            <a:spAutoFit/>
          </a:bodyPr>
          <a:lstStyle/>
          <a:p>
            <a:pPr marL="0" lvl="0" indent="0" algn="ctr">
              <a:lnSpc>
                <a:spcPts val="8000"/>
              </a:lnSpc>
            </a:pPr>
            <a:r>
              <a:rPr lang="en-US" sz="8000" dirty="0">
                <a:solidFill>
                  <a:schemeClr val="tx2">
                    <a:lumMod val="60000"/>
                    <a:lumOff val="40000"/>
                  </a:schemeClr>
                </a:solidFill>
                <a:latin typeface="Telegraf Bold Bold"/>
              </a:rPr>
              <a:t>Revenue Model</a:t>
            </a:r>
          </a:p>
        </p:txBody>
      </p:sp>
      <p:pic>
        <p:nvPicPr>
          <p:cNvPr id="1026" name="Picture 2" descr="Subscription - Business Model Toolbox">
            <a:extLst>
              <a:ext uri="{FF2B5EF4-FFF2-40B4-BE49-F238E27FC236}">
                <a16:creationId xmlns:a16="http://schemas.microsoft.com/office/drawing/2014/main" id="{F56CAB9A-BBD2-68D5-6EB1-3E55F99CEC3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512" b="5512"/>
          <a:stretch/>
        </p:blipFill>
        <p:spPr bwMode="auto">
          <a:xfrm>
            <a:off x="287016" y="3705027"/>
            <a:ext cx="8424936" cy="53054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nline Marketplace Business Models That Will Reign eCommerce World For Next  Ten Years">
            <a:extLst>
              <a:ext uri="{FF2B5EF4-FFF2-40B4-BE49-F238E27FC236}">
                <a16:creationId xmlns:a16="http://schemas.microsoft.com/office/drawing/2014/main" id="{71D9BB51-55E2-CF9D-1457-693C9EFF38B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0" y="3705027"/>
            <a:ext cx="8568952" cy="53054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5445EB1-8A3B-572C-88A0-00041EA341A6}"/>
              </a:ext>
            </a:extLst>
          </p:cNvPr>
          <p:cNvSpPr txBox="1"/>
          <p:nvPr/>
        </p:nvSpPr>
        <p:spPr>
          <a:xfrm>
            <a:off x="2591272" y="9463980"/>
            <a:ext cx="4752528" cy="523220"/>
          </a:xfrm>
          <a:prstGeom prst="rect">
            <a:avLst/>
          </a:prstGeom>
          <a:noFill/>
        </p:spPr>
        <p:txBody>
          <a:bodyPr wrap="square" rtlCol="0">
            <a:spAutoFit/>
          </a:bodyPr>
          <a:lstStyle/>
          <a:p>
            <a:r>
              <a:rPr lang="en-IN" sz="2800" dirty="0"/>
              <a:t>Subscription Revenue Model</a:t>
            </a:r>
          </a:p>
        </p:txBody>
      </p:sp>
      <p:sp>
        <p:nvSpPr>
          <p:cNvPr id="6" name="TextBox 5">
            <a:extLst>
              <a:ext uri="{FF2B5EF4-FFF2-40B4-BE49-F238E27FC236}">
                <a16:creationId xmlns:a16="http://schemas.microsoft.com/office/drawing/2014/main" id="{49A166CE-52CD-21CF-EC20-D108F7D572DB}"/>
              </a:ext>
            </a:extLst>
          </p:cNvPr>
          <p:cNvSpPr txBox="1"/>
          <p:nvPr/>
        </p:nvSpPr>
        <p:spPr>
          <a:xfrm>
            <a:off x="11403236" y="9463980"/>
            <a:ext cx="4896544" cy="523220"/>
          </a:xfrm>
          <a:prstGeom prst="rect">
            <a:avLst/>
          </a:prstGeom>
          <a:noFill/>
        </p:spPr>
        <p:txBody>
          <a:bodyPr wrap="square" rtlCol="0">
            <a:spAutoFit/>
          </a:bodyPr>
          <a:lstStyle/>
          <a:p>
            <a:r>
              <a:rPr lang="en-IN" sz="2800" dirty="0" err="1"/>
              <a:t>Commison</a:t>
            </a:r>
            <a:r>
              <a:rPr lang="en-IN" sz="2800" dirty="0"/>
              <a:t> Marketplace Model</a:t>
            </a:r>
          </a:p>
        </p:txBody>
      </p:sp>
    </p:spTree>
    <p:extLst>
      <p:ext uri="{BB962C8B-B14F-4D97-AF65-F5344CB8AC3E}">
        <p14:creationId xmlns:p14="http://schemas.microsoft.com/office/powerpoint/2010/main" val="1703901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2"/>
          <p:cNvSpPr txBox="1"/>
          <p:nvPr/>
        </p:nvSpPr>
        <p:spPr>
          <a:xfrm>
            <a:off x="3994267" y="3271292"/>
            <a:ext cx="10299466" cy="2948138"/>
          </a:xfrm>
          <a:prstGeom prst="rect">
            <a:avLst/>
          </a:prstGeom>
        </p:spPr>
        <p:txBody>
          <a:bodyPr wrap="square" lIns="0" tIns="0" rIns="0" bIns="0" rtlCol="0" anchor="t">
            <a:spAutoFit/>
          </a:bodyPr>
          <a:lstStyle/>
          <a:p>
            <a:pPr algn="ctr">
              <a:lnSpc>
                <a:spcPts val="22741"/>
              </a:lnSpc>
            </a:pPr>
            <a:r>
              <a:rPr lang="en-US" sz="16243" dirty="0">
                <a:solidFill>
                  <a:srgbClr val="1A1A1A"/>
                </a:solidFill>
                <a:latin typeface="Telegraf Bold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itch Deck for SEm VI-Template" id="{3A8F7FCA-7A54-4C46-9F97-69CC3D1727AA}" vid="{5D6A5128-5061-43BC-8C12-9CB9404F0386}"/>
    </a:ext>
  </a:extLst>
</a:theme>
</file>

<file path=docProps/app.xml><?xml version="1.0" encoding="utf-8"?>
<Properties xmlns="http://schemas.openxmlformats.org/officeDocument/2006/extended-properties" xmlns:vt="http://schemas.openxmlformats.org/officeDocument/2006/docPropsVTypes">
  <Template>Pitch Deck for SEm VI-Template</Template>
  <TotalTime>507</TotalTime>
  <Words>483</Words>
  <Application>Microsoft Office PowerPoint</Application>
  <PresentationFormat>Custom</PresentationFormat>
  <Paragraphs>57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Calibri</vt:lpstr>
      <vt:lpstr>Abadi</vt:lpstr>
      <vt:lpstr>Poppins</vt:lpstr>
      <vt:lpstr>Telegraf Bold Bold</vt:lpstr>
      <vt:lpstr>Arial</vt:lpstr>
      <vt:lpstr>Telegraf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Vyas</dc:creator>
  <cp:lastModifiedBy>Kuldeep Singh songara</cp:lastModifiedBy>
  <cp:revision>53</cp:revision>
  <dcterms:created xsi:type="dcterms:W3CDTF">2023-06-03T08:00:31Z</dcterms:created>
  <dcterms:modified xsi:type="dcterms:W3CDTF">2024-03-17T01:33:15Z</dcterms:modified>
  <dc:identifier>DAFkpUhujCc</dc:identifier>
</cp:coreProperties>
</file>