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4" r:id="rId3"/>
    <p:sldId id="395" r:id="rId4"/>
    <p:sldId id="396" r:id="rId5"/>
    <p:sldId id="402" r:id="rId6"/>
    <p:sldId id="401" r:id="rId7"/>
    <p:sldId id="397" r:id="rId8"/>
    <p:sldId id="436" r:id="rId9"/>
    <p:sldId id="399" r:id="rId10"/>
    <p:sldId id="400" r:id="rId11"/>
    <p:sldId id="403" r:id="rId12"/>
    <p:sldId id="404" r:id="rId13"/>
    <p:sldId id="405" r:id="rId14"/>
    <p:sldId id="406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Array Data Structure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599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complex data structures rely heavily on arrays because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indexing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access of items with known indexes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stacks, queues and hash-tables (dictionaries)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methods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arrays: most the operations can be achieved quite efficiently – matrix related operations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9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93DAD-2AB1-42E4-84E1-18BB24CD5DA8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89050-414F-44BB-80B7-8DF514C72FC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36E00-9D33-4CA6-9A9F-9686327D0D4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5243-7A3D-431C-8E0B-9BDF3696B594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07EC3-4C56-4CE8-A3CF-152F5CD5F17F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3E849-1710-4C7D-8B5E-37370D88CDA8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E689C-103C-458D-91E5-8F952AD75096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90D76-8318-4604-BB40-14AE38A2A56D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F0C9-840C-469D-933A-F6B452B914C2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8073-A91A-4C90-ABAD-39A5C7A32F40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71139-1111-4D1E-92D9-171BB89D0A1A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C914C-BDE4-45C4-B588-D71A890D10CF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B4795-C62A-4E3F-AC65-AE685CDD0A1A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A0380-DADC-4CE6-9F59-8591E9B6AA69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0C1-5FD0-459D-80A3-CE5F638DFBB9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598A-CC0C-4473-B946-902A9E169CF4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0AEDD75-EEB5-4E18-9F5B-18E47EC6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FE0058-666B-46E5-82DE-54C8ACAB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93DAD-2AB1-42E4-84E1-18BB24CD5DA8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89050-414F-44BB-80B7-8DF514C72FC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36E00-9D33-4CA6-9A9F-9686327D0D4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5243-7A3D-431C-8E0B-9BDF3696B594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07EC3-4C56-4CE8-A3CF-152F5CD5F17F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3E849-1710-4C7D-8B5E-37370D88CDA8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E689C-103C-458D-91E5-8F952AD75096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90D76-8318-4604-BB40-14AE38A2A56D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F0C9-840C-469D-933A-F6B452B914C2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8073-A91A-4C90-ABAD-39A5C7A32F40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71139-1111-4D1E-92D9-171BB89D0A1A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C914C-BDE4-45C4-B588-D71A890D10CF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B4795-C62A-4E3F-AC65-AE685CDD0A1A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A0380-DADC-4CE6-9F59-8591E9B6AA69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0C1-5FD0-459D-80A3-CE5F638DFBB9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598A-CC0C-4473-B946-902A9E169CF4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4A2DDD2-BEBD-47BD-8100-7FEB03FF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B15317A-87EF-495D-A263-1842E1E2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93DAD-2AB1-42E4-84E1-18BB24CD5DA8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89050-414F-44BB-80B7-8DF514C72FC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36E00-9D33-4CA6-9A9F-9686327D0D4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5243-7A3D-431C-8E0B-9BDF3696B594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07EC3-4C56-4CE8-A3CF-152F5CD5F17F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3E849-1710-4C7D-8B5E-37370D88CDA8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E689C-103C-458D-91E5-8F952AD75096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90D76-8318-4604-BB40-14AE38A2A56D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F0C9-840C-469D-933A-F6B452B914C2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8073-A91A-4C90-ABAD-39A5C7A32F40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71139-1111-4D1E-92D9-171BB89D0A1A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C914C-BDE4-45C4-B588-D71A890D10CF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B4795-C62A-4E3F-AC65-AE685CDD0A1A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A0380-DADC-4CE6-9F59-8591E9B6AA69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0C1-5FD0-459D-80A3-CE5F638DFBB9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598A-CC0C-4473-B946-902A9E169CF4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9D0AEE-2477-4C1C-BFAA-C5F1081E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00F7550-60F8-4C23-B8D8-6EB14FD3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3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93DAD-2AB1-42E4-84E1-18BB24CD5DA8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89050-414F-44BB-80B7-8DF514C72FC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36E00-9D33-4CA6-9A9F-9686327D0D4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5243-7A3D-431C-8E0B-9BDF3696B594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07EC3-4C56-4CE8-A3CF-152F5CD5F17F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3E849-1710-4C7D-8B5E-37370D88CDA8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E689C-103C-458D-91E5-8F952AD75096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90D76-8318-4604-BB40-14AE38A2A56D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F0C9-840C-469D-933A-F6B452B914C2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8073-A91A-4C90-ABAD-39A5C7A32F40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71139-1111-4D1E-92D9-171BB89D0A1A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C914C-BDE4-45C4-B588-D71A890D10CF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B4795-C62A-4E3F-AC65-AE685CDD0A1A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A0380-DADC-4CE6-9F59-8591E9B6AA69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0C1-5FD0-459D-80A3-CE5F638DFBB9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598A-CC0C-4473-B946-902A9E169CF4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DC09586-973E-4A61-9D3B-33AE63F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407FF94-6C84-48B2-97A3-E9CD111E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6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93DAD-2AB1-42E4-84E1-18BB24CD5DA8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89050-414F-44BB-80B7-8DF514C72FC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36E00-9D33-4CA6-9A9F-9686327D0D4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5243-7A3D-431C-8E0B-9BDF3696B594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07EC3-4C56-4CE8-A3CF-152F5CD5F17F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3E849-1710-4C7D-8B5E-37370D88CDA8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E689C-103C-458D-91E5-8F952AD75096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90D76-8318-4604-BB40-14AE38A2A56D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F0C9-840C-469D-933A-F6B452B914C2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08073-A91A-4C90-ABAD-39A5C7A32F40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71139-1111-4D1E-92D9-171BB89D0A1A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C914C-BDE4-45C4-B588-D71A890D10CF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B4795-C62A-4E3F-AC65-AE685CDD0A1A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A0380-DADC-4CE6-9F59-8591E9B6AA69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0C1-5FD0-459D-80A3-CE5F638DFBB9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598A-CC0C-4473-B946-902A9E169CF4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5D4BADB-BFAA-4383-A3D7-3A3BC268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C9E900-8E5D-46E6-AB00-24EB6568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45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40DD5B-E17F-48F7-917C-2D15E850BBA7}"/>
              </a:ext>
            </a:extLst>
          </p:cNvPr>
          <p:cNvSpPr txBox="1">
            <a:spLocks/>
          </p:cNvSpPr>
          <p:nvPr/>
        </p:nvSpPr>
        <p:spPr>
          <a:xfrm>
            <a:off x="2249749" y="3151658"/>
            <a:ext cx="9273467" cy="318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u="sng" dirty="0">
                <a:solidFill>
                  <a:srgbClr val="FF7C80"/>
                </a:solidFill>
              </a:rPr>
              <a:t>What if the data structure becomes full? </a:t>
            </a:r>
            <a:endParaRPr lang="hu-HU" sz="2400" u="sng" dirty="0">
              <a:solidFill>
                <a:srgbClr val="FF7C80"/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allocate a larger chunk of memory in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(usually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size of the actual array)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copy the existing items one by one to the new array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these operations: the resize operation take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complexity - „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bottleneck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7B60AB-015C-4FEB-B36A-03D86BDE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1597F1-1C00-40EA-ACE5-55A501BB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17CB0-5F91-46A9-8CF4-BF1BFAB872DA}"/>
              </a:ext>
            </a:extLst>
          </p:cNvPr>
          <p:cNvSpPr txBox="1"/>
          <p:nvPr/>
        </p:nvSpPr>
        <p:spPr>
          <a:xfrm>
            <a:off x="2893042" y="2849733"/>
            <a:ext cx="201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start with a small</a:t>
            </a:r>
          </a:p>
          <a:p>
            <a:pPr algn="ctr"/>
            <a:r>
              <a:rPr lang="hu-HU" sz="2000" b="1" dirty="0">
                <a:solidFill>
                  <a:srgbClr val="FFC000"/>
                </a:solidFill>
              </a:rPr>
              <a:t>sized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B34B-ECFD-4C84-8125-FBDD5896D346}"/>
              </a:ext>
            </a:extLst>
          </p:cNvPr>
          <p:cNvSpPr txBox="1"/>
          <p:nvPr/>
        </p:nvSpPr>
        <p:spPr>
          <a:xfrm>
            <a:off x="6592331" y="2849733"/>
            <a:ext cx="2391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allocate a huge array</a:t>
            </a:r>
          </a:p>
          <a:p>
            <a:pPr algn="ctr"/>
            <a:r>
              <a:rPr lang="hu-HU" sz="2000" b="1" dirty="0">
                <a:solidFill>
                  <a:srgbClr val="FFC000"/>
                </a:solidFill>
              </a:rPr>
              <a:t>at the beginning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862576F-B63E-4AA2-B945-C07D17405A2E}"/>
              </a:ext>
            </a:extLst>
          </p:cNvPr>
          <p:cNvSpPr/>
          <p:nvPr/>
        </p:nvSpPr>
        <p:spPr>
          <a:xfrm>
            <a:off x="5312836" y="2998477"/>
            <a:ext cx="946697" cy="37725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1E0D-39F9-4AB0-92C6-477C3E6DFC61}"/>
              </a:ext>
            </a:extLst>
          </p:cNvPr>
          <p:cNvSpPr txBox="1"/>
          <p:nvPr/>
        </p:nvSpPr>
        <p:spPr>
          <a:xfrm>
            <a:off x="2251849" y="3862333"/>
            <a:ext cx="3300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do not waste memory BUT </a:t>
            </a:r>
          </a:p>
          <a:p>
            <a:pPr algn="ctr"/>
            <a:r>
              <a:rPr lang="hu-HU" i="1" dirty="0"/>
              <a:t>we have to resize the array often </a:t>
            </a:r>
          </a:p>
          <a:p>
            <a:pPr algn="ctr"/>
            <a:r>
              <a:rPr lang="hu-HU" i="1" dirty="0"/>
              <a:t>with </a:t>
            </a:r>
            <a:r>
              <a:rPr lang="hu-HU" b="1" i="1" dirty="0"/>
              <a:t>O(N)</a:t>
            </a:r>
            <a:r>
              <a:rPr lang="hu-HU" i="1" dirty="0"/>
              <a:t> running time</a:t>
            </a:r>
            <a:endParaRPr lang="en-GB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0ED83-3FEA-4394-813F-E7F8DF129657}"/>
              </a:ext>
            </a:extLst>
          </p:cNvPr>
          <p:cNvSpPr txBox="1"/>
          <p:nvPr/>
        </p:nvSpPr>
        <p:spPr>
          <a:xfrm>
            <a:off x="5874024" y="3862333"/>
            <a:ext cx="3929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do wa</a:t>
            </a:r>
            <a:r>
              <a:rPr lang="en-GB" i="1" dirty="0"/>
              <a:t>s</a:t>
            </a:r>
            <a:r>
              <a:rPr lang="hu-HU" i="1" dirty="0"/>
              <a:t>te memory because of the</a:t>
            </a:r>
          </a:p>
          <a:p>
            <a:pPr algn="ctr"/>
            <a:r>
              <a:rPr lang="hu-HU" i="1" dirty="0"/>
              <a:t>large size but at least we do not</a:t>
            </a:r>
          </a:p>
          <a:p>
            <a:pPr algn="ctr"/>
            <a:r>
              <a:rPr lang="hu-HU" i="1" dirty="0"/>
              <a:t>have to bother with the resize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B24AC-4051-4690-99ED-DC052EA1FD9C}"/>
              </a:ext>
            </a:extLst>
          </p:cNvPr>
          <p:cNvSpPr txBox="1"/>
          <p:nvPr/>
        </p:nvSpPr>
        <p:spPr>
          <a:xfrm>
            <a:off x="3178678" y="5164069"/>
            <a:ext cx="599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 AND RUNNING TIME TRADE-OFF !!!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73C698-B2CD-4F60-BF6D-340623D7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EF7733-4B71-45CB-850C-4CA6B12D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9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items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insert new items at the end of the data structure 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until the data structure is not full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5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947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make operations as fast as possible: inserting new items or removing given items from the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are data structures where all the items are identified by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 integer starting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of the array are located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next to each other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main memory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– they can be accessed by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ADVANTAGE: ACCESSING THE ITEMS - RANDOM ACCESS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46FD17-632E-49EE-A299-FFB582BA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B34D0F7-8909-4A3D-89E8-D56259B8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4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67D900-6A29-4B1B-8A0E-1BD74DC8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19FB834-2C91-4F86-8B39-898D7392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3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1ED1C19-3E40-4FB0-AE03-FB73EF40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3AC16F2-B625-4421-B36B-4D71CAE2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4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AA409C-9046-4D28-BA47-467010ED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258BB8-B4BC-4197-9BA1-599F6CE0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6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9840F-37E1-4450-8E11-6760741B588A}"/>
              </a:ext>
            </a:extLst>
          </p:cNvPr>
          <p:cNvSpPr txBox="1"/>
          <p:nvPr/>
        </p:nvSpPr>
        <p:spPr>
          <a:xfrm>
            <a:off x="709720" y="3601567"/>
            <a:ext cx="3363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algorithm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items must be shifted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worst-case: all the items)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C3E0891-643A-4E15-9D9D-B4EF4502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7E5209C-C8E8-4B78-9316-AAC9B68B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numbers to arbitrary 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want to insert the an item to an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arbitrary position – so associated with a given index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84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8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4B7847-0EDB-4411-9C18-5347B99D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1A05A80-DC1E-47EC-B36C-2B1C3C81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7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533F41D-F285-40FF-98A1-CD0773C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3ADF0AC-D26C-4C44-A2FA-948FC93B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9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EE9AF8D-1D70-4DB8-9751-D7D52BF6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F262E5F-F857-4A87-B2DF-2366808D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9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1915F09-7538-42DA-9895-7DA595AB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F51586D-EE3F-40EB-9E05-3EAD5027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7DEAE-D222-4397-8243-1A7990573E38}"/>
              </a:ext>
            </a:extLst>
          </p:cNvPr>
          <p:cNvSpPr/>
          <p:nvPr/>
        </p:nvSpPr>
        <p:spPr>
          <a:xfrm>
            <a:off x="1783537" y="2413601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7CC62-ABEF-4BFA-B0CC-61D15F50957F}"/>
              </a:ext>
            </a:extLst>
          </p:cNvPr>
          <p:cNvSpPr/>
          <p:nvPr/>
        </p:nvSpPr>
        <p:spPr>
          <a:xfrm>
            <a:off x="1783537" y="2799967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BF874-2D45-401F-9615-14DDDE273CE0}"/>
              </a:ext>
            </a:extLst>
          </p:cNvPr>
          <p:cNvSpPr/>
          <p:nvPr/>
        </p:nvSpPr>
        <p:spPr>
          <a:xfrm>
            <a:off x="1783537" y="3186333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769E7-7BBE-4F3B-B8A9-78C85D7725BA}"/>
              </a:ext>
            </a:extLst>
          </p:cNvPr>
          <p:cNvSpPr/>
          <p:nvPr/>
        </p:nvSpPr>
        <p:spPr>
          <a:xfrm>
            <a:off x="1783537" y="3572699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0DDC6-A0E7-490B-B244-3926D29E01EA}"/>
              </a:ext>
            </a:extLst>
          </p:cNvPr>
          <p:cNvSpPr/>
          <p:nvPr/>
        </p:nvSpPr>
        <p:spPr>
          <a:xfrm>
            <a:off x="1783537" y="3959065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2C578-314D-489D-92A6-22EBF38B9F3C}"/>
              </a:ext>
            </a:extLst>
          </p:cNvPr>
          <p:cNvSpPr/>
          <p:nvPr/>
        </p:nvSpPr>
        <p:spPr>
          <a:xfrm>
            <a:off x="1783537" y="4345431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98EA9-8D83-4235-90F2-965791A4B86C}"/>
              </a:ext>
            </a:extLst>
          </p:cNvPr>
          <p:cNvSpPr/>
          <p:nvPr/>
        </p:nvSpPr>
        <p:spPr>
          <a:xfrm>
            <a:off x="1783537" y="4731797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877981-D68D-46CC-9560-C6F5913FD995}"/>
              </a:ext>
            </a:extLst>
          </p:cNvPr>
          <p:cNvSpPr/>
          <p:nvPr/>
        </p:nvSpPr>
        <p:spPr>
          <a:xfrm>
            <a:off x="1783537" y="5118163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85B4C-3092-45FA-AA35-E7A0860BB82A}"/>
              </a:ext>
            </a:extLst>
          </p:cNvPr>
          <p:cNvSpPr txBox="1"/>
          <p:nvPr/>
        </p:nvSpPr>
        <p:spPr>
          <a:xfrm>
            <a:off x="1358533" y="2413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05D4F-421B-4734-A3E8-42296202D07C}"/>
              </a:ext>
            </a:extLst>
          </p:cNvPr>
          <p:cNvSpPr txBox="1"/>
          <p:nvPr/>
        </p:nvSpPr>
        <p:spPr>
          <a:xfrm>
            <a:off x="1358533" y="2847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676CF-4083-4FBE-AB87-DE930558D395}"/>
              </a:ext>
            </a:extLst>
          </p:cNvPr>
          <p:cNvSpPr txBox="1"/>
          <p:nvPr/>
        </p:nvSpPr>
        <p:spPr>
          <a:xfrm>
            <a:off x="1358533" y="3194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910F6-3810-479F-8B42-89695F3FE5E4}"/>
              </a:ext>
            </a:extLst>
          </p:cNvPr>
          <p:cNvSpPr txBox="1"/>
          <p:nvPr/>
        </p:nvSpPr>
        <p:spPr>
          <a:xfrm>
            <a:off x="1358533" y="3572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A1ECA-1F01-4E13-953C-E63D6F4FB408}"/>
              </a:ext>
            </a:extLst>
          </p:cNvPr>
          <p:cNvSpPr txBox="1"/>
          <p:nvPr/>
        </p:nvSpPr>
        <p:spPr>
          <a:xfrm>
            <a:off x="1358533" y="3959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CCD3D8-295F-4430-8D74-26C851079330}"/>
              </a:ext>
            </a:extLst>
          </p:cNvPr>
          <p:cNvSpPr txBox="1"/>
          <p:nvPr/>
        </p:nvSpPr>
        <p:spPr>
          <a:xfrm>
            <a:off x="1358533" y="4319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5DF88-E35B-4580-B426-D1E1977D9551}"/>
              </a:ext>
            </a:extLst>
          </p:cNvPr>
          <p:cNvSpPr txBox="1"/>
          <p:nvPr/>
        </p:nvSpPr>
        <p:spPr>
          <a:xfrm>
            <a:off x="1358533" y="4731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DD321-DC0B-480D-86D6-07CFF6A71AA9}"/>
              </a:ext>
            </a:extLst>
          </p:cNvPr>
          <p:cNvSpPr txBox="1"/>
          <p:nvPr/>
        </p:nvSpPr>
        <p:spPr>
          <a:xfrm>
            <a:off x="1358533" y="5143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C4AE6-54BD-4A7E-8EE0-38DC3CB5B6E9}"/>
              </a:ext>
            </a:extLst>
          </p:cNvPr>
          <p:cNvSpPr txBox="1"/>
          <p:nvPr/>
        </p:nvSpPr>
        <p:spPr>
          <a:xfrm>
            <a:off x="2627166" y="171490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nums[]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EDF5960-DFF0-482D-BDA4-3C64EE05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037" y="2311483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item (value) can be identified with a given index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start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Python we can store different types of items in a given array or list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items are located right next to each other so we can get them with the help of the index –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6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794D71-6AA8-4868-8107-8E1ED404E644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A1BBF-DAFE-4C2E-BD26-058A15C4721C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AC7C5-0CDE-4B35-8854-C951DAA71FB2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92BAF-DCA2-46A5-95EC-A02ACFC18FB1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CF4E5C-277A-49D4-A6E6-F76D1C4F1700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49849B-55D8-4FA7-938F-2BC536CAC9ED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D7C0A-4AE3-42D0-9B62-97C370EBD640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7BC2E-7B52-43CA-A309-C4C2EF3DF53A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EC47D3-7471-4961-BD80-D9A7C5BDBF7C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FC3E-10A5-435C-91F3-A213B293AD1F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29AE2-B0D6-491F-8B47-2B53186962DE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600-52F2-4A1F-83D8-1094164E11B3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C5277-5742-4886-9B77-C386D1A1C304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22DD4-A2D4-429D-9951-BD84F2CDB88C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7E7D-48EC-434D-9EBA-4EA5E2B38EF1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C1FB2B-36F9-4147-A0E1-0CF58720E566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984AED4-425C-4775-84B1-C74AD78A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F16A5DF-47D0-4AE7-ADCC-FE366910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10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last item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removing the last item of an array data structure is quite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easy and fast operation –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27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D3A66E-E5B0-458D-8259-CD5587A7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4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DAEF7A1-F5FB-4D40-B2CB-8E474666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49F0BED-FB88-47E8-8FCF-A161195B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36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1839D59-7CFB-4392-A144-E1EB37F3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379433E-A622-49B3-B037-02375BFB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12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0D2EE4-F6C2-4237-8B5A-21F875F3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325429C-FDC8-4E14-AA47-A45E529C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15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14C94B-A0BD-470B-AC3D-41B69572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613AA3D-3139-4DCB-B765-6C81E431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3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034F1CB-794E-49BC-AFC4-6136AE34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67887D-CD58-4A26-86BB-CA07C3C9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69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4FC3E4B-9624-4BB5-81DC-180345E5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2B876-E05B-4522-8D65-D67DDFD3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05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219DA66-8103-4F93-B7BB-83E5F25C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C9F017F-973C-4829-AFAD-86B10393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5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7F39-5979-4F7C-A015-2BE8E804D52D}"/>
              </a:ext>
            </a:extLst>
          </p:cNvPr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99577-7B62-4A96-8AE9-86AA520C8F05}"/>
              </a:ext>
            </a:extLst>
          </p:cNvPr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86F2D-11E6-4DAB-8900-215F61549C11}"/>
              </a:ext>
            </a:extLst>
          </p:cNvPr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954A-CA25-4E57-88A3-4B949856416A}"/>
              </a:ext>
            </a:extLst>
          </p:cNvPr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04629-FAF5-437F-810C-BAD659D0F1BB}"/>
              </a:ext>
            </a:extLst>
          </p:cNvPr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33098-7D68-41EA-A0E0-AE3DFF05ED29}"/>
              </a:ext>
            </a:extLst>
          </p:cNvPr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75E8-81F4-4523-9765-482F0180F3ED}"/>
              </a:ext>
            </a:extLst>
          </p:cNvPr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CAD5-7DDE-497D-8ECD-75263E305393}"/>
              </a:ext>
            </a:extLst>
          </p:cNvPr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AAC7C-64F9-43AC-A140-0A3DAE82C7C0}"/>
              </a:ext>
            </a:extLst>
          </p:cNvPr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6A16F-CD3A-4A56-B819-AFB9DA37FFDE}"/>
              </a:ext>
            </a:extLst>
          </p:cNvPr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8F264-A2E7-42B3-8F69-84332F054F33}"/>
              </a:ext>
            </a:extLst>
          </p:cNvPr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3918-7C36-4CA3-B98D-FC5A54018B44}"/>
              </a:ext>
            </a:extLst>
          </p:cNvPr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AAD7E-EDC8-411E-B8C0-6D06C8CCBD65}"/>
              </a:ext>
            </a:extLst>
          </p:cNvPr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46B5D-88B6-4624-85C6-2DCC02A62DFA}"/>
              </a:ext>
            </a:extLst>
          </p:cNvPr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EC795-76D8-4323-B695-9CFDF422AEC5}"/>
              </a:ext>
            </a:extLst>
          </p:cNvPr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936D9-E079-44EA-8F79-81F72F723BDA}"/>
              </a:ext>
            </a:extLst>
          </p:cNvPr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E7DBA-B528-4A93-8499-7D7CBCC53EBA}"/>
              </a:ext>
            </a:extLst>
          </p:cNvPr>
          <p:cNvSpPr txBox="1"/>
          <p:nvPr/>
        </p:nvSpPr>
        <p:spPr>
          <a:xfrm>
            <a:off x="929064" y="3729480"/>
            <a:ext cx="2943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have to find the item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remove the item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have to shift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items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823D62-009F-4BFC-A3A0-D2E8E499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3E96E5C-0C9E-45E0-ACE0-D394F77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126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item from arbitrary position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usually we do not know the index of the 	item we wan to remove. After removing the item we have to deal with the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so called „holes” in the data structures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7DEAE-D222-4397-8243-1A7990573E38}"/>
              </a:ext>
            </a:extLst>
          </p:cNvPr>
          <p:cNvSpPr/>
          <p:nvPr/>
        </p:nvSpPr>
        <p:spPr>
          <a:xfrm>
            <a:off x="1783537" y="2413601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7CC62-ABEF-4BFA-B0CC-61D15F50957F}"/>
              </a:ext>
            </a:extLst>
          </p:cNvPr>
          <p:cNvSpPr/>
          <p:nvPr/>
        </p:nvSpPr>
        <p:spPr>
          <a:xfrm>
            <a:off x="1783537" y="2799967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BF874-2D45-401F-9615-14DDDE273CE0}"/>
              </a:ext>
            </a:extLst>
          </p:cNvPr>
          <p:cNvSpPr/>
          <p:nvPr/>
        </p:nvSpPr>
        <p:spPr>
          <a:xfrm>
            <a:off x="1783537" y="3186333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769E7-7BBE-4F3B-B8A9-78C85D7725BA}"/>
              </a:ext>
            </a:extLst>
          </p:cNvPr>
          <p:cNvSpPr/>
          <p:nvPr/>
        </p:nvSpPr>
        <p:spPr>
          <a:xfrm>
            <a:off x="1783537" y="3572699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0DDC6-A0E7-490B-B244-3926D29E01EA}"/>
              </a:ext>
            </a:extLst>
          </p:cNvPr>
          <p:cNvSpPr/>
          <p:nvPr/>
        </p:nvSpPr>
        <p:spPr>
          <a:xfrm>
            <a:off x="1783537" y="3959065"/>
            <a:ext cx="2421228" cy="3863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2C578-314D-489D-92A6-22EBF38B9F3C}"/>
              </a:ext>
            </a:extLst>
          </p:cNvPr>
          <p:cNvSpPr/>
          <p:nvPr/>
        </p:nvSpPr>
        <p:spPr>
          <a:xfrm>
            <a:off x="1783537" y="4345431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98EA9-8D83-4235-90F2-965791A4B86C}"/>
              </a:ext>
            </a:extLst>
          </p:cNvPr>
          <p:cNvSpPr/>
          <p:nvPr/>
        </p:nvSpPr>
        <p:spPr>
          <a:xfrm>
            <a:off x="1783537" y="4731797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877981-D68D-46CC-9560-C6F5913FD995}"/>
              </a:ext>
            </a:extLst>
          </p:cNvPr>
          <p:cNvSpPr/>
          <p:nvPr/>
        </p:nvSpPr>
        <p:spPr>
          <a:xfrm>
            <a:off x="1783537" y="5118163"/>
            <a:ext cx="2421228" cy="386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85B4C-3092-45FA-AA35-E7A0860BB82A}"/>
              </a:ext>
            </a:extLst>
          </p:cNvPr>
          <p:cNvSpPr txBox="1"/>
          <p:nvPr/>
        </p:nvSpPr>
        <p:spPr>
          <a:xfrm>
            <a:off x="1358533" y="2413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05D4F-421B-4734-A3E8-42296202D07C}"/>
              </a:ext>
            </a:extLst>
          </p:cNvPr>
          <p:cNvSpPr txBox="1"/>
          <p:nvPr/>
        </p:nvSpPr>
        <p:spPr>
          <a:xfrm>
            <a:off x="1358533" y="2847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676CF-4083-4FBE-AB87-DE930558D395}"/>
              </a:ext>
            </a:extLst>
          </p:cNvPr>
          <p:cNvSpPr txBox="1"/>
          <p:nvPr/>
        </p:nvSpPr>
        <p:spPr>
          <a:xfrm>
            <a:off x="1358533" y="3194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910F6-3810-479F-8B42-89695F3FE5E4}"/>
              </a:ext>
            </a:extLst>
          </p:cNvPr>
          <p:cNvSpPr txBox="1"/>
          <p:nvPr/>
        </p:nvSpPr>
        <p:spPr>
          <a:xfrm>
            <a:off x="1358533" y="3572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A1ECA-1F01-4E13-953C-E63D6F4FB408}"/>
              </a:ext>
            </a:extLst>
          </p:cNvPr>
          <p:cNvSpPr txBox="1"/>
          <p:nvPr/>
        </p:nvSpPr>
        <p:spPr>
          <a:xfrm>
            <a:off x="1358533" y="3959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CCD3D8-295F-4430-8D74-26C851079330}"/>
              </a:ext>
            </a:extLst>
          </p:cNvPr>
          <p:cNvSpPr txBox="1"/>
          <p:nvPr/>
        </p:nvSpPr>
        <p:spPr>
          <a:xfrm>
            <a:off x="1358533" y="4319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5DF88-E35B-4580-B426-D1E1977D9551}"/>
              </a:ext>
            </a:extLst>
          </p:cNvPr>
          <p:cNvSpPr txBox="1"/>
          <p:nvPr/>
        </p:nvSpPr>
        <p:spPr>
          <a:xfrm>
            <a:off x="1358533" y="4731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DD321-DC0B-480D-86D6-07CFF6A71AA9}"/>
              </a:ext>
            </a:extLst>
          </p:cNvPr>
          <p:cNvSpPr txBox="1"/>
          <p:nvPr/>
        </p:nvSpPr>
        <p:spPr>
          <a:xfrm>
            <a:off x="1358533" y="5143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C4AE6-54BD-4A7E-8EE0-38DC3CB5B6E9}"/>
              </a:ext>
            </a:extLst>
          </p:cNvPr>
          <p:cNvSpPr txBox="1"/>
          <p:nvPr/>
        </p:nvSpPr>
        <p:spPr>
          <a:xfrm>
            <a:off x="2627166" y="171490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nums[]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3177740-C0EC-4708-B72F-66D8B92BEE82}"/>
              </a:ext>
            </a:extLst>
          </p:cNvPr>
          <p:cNvSpPr txBox="1">
            <a:spLocks/>
          </p:cNvSpPr>
          <p:nvPr/>
        </p:nvSpPr>
        <p:spPr>
          <a:xfrm>
            <a:off x="5107037" y="2311483"/>
            <a:ext cx="59279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item (value) can be identified with a given index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start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Python we can store different types of items in a given array or list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items are located right next to each other so we can get them with the help of the index –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4297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Manipulating the last item (insertion or removal):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00B050"/>
                </a:solidFill>
              </a:rPr>
              <a:t>O(1)</a:t>
            </a:r>
            <a:r>
              <a:rPr lang="hu-HU" sz="2400" dirty="0">
                <a:solidFill>
                  <a:srgbClr val="00B050"/>
                </a:solidFill>
              </a:rPr>
              <a:t> running time – this is why we like arrays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Manipulating arbitrary item (insertion or removal)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7C80"/>
                </a:solidFill>
              </a:rPr>
              <a:t>O(N)</a:t>
            </a:r>
            <a:r>
              <a:rPr lang="hu-HU" sz="2400" dirty="0">
                <a:solidFill>
                  <a:srgbClr val="FF7C80"/>
                </a:solidFill>
              </a:rPr>
              <a:t> running time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if these kinds of operations will dominate then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array data structure is not the best option !!!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19096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- 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9192EC-E478-47FF-9FE0-E96350B1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feature of arrays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access arbitrary items extremely fast with indexes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data structure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easy to understand and easy to implement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are fast data structures in the main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arrays when you want to manipulate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 structure or you want to access items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indexes</a:t>
            </a:r>
          </a:p>
        </p:txBody>
      </p:sp>
    </p:spTree>
    <p:extLst>
      <p:ext uri="{BB962C8B-B14F-4D97-AF65-F5344CB8AC3E}">
        <p14:creationId xmlns:p14="http://schemas.microsoft.com/office/powerpoint/2010/main" val="2117963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 - Disadvantages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9192EC-E478-47FF-9FE0-E96350B1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know the number of items we want to store at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compile-time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so it is not a dynamic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it is not dynamic: whenever the data structure is full, we have to resize it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can not store items with different types in an array – of course Python is exception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8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4F44E-7185-4801-A5BC-1CB97A7810D5}"/>
              </a:ext>
            </a:extLst>
          </p:cNvPr>
          <p:cNvSpPr/>
          <p:nvPr/>
        </p:nvSpPr>
        <p:spPr>
          <a:xfrm>
            <a:off x="4447713" y="2148395"/>
            <a:ext cx="3121782" cy="36309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7629A-4D11-4996-B750-2C4C72C05153}"/>
              </a:ext>
            </a:extLst>
          </p:cNvPr>
          <p:cNvSpPr txBox="1"/>
          <p:nvPr/>
        </p:nvSpPr>
        <p:spPr>
          <a:xfrm>
            <a:off x="4358936" y="1779063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RAM (Random Access Memory)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D7F79-3AA4-4370-8DFA-D8FB86AFB928}"/>
              </a:ext>
            </a:extLst>
          </p:cNvPr>
          <p:cNvSpPr/>
          <p:nvPr/>
        </p:nvSpPr>
        <p:spPr>
          <a:xfrm>
            <a:off x="5634361" y="4527614"/>
            <a:ext cx="363985" cy="36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9AFC-36EF-4F69-9584-DD8543AC49DD}"/>
              </a:ext>
            </a:extLst>
          </p:cNvPr>
          <p:cNvSpPr/>
          <p:nvPr/>
        </p:nvSpPr>
        <p:spPr>
          <a:xfrm>
            <a:off x="5998346" y="4527614"/>
            <a:ext cx="363985" cy="36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54B8C-3FC8-4101-9FE4-14FC295B6C12}"/>
              </a:ext>
            </a:extLst>
          </p:cNvPr>
          <p:cNvSpPr/>
          <p:nvPr/>
        </p:nvSpPr>
        <p:spPr>
          <a:xfrm>
            <a:off x="6350394" y="4527614"/>
            <a:ext cx="363985" cy="36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0FE0B-0223-4C25-8695-D5EC0116A648}"/>
              </a:ext>
            </a:extLst>
          </p:cNvPr>
          <p:cNvSpPr/>
          <p:nvPr/>
        </p:nvSpPr>
        <p:spPr>
          <a:xfrm>
            <a:off x="6708560" y="4527613"/>
            <a:ext cx="363985" cy="36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6A51D-9FD8-4619-AF38-EBD6E2091B8E}"/>
              </a:ext>
            </a:extLst>
          </p:cNvPr>
          <p:cNvSpPr txBox="1"/>
          <p:nvPr/>
        </p:nvSpPr>
        <p:spPr>
          <a:xfrm>
            <a:off x="5472365" y="3696616"/>
            <a:ext cx="17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allocate memory</a:t>
            </a:r>
          </a:p>
          <a:p>
            <a:pPr algn="ctr"/>
            <a:r>
              <a:rPr lang="hu-HU" i="1" dirty="0"/>
              <a:t>for</a:t>
            </a:r>
            <a:r>
              <a:rPr lang="hu-HU" b="1" i="1" dirty="0"/>
              <a:t> 4 </a:t>
            </a:r>
            <a:r>
              <a:rPr lang="hu-HU" i="1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644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A3632-C027-43E7-BFC2-8EBB3E305DDE}"/>
              </a:ext>
            </a:extLst>
          </p:cNvPr>
          <p:cNvSpPr/>
          <p:nvPr/>
        </p:nvSpPr>
        <p:spPr>
          <a:xfrm>
            <a:off x="3320248" y="2787588"/>
            <a:ext cx="843379" cy="843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8D7DE-4094-4E85-832D-E22D292B3176}"/>
              </a:ext>
            </a:extLst>
          </p:cNvPr>
          <p:cNvSpPr/>
          <p:nvPr/>
        </p:nvSpPr>
        <p:spPr>
          <a:xfrm>
            <a:off x="4163627" y="2787587"/>
            <a:ext cx="843379" cy="843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81F1D-9332-4349-8918-9132CD92C6A2}"/>
              </a:ext>
            </a:extLst>
          </p:cNvPr>
          <p:cNvSpPr/>
          <p:nvPr/>
        </p:nvSpPr>
        <p:spPr>
          <a:xfrm>
            <a:off x="5007006" y="2787586"/>
            <a:ext cx="843379" cy="843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1AC80-9612-4831-9A6C-C266EFDF0365}"/>
              </a:ext>
            </a:extLst>
          </p:cNvPr>
          <p:cNvSpPr/>
          <p:nvPr/>
        </p:nvSpPr>
        <p:spPr>
          <a:xfrm>
            <a:off x="5850385" y="2787586"/>
            <a:ext cx="843379" cy="843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9A86C-E5DA-4CBC-9DF0-4D3F969C78E3}"/>
              </a:ext>
            </a:extLst>
          </p:cNvPr>
          <p:cNvSpPr/>
          <p:nvPr/>
        </p:nvSpPr>
        <p:spPr>
          <a:xfrm>
            <a:off x="6693764" y="2787585"/>
            <a:ext cx="843379" cy="843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9966B0-9BFD-4B46-A644-63BCBFC788D9}"/>
              </a:ext>
            </a:extLst>
          </p:cNvPr>
          <p:cNvCxnSpPr/>
          <p:nvPr/>
        </p:nvCxnSpPr>
        <p:spPr>
          <a:xfrm flipV="1">
            <a:off x="3311370" y="3755253"/>
            <a:ext cx="0" cy="43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F299FE-5AF7-4D8A-A0B1-3646B6641067}"/>
              </a:ext>
            </a:extLst>
          </p:cNvPr>
          <p:cNvSpPr txBox="1"/>
          <p:nvPr/>
        </p:nvSpPr>
        <p:spPr>
          <a:xfrm>
            <a:off x="1372570" y="4500978"/>
            <a:ext cx="389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address (id) of the array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to the beginning of the array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0x100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B4300-7A5B-4442-9029-F96FDC18E4FC}"/>
              </a:ext>
            </a:extLst>
          </p:cNvPr>
          <p:cNvSpPr txBox="1"/>
          <p:nvPr/>
        </p:nvSpPr>
        <p:spPr>
          <a:xfrm>
            <a:off x="4209251" y="369219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0x116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07BFD7-3A96-40A3-B5D0-F32E4E2467FD}"/>
              </a:ext>
            </a:extLst>
          </p:cNvPr>
          <p:cNvSpPr txBox="1"/>
          <p:nvPr/>
        </p:nvSpPr>
        <p:spPr>
          <a:xfrm>
            <a:off x="5049423" y="369219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0x132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E282D-86AC-4773-AE5B-AAE4E0640461}"/>
              </a:ext>
            </a:extLst>
          </p:cNvPr>
          <p:cNvSpPr txBox="1"/>
          <p:nvPr/>
        </p:nvSpPr>
        <p:spPr>
          <a:xfrm>
            <a:off x="5896007" y="369219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0x148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70132-170B-4DC1-B0AC-6C9AB84A43B6}"/>
              </a:ext>
            </a:extLst>
          </p:cNvPr>
          <p:cNvSpPr txBox="1"/>
          <p:nvPr/>
        </p:nvSpPr>
        <p:spPr>
          <a:xfrm>
            <a:off x="6736182" y="369219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0x164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1C3CD9-73F7-4A41-A2DD-64BBF5A8FD4A}"/>
              </a:ext>
            </a:extLst>
          </p:cNvPr>
          <p:cNvSpPr txBox="1"/>
          <p:nvPr/>
        </p:nvSpPr>
        <p:spPr>
          <a:xfrm>
            <a:off x="5521911" y="4727861"/>
            <a:ext cx="610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address = array’s address + index    data size (4 byte)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94036F-6F20-474B-98C0-9D87E2942B85}"/>
              </a:ext>
            </a:extLst>
          </p:cNvPr>
          <p:cNvSpPr txBox="1"/>
          <p:nvPr/>
        </p:nvSpPr>
        <p:spPr>
          <a:xfrm>
            <a:off x="9526850" y="4781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9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974D3-192B-4BCB-9127-C09F97F6CAEA}"/>
              </a:ext>
            </a:extLst>
          </p:cNvPr>
          <p:cNvSpPr txBox="1"/>
          <p:nvPr/>
        </p:nvSpPr>
        <p:spPr>
          <a:xfrm>
            <a:off x="1686946" y="31890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40403-9CEC-4342-B590-28AD5C38D35B}"/>
              </a:ext>
            </a:extLst>
          </p:cNvPr>
          <p:cNvSpPr txBox="1"/>
          <p:nvPr/>
        </p:nvSpPr>
        <p:spPr>
          <a:xfrm>
            <a:off x="1686946" y="3712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842C0-F6E0-488C-BAF3-6D94FDBAB9BF}"/>
              </a:ext>
            </a:extLst>
          </p:cNvPr>
          <p:cNvSpPr txBox="1"/>
          <p:nvPr/>
        </p:nvSpPr>
        <p:spPr>
          <a:xfrm>
            <a:off x="1686946" y="4227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43F60-3B5D-4AE2-B4F6-8C647C63A4A0}"/>
              </a:ext>
            </a:extLst>
          </p:cNvPr>
          <p:cNvSpPr txBox="1"/>
          <p:nvPr/>
        </p:nvSpPr>
        <p:spPr>
          <a:xfrm>
            <a:off x="1686946" y="4751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94C95-D214-4DFD-BADF-F82551354693}"/>
              </a:ext>
            </a:extLst>
          </p:cNvPr>
          <p:cNvSpPr/>
          <p:nvPr/>
        </p:nvSpPr>
        <p:spPr>
          <a:xfrm>
            <a:off x="2051367" y="31250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F71513-E213-49C2-A27E-28D3A6F02B3D}"/>
              </a:ext>
            </a:extLst>
          </p:cNvPr>
          <p:cNvSpPr/>
          <p:nvPr/>
        </p:nvSpPr>
        <p:spPr>
          <a:xfrm>
            <a:off x="2566522" y="31248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03D2D-7C2A-4724-ADC9-B296ABB248BA}"/>
              </a:ext>
            </a:extLst>
          </p:cNvPr>
          <p:cNvSpPr/>
          <p:nvPr/>
        </p:nvSpPr>
        <p:spPr>
          <a:xfrm>
            <a:off x="3081677" y="31250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0C44A-C27E-428B-8D92-3132B0E7C4A5}"/>
              </a:ext>
            </a:extLst>
          </p:cNvPr>
          <p:cNvSpPr/>
          <p:nvPr/>
        </p:nvSpPr>
        <p:spPr>
          <a:xfrm>
            <a:off x="3596832" y="31248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F466E-4567-4720-9F9A-2F71F3A0B04F}"/>
              </a:ext>
            </a:extLst>
          </p:cNvPr>
          <p:cNvSpPr/>
          <p:nvPr/>
        </p:nvSpPr>
        <p:spPr>
          <a:xfrm>
            <a:off x="2051367" y="36402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7497C-9967-4D7B-9807-BFD360C87EAE}"/>
              </a:ext>
            </a:extLst>
          </p:cNvPr>
          <p:cNvSpPr/>
          <p:nvPr/>
        </p:nvSpPr>
        <p:spPr>
          <a:xfrm>
            <a:off x="2566522" y="36400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6C5477-EAEE-445A-B17D-DCEA1D888EE6}"/>
              </a:ext>
            </a:extLst>
          </p:cNvPr>
          <p:cNvSpPr/>
          <p:nvPr/>
        </p:nvSpPr>
        <p:spPr>
          <a:xfrm>
            <a:off x="3081677" y="36402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943BE5-72A0-4430-885F-D9AF67BACE13}"/>
              </a:ext>
            </a:extLst>
          </p:cNvPr>
          <p:cNvSpPr/>
          <p:nvPr/>
        </p:nvSpPr>
        <p:spPr>
          <a:xfrm>
            <a:off x="3596832" y="36400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89778B-6CE0-470F-9CA1-5C4633B498F6}"/>
              </a:ext>
            </a:extLst>
          </p:cNvPr>
          <p:cNvSpPr/>
          <p:nvPr/>
        </p:nvSpPr>
        <p:spPr>
          <a:xfrm>
            <a:off x="2051367" y="41551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5A270-4E5D-4F71-A8D4-B5F10DD59776}"/>
              </a:ext>
            </a:extLst>
          </p:cNvPr>
          <p:cNvSpPr/>
          <p:nvPr/>
        </p:nvSpPr>
        <p:spPr>
          <a:xfrm>
            <a:off x="2566522" y="41549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6738B9-B8D8-4159-BFA8-0EC7A9246D8E}"/>
              </a:ext>
            </a:extLst>
          </p:cNvPr>
          <p:cNvSpPr/>
          <p:nvPr/>
        </p:nvSpPr>
        <p:spPr>
          <a:xfrm>
            <a:off x="3081677" y="41551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3B13C3-AEB8-4C70-AF43-3A6FF17DACA5}"/>
              </a:ext>
            </a:extLst>
          </p:cNvPr>
          <p:cNvSpPr/>
          <p:nvPr/>
        </p:nvSpPr>
        <p:spPr>
          <a:xfrm>
            <a:off x="3596832" y="41549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9116EE-BBC2-40FB-BA54-A72BF3CC3D2D}"/>
              </a:ext>
            </a:extLst>
          </p:cNvPr>
          <p:cNvSpPr/>
          <p:nvPr/>
        </p:nvSpPr>
        <p:spPr>
          <a:xfrm>
            <a:off x="2051367" y="46703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922-B2D3-4A91-BF6A-DD89539B2B22}"/>
              </a:ext>
            </a:extLst>
          </p:cNvPr>
          <p:cNvSpPr/>
          <p:nvPr/>
        </p:nvSpPr>
        <p:spPr>
          <a:xfrm>
            <a:off x="2566522" y="46701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61FA31-6962-487B-9409-EDD926310CC4}"/>
              </a:ext>
            </a:extLst>
          </p:cNvPr>
          <p:cNvSpPr/>
          <p:nvPr/>
        </p:nvSpPr>
        <p:spPr>
          <a:xfrm>
            <a:off x="3081677" y="46703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DFA1A5-CF58-4E15-9EF1-71982BD12C8F}"/>
              </a:ext>
            </a:extLst>
          </p:cNvPr>
          <p:cNvSpPr/>
          <p:nvPr/>
        </p:nvSpPr>
        <p:spPr>
          <a:xfrm>
            <a:off x="3596832" y="46701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3F5A60-4BD5-41AC-A22E-E0FBE3ACCA18}"/>
              </a:ext>
            </a:extLst>
          </p:cNvPr>
          <p:cNvSpPr txBox="1"/>
          <p:nvPr/>
        </p:nvSpPr>
        <p:spPr>
          <a:xfrm>
            <a:off x="2152491" y="2649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A4A9AF-57B7-4D9C-9286-D79D9A08FADB}"/>
              </a:ext>
            </a:extLst>
          </p:cNvPr>
          <p:cNvSpPr txBox="1"/>
          <p:nvPr/>
        </p:nvSpPr>
        <p:spPr>
          <a:xfrm>
            <a:off x="2667646" y="2649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E0A441-E62B-4DFB-A7D3-E7FDEFE979C7}"/>
              </a:ext>
            </a:extLst>
          </p:cNvPr>
          <p:cNvSpPr txBox="1"/>
          <p:nvPr/>
        </p:nvSpPr>
        <p:spPr>
          <a:xfrm>
            <a:off x="3184708" y="2648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DEDA2-5920-4577-8466-623D9A7B646F}"/>
              </a:ext>
            </a:extLst>
          </p:cNvPr>
          <p:cNvSpPr txBox="1"/>
          <p:nvPr/>
        </p:nvSpPr>
        <p:spPr>
          <a:xfrm>
            <a:off x="3686984" y="2660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25D041-5A4B-45BE-BCC3-E0F317ACDC8E}"/>
              </a:ext>
            </a:extLst>
          </p:cNvPr>
          <p:cNvSpPr txBox="1"/>
          <p:nvPr/>
        </p:nvSpPr>
        <p:spPr>
          <a:xfrm>
            <a:off x="603302" y="3831780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2910DC-6982-42AE-B321-A15748B68839}"/>
              </a:ext>
            </a:extLst>
          </p:cNvPr>
          <p:cNvSpPr txBox="1"/>
          <p:nvPr/>
        </p:nvSpPr>
        <p:spPr>
          <a:xfrm>
            <a:off x="2398862" y="218335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 index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116EA8-56B1-4764-A901-08511577ECB8}"/>
              </a:ext>
            </a:extLst>
          </p:cNvPr>
          <p:cNvSpPr txBox="1"/>
          <p:nvPr/>
        </p:nvSpPr>
        <p:spPr>
          <a:xfrm>
            <a:off x="2583847" y="171729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nums[][]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83E436-7709-49BF-A7AB-96D839964117}"/>
              </a:ext>
            </a:extLst>
          </p:cNvPr>
          <p:cNvSpPr txBox="1">
            <a:spLocks/>
          </p:cNvSpPr>
          <p:nvPr/>
        </p:nvSpPr>
        <p:spPr>
          <a:xfrm>
            <a:off x="5107037" y="2311483"/>
            <a:ext cx="59279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item (value) can be identified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indexes –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columnIndex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start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Python we can store different types of items in a given array or list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items are located right next to each other so we can get them with the help of the index –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974D3-192B-4BCB-9127-C09F97F6CAEA}"/>
              </a:ext>
            </a:extLst>
          </p:cNvPr>
          <p:cNvSpPr txBox="1"/>
          <p:nvPr/>
        </p:nvSpPr>
        <p:spPr>
          <a:xfrm>
            <a:off x="1686946" y="31890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40403-9CEC-4342-B590-28AD5C38D35B}"/>
              </a:ext>
            </a:extLst>
          </p:cNvPr>
          <p:cNvSpPr txBox="1"/>
          <p:nvPr/>
        </p:nvSpPr>
        <p:spPr>
          <a:xfrm>
            <a:off x="1686946" y="3712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842C0-F6E0-488C-BAF3-6D94FDBAB9BF}"/>
              </a:ext>
            </a:extLst>
          </p:cNvPr>
          <p:cNvSpPr txBox="1"/>
          <p:nvPr/>
        </p:nvSpPr>
        <p:spPr>
          <a:xfrm>
            <a:off x="1686946" y="4227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43F60-3B5D-4AE2-B4F6-8C647C63A4A0}"/>
              </a:ext>
            </a:extLst>
          </p:cNvPr>
          <p:cNvSpPr txBox="1"/>
          <p:nvPr/>
        </p:nvSpPr>
        <p:spPr>
          <a:xfrm>
            <a:off x="1686946" y="4751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94C95-D214-4DFD-BADF-F82551354693}"/>
              </a:ext>
            </a:extLst>
          </p:cNvPr>
          <p:cNvSpPr/>
          <p:nvPr/>
        </p:nvSpPr>
        <p:spPr>
          <a:xfrm>
            <a:off x="2051367" y="31250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F71513-E213-49C2-A27E-28D3A6F02B3D}"/>
              </a:ext>
            </a:extLst>
          </p:cNvPr>
          <p:cNvSpPr/>
          <p:nvPr/>
        </p:nvSpPr>
        <p:spPr>
          <a:xfrm>
            <a:off x="2566522" y="31248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03D2D-7C2A-4724-ADC9-B296ABB248BA}"/>
              </a:ext>
            </a:extLst>
          </p:cNvPr>
          <p:cNvSpPr/>
          <p:nvPr/>
        </p:nvSpPr>
        <p:spPr>
          <a:xfrm>
            <a:off x="3081677" y="31250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F0C44A-C27E-428B-8D92-3132B0E7C4A5}"/>
              </a:ext>
            </a:extLst>
          </p:cNvPr>
          <p:cNvSpPr/>
          <p:nvPr/>
        </p:nvSpPr>
        <p:spPr>
          <a:xfrm>
            <a:off x="3596832" y="31248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F466E-4567-4720-9F9A-2F71F3A0B04F}"/>
              </a:ext>
            </a:extLst>
          </p:cNvPr>
          <p:cNvSpPr/>
          <p:nvPr/>
        </p:nvSpPr>
        <p:spPr>
          <a:xfrm>
            <a:off x="2051367" y="36402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7497C-9967-4D7B-9807-BFD360C87EAE}"/>
              </a:ext>
            </a:extLst>
          </p:cNvPr>
          <p:cNvSpPr/>
          <p:nvPr/>
        </p:nvSpPr>
        <p:spPr>
          <a:xfrm>
            <a:off x="2566522" y="36400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6C5477-EAEE-445A-B17D-DCEA1D888EE6}"/>
              </a:ext>
            </a:extLst>
          </p:cNvPr>
          <p:cNvSpPr/>
          <p:nvPr/>
        </p:nvSpPr>
        <p:spPr>
          <a:xfrm>
            <a:off x="3081677" y="36402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943BE5-72A0-4430-885F-D9AF67BACE13}"/>
              </a:ext>
            </a:extLst>
          </p:cNvPr>
          <p:cNvSpPr/>
          <p:nvPr/>
        </p:nvSpPr>
        <p:spPr>
          <a:xfrm>
            <a:off x="3596832" y="36400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89778B-6CE0-470F-9CA1-5C4633B498F6}"/>
              </a:ext>
            </a:extLst>
          </p:cNvPr>
          <p:cNvSpPr/>
          <p:nvPr/>
        </p:nvSpPr>
        <p:spPr>
          <a:xfrm>
            <a:off x="2051367" y="41551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5A270-4E5D-4F71-A8D4-B5F10DD59776}"/>
              </a:ext>
            </a:extLst>
          </p:cNvPr>
          <p:cNvSpPr/>
          <p:nvPr/>
        </p:nvSpPr>
        <p:spPr>
          <a:xfrm>
            <a:off x="2566522" y="415494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6738B9-B8D8-4159-BFA8-0EC7A9246D8E}"/>
              </a:ext>
            </a:extLst>
          </p:cNvPr>
          <p:cNvSpPr/>
          <p:nvPr/>
        </p:nvSpPr>
        <p:spPr>
          <a:xfrm>
            <a:off x="3081677" y="4155156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3B13C3-AEB8-4C70-AF43-3A6FF17DACA5}"/>
              </a:ext>
            </a:extLst>
          </p:cNvPr>
          <p:cNvSpPr/>
          <p:nvPr/>
        </p:nvSpPr>
        <p:spPr>
          <a:xfrm>
            <a:off x="3596832" y="4154946"/>
            <a:ext cx="515155" cy="5151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9116EE-BBC2-40FB-BA54-A72BF3CC3D2D}"/>
              </a:ext>
            </a:extLst>
          </p:cNvPr>
          <p:cNvSpPr/>
          <p:nvPr/>
        </p:nvSpPr>
        <p:spPr>
          <a:xfrm>
            <a:off x="2051367" y="46703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922-B2D3-4A91-BF6A-DD89539B2B22}"/>
              </a:ext>
            </a:extLst>
          </p:cNvPr>
          <p:cNvSpPr/>
          <p:nvPr/>
        </p:nvSpPr>
        <p:spPr>
          <a:xfrm>
            <a:off x="2566522" y="46701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61FA31-6962-487B-9409-EDD926310CC4}"/>
              </a:ext>
            </a:extLst>
          </p:cNvPr>
          <p:cNvSpPr/>
          <p:nvPr/>
        </p:nvSpPr>
        <p:spPr>
          <a:xfrm>
            <a:off x="3081677" y="467031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DFA1A5-CF58-4E15-9EF1-71982BD12C8F}"/>
              </a:ext>
            </a:extLst>
          </p:cNvPr>
          <p:cNvSpPr/>
          <p:nvPr/>
        </p:nvSpPr>
        <p:spPr>
          <a:xfrm>
            <a:off x="3596832" y="4670101"/>
            <a:ext cx="515155" cy="5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3F5A60-4BD5-41AC-A22E-E0FBE3ACCA18}"/>
              </a:ext>
            </a:extLst>
          </p:cNvPr>
          <p:cNvSpPr txBox="1"/>
          <p:nvPr/>
        </p:nvSpPr>
        <p:spPr>
          <a:xfrm>
            <a:off x="2152491" y="2649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A4A9AF-57B7-4D9C-9286-D79D9A08FADB}"/>
              </a:ext>
            </a:extLst>
          </p:cNvPr>
          <p:cNvSpPr txBox="1"/>
          <p:nvPr/>
        </p:nvSpPr>
        <p:spPr>
          <a:xfrm>
            <a:off x="2667646" y="2649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E0A441-E62B-4DFB-A7D3-E7FDEFE979C7}"/>
              </a:ext>
            </a:extLst>
          </p:cNvPr>
          <p:cNvSpPr txBox="1"/>
          <p:nvPr/>
        </p:nvSpPr>
        <p:spPr>
          <a:xfrm>
            <a:off x="3184708" y="26480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DEDA2-5920-4577-8466-623D9A7B646F}"/>
              </a:ext>
            </a:extLst>
          </p:cNvPr>
          <p:cNvSpPr txBox="1"/>
          <p:nvPr/>
        </p:nvSpPr>
        <p:spPr>
          <a:xfrm>
            <a:off x="3686984" y="2660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116EA8-56B1-4764-A901-08511577ECB8}"/>
              </a:ext>
            </a:extLst>
          </p:cNvPr>
          <p:cNvSpPr txBox="1"/>
          <p:nvPr/>
        </p:nvSpPr>
        <p:spPr>
          <a:xfrm>
            <a:off x="2583847" y="171729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nums[][]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83E436-7709-49BF-A7AB-96D839964117}"/>
              </a:ext>
            </a:extLst>
          </p:cNvPr>
          <p:cNvSpPr txBox="1">
            <a:spLocks/>
          </p:cNvSpPr>
          <p:nvPr/>
        </p:nvSpPr>
        <p:spPr>
          <a:xfrm>
            <a:off x="5107037" y="2311483"/>
            <a:ext cx="59279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item (value) can be identified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indexes –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columnIndex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start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Python we can store different types of items in a given array or list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access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items are located right next to each other so we can get them with the help of the index –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E5256-630F-4F97-A30F-C4F09128076C}"/>
              </a:ext>
            </a:extLst>
          </p:cNvPr>
          <p:cNvSpPr txBox="1"/>
          <p:nvPr/>
        </p:nvSpPr>
        <p:spPr>
          <a:xfrm>
            <a:off x="3739511" y="467753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nums[2][3]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A385-F033-40B7-9E61-66035BEE1646}"/>
              </a:ext>
            </a:extLst>
          </p:cNvPr>
          <p:cNvSpPr txBox="1"/>
          <p:nvPr/>
        </p:nvSpPr>
        <p:spPr>
          <a:xfrm>
            <a:off x="603302" y="3831780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89E2C-7D30-4150-8DCD-4CC0808A78D2}"/>
              </a:ext>
            </a:extLst>
          </p:cNvPr>
          <p:cNvSpPr txBox="1"/>
          <p:nvPr/>
        </p:nvSpPr>
        <p:spPr>
          <a:xfrm>
            <a:off x="2398862" y="218335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 index</a:t>
            </a:r>
          </a:p>
        </p:txBody>
      </p:sp>
    </p:spTree>
    <p:extLst>
      <p:ext uri="{BB962C8B-B14F-4D97-AF65-F5344CB8AC3E}">
        <p14:creationId xmlns:p14="http://schemas.microsoft.com/office/powerpoint/2010/main" val="224164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50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store any types of items with the help of array (list) data structures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 so-called keys)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create multi-dimensional arrays as well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ED1D3-5A85-49B9-AA1A-9110ED60A172}"/>
              </a:ext>
            </a:extLst>
          </p:cNvPr>
          <p:cNvSpPr txBox="1"/>
          <p:nvPr/>
        </p:nvSpPr>
        <p:spPr>
          <a:xfrm>
            <a:off x="4088365" y="4181384"/>
            <a:ext cx="763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static</a:t>
            </a:r>
          </a:p>
          <a:p>
            <a:pPr algn="ctr"/>
            <a:r>
              <a:rPr lang="hu-HU" sz="2000" b="1" dirty="0">
                <a:solidFill>
                  <a:srgbClr val="FFC000"/>
                </a:solidFill>
              </a:rPr>
              <a:t>array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9C8DD-1659-45A6-A1B2-B5BE67F2F8F6}"/>
              </a:ext>
            </a:extLst>
          </p:cNvPr>
          <p:cNvSpPr txBox="1"/>
          <p:nvPr/>
        </p:nvSpPr>
        <p:spPr>
          <a:xfrm>
            <a:off x="6898129" y="4181384"/>
            <a:ext cx="108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dynamic</a:t>
            </a:r>
          </a:p>
          <a:p>
            <a:pPr algn="ctr"/>
            <a:r>
              <a:rPr lang="hu-HU" sz="2000" b="1" dirty="0">
                <a:solidFill>
                  <a:srgbClr val="FFC000"/>
                </a:solidFill>
              </a:rPr>
              <a:t>array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9BCE18D-EEE8-4941-88B0-8CD01623084A}"/>
              </a:ext>
            </a:extLst>
          </p:cNvPr>
          <p:cNvSpPr/>
          <p:nvPr/>
        </p:nvSpPr>
        <p:spPr>
          <a:xfrm>
            <a:off x="5551757" y="4400893"/>
            <a:ext cx="674703" cy="268867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49BC7-F864-470C-A238-9D8B73A18C9F}"/>
              </a:ext>
            </a:extLst>
          </p:cNvPr>
          <p:cNvSpPr txBox="1"/>
          <p:nvPr/>
        </p:nvSpPr>
        <p:spPr>
          <a:xfrm>
            <a:off x="3596374" y="5078028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size of the array</a:t>
            </a:r>
          </a:p>
          <a:p>
            <a:pPr algn="ctr"/>
            <a:r>
              <a:rPr lang="hu-HU" i="1" dirty="0"/>
              <a:t>does not change</a:t>
            </a:r>
            <a:endParaRPr lang="en-GB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DCE9F-646C-4D4C-B324-DEE3813DD8B1}"/>
              </a:ext>
            </a:extLst>
          </p:cNvPr>
          <p:cNvSpPr txBox="1"/>
          <p:nvPr/>
        </p:nvSpPr>
        <p:spPr>
          <a:xfrm>
            <a:off x="6195955" y="5078027"/>
            <a:ext cx="249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size of the array</a:t>
            </a:r>
          </a:p>
          <a:p>
            <a:pPr algn="ctr"/>
            <a:r>
              <a:rPr lang="hu-HU" i="1" dirty="0"/>
              <a:t>may change dynamically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5449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72962</TotalTime>
  <Words>2339</Words>
  <Application>Microsoft Office PowerPoint</Application>
  <PresentationFormat>Widescreen</PresentationFormat>
  <Paragraphs>538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Array Data Structure  (Algorithms and Data Structures)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Applications of Arrays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 Operations</vt:lpstr>
      <vt:lpstr>Arrays</vt:lpstr>
      <vt:lpstr>Arrays - Advantages</vt:lpstr>
      <vt:lpstr>Arrays -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526</cp:revision>
  <dcterms:created xsi:type="dcterms:W3CDTF">2015-02-15T18:13:13Z</dcterms:created>
  <dcterms:modified xsi:type="dcterms:W3CDTF">2021-01-10T10:43:27Z</dcterms:modified>
</cp:coreProperties>
</file>