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9" r:id="rId12"/>
    <p:sldId id="448" r:id="rId13"/>
    <p:sldId id="450" r:id="rId14"/>
    <p:sldId id="451" r:id="rId15"/>
    <p:sldId id="485" r:id="rId16"/>
    <p:sldId id="456" r:id="rId17"/>
    <p:sldId id="453" r:id="rId18"/>
    <p:sldId id="458" r:id="rId19"/>
    <p:sldId id="457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73" r:id="rId35"/>
    <p:sldId id="474" r:id="rId36"/>
    <p:sldId id="475" r:id="rId37"/>
    <p:sldId id="476" r:id="rId38"/>
    <p:sldId id="477" r:id="rId39"/>
    <p:sldId id="478" r:id="rId40"/>
    <p:sldId id="479" r:id="rId41"/>
    <p:sldId id="480" r:id="rId42"/>
    <p:sldId id="481" r:id="rId43"/>
    <p:sldId id="482" r:id="rId44"/>
    <p:sldId id="483" r:id="rId45"/>
    <p:sldId id="484" r:id="rId46"/>
    <p:sldId id="454" r:id="rId47"/>
    <p:sldId id="486" r:id="rId48"/>
    <p:sldId id="487" r:id="rId49"/>
    <p:sldId id="488" r:id="rId50"/>
    <p:sldId id="489" r:id="rId51"/>
    <p:sldId id="490" r:id="rId52"/>
    <p:sldId id="491" r:id="rId53"/>
    <p:sldId id="492" r:id="rId54"/>
    <p:sldId id="493" r:id="rId55"/>
    <p:sldId id="494" r:id="rId56"/>
    <p:sldId id="501" r:id="rId57"/>
    <p:sldId id="495" r:id="rId58"/>
    <p:sldId id="496" r:id="rId59"/>
    <p:sldId id="497" r:id="rId60"/>
    <p:sldId id="498" r:id="rId61"/>
    <p:sldId id="499" r:id="rId62"/>
    <p:sldId id="500" r:id="rId63"/>
    <p:sldId id="502" r:id="rId64"/>
    <p:sldId id="503" r:id="rId65"/>
    <p:sldId id="505" r:id="rId66"/>
    <p:sldId id="506" r:id="rId67"/>
    <p:sldId id="507" r:id="rId68"/>
    <p:sldId id="508" r:id="rId69"/>
    <p:sldId id="509" r:id="rId70"/>
    <p:sldId id="510" r:id="rId71"/>
    <p:sldId id="511" r:id="rId72"/>
    <p:sldId id="512" r:id="rId73"/>
    <p:sldId id="513" r:id="rId74"/>
    <p:sldId id="514" r:id="rId75"/>
    <p:sldId id="515" r:id="rId76"/>
    <p:sldId id="516" r:id="rId77"/>
    <p:sldId id="517" r:id="rId78"/>
    <p:sldId id="518" r:id="rId79"/>
    <p:sldId id="520" r:id="rId80"/>
    <p:sldId id="521" r:id="rId81"/>
    <p:sldId id="522" r:id="rId82"/>
    <p:sldId id="525" r:id="rId83"/>
    <p:sldId id="527" r:id="rId84"/>
    <p:sldId id="526" r:id="rId85"/>
    <p:sldId id="528" r:id="rId86"/>
    <p:sldId id="529" r:id="rId87"/>
    <p:sldId id="530" r:id="rId88"/>
    <p:sldId id="531" r:id="rId89"/>
    <p:sldId id="532" r:id="rId90"/>
    <p:sldId id="533" r:id="rId91"/>
    <p:sldId id="534" r:id="rId92"/>
    <p:sldId id="535" r:id="rId93"/>
    <p:sldId id="536" r:id="rId94"/>
    <p:sldId id="537" r:id="rId95"/>
    <p:sldId id="538" r:id="rId96"/>
    <p:sldId id="539" r:id="rId97"/>
    <p:sldId id="540" r:id="rId98"/>
    <p:sldId id="541" r:id="rId99"/>
    <p:sldId id="542" r:id="rId100"/>
    <p:sldId id="543" r:id="rId101"/>
    <p:sldId id="544" r:id="rId102"/>
    <p:sldId id="545" r:id="rId103"/>
    <p:sldId id="546" r:id="rId104"/>
    <p:sldId id="547" r:id="rId105"/>
    <p:sldId id="548" r:id="rId106"/>
    <p:sldId id="549" r:id="rId107"/>
    <p:sldId id="550" r:id="rId108"/>
    <p:sldId id="551" r:id="rId109"/>
    <p:sldId id="552" r:id="rId110"/>
    <p:sldId id="553" r:id="rId111"/>
    <p:sldId id="554" r:id="rId112"/>
    <p:sldId id="555" r:id="rId113"/>
    <p:sldId id="562" r:id="rId114"/>
    <p:sldId id="563" r:id="rId115"/>
    <p:sldId id="564" r:id="rId116"/>
    <p:sldId id="565" r:id="rId117"/>
    <p:sldId id="566" r:id="rId118"/>
    <p:sldId id="567" r:id="rId119"/>
    <p:sldId id="568" r:id="rId120"/>
    <p:sldId id="569" r:id="rId121"/>
    <p:sldId id="570" r:id="rId122"/>
    <p:sldId id="571" r:id="rId123"/>
    <p:sldId id="572" r:id="rId124"/>
    <p:sldId id="573" r:id="rId125"/>
    <p:sldId id="574" r:id="rId126"/>
    <p:sldId id="575" r:id="rId127"/>
    <p:sldId id="576" r:id="rId128"/>
    <p:sldId id="577" r:id="rId129"/>
    <p:sldId id="578" r:id="rId130"/>
    <p:sldId id="579" r:id="rId131"/>
    <p:sldId id="580" r:id="rId132"/>
    <p:sldId id="581" r:id="rId133"/>
    <p:sldId id="582" r:id="rId134"/>
    <p:sldId id="583" r:id="rId135"/>
    <p:sldId id="584" r:id="rId136"/>
    <p:sldId id="585" r:id="rId137"/>
    <p:sldId id="586" r:id="rId138"/>
    <p:sldId id="587" r:id="rId139"/>
    <p:sldId id="588" r:id="rId140"/>
    <p:sldId id="589" r:id="rId141"/>
    <p:sldId id="590" r:id="rId142"/>
    <p:sldId id="591" r:id="rId143"/>
    <p:sldId id="592" r:id="rId144"/>
    <p:sldId id="593" r:id="rId145"/>
    <p:sldId id="594" r:id="rId146"/>
    <p:sldId id="595" r:id="rId147"/>
    <p:sldId id="596" r:id="rId148"/>
    <p:sldId id="597" r:id="rId149"/>
    <p:sldId id="598" r:id="rId150"/>
    <p:sldId id="599" r:id="rId151"/>
    <p:sldId id="600" r:id="rId152"/>
    <p:sldId id="601" r:id="rId153"/>
    <p:sldId id="602" r:id="rId154"/>
    <p:sldId id="603" r:id="rId155"/>
    <p:sldId id="604" r:id="rId156"/>
    <p:sldId id="605" r:id="rId157"/>
    <p:sldId id="606" r:id="rId158"/>
    <p:sldId id="607" r:id="rId159"/>
    <p:sldId id="608" r:id="rId160"/>
    <p:sldId id="609" r:id="rId161"/>
    <p:sldId id="611" r:id="rId162"/>
    <p:sldId id="613" r:id="rId163"/>
    <p:sldId id="612" r:id="rId164"/>
    <p:sldId id="614" r:id="rId165"/>
    <p:sldId id="616" r:id="rId166"/>
    <p:sldId id="617" r:id="rId167"/>
    <p:sldId id="618" r:id="rId168"/>
    <p:sldId id="619" r:id="rId169"/>
    <p:sldId id="620" r:id="rId170"/>
    <p:sldId id="621" r:id="rId171"/>
    <p:sldId id="622" r:id="rId172"/>
    <p:sldId id="623" r:id="rId1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8D"/>
    <a:srgbClr val="FF7C80"/>
    <a:srgbClr val="FFDE75"/>
    <a:srgbClr val="F9C3C3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presProps" Target="pres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3B75498-9B23-4CB1-825A-953A813C0ED0}"/>
              </a:ext>
            </a:extLst>
          </p:cNvPr>
          <p:cNvSpPr txBox="1"/>
          <p:nvPr/>
        </p:nvSpPr>
        <p:spPr>
          <a:xfrm>
            <a:off x="4156020" y="1671439"/>
            <a:ext cx="596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 		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 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1FFED-D2AB-4A8E-8991-06B97779EE4D}"/>
              </a:ext>
            </a:extLst>
          </p:cNvPr>
          <p:cNvSpPr txBox="1"/>
          <p:nvPr/>
        </p:nvSpPr>
        <p:spPr>
          <a:xfrm>
            <a:off x="3859338" y="2416509"/>
            <a:ext cx="622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	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 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67F73-4FC2-424D-BFC3-DC63BFD9DC4E}"/>
              </a:ext>
            </a:extLst>
          </p:cNvPr>
          <p:cNvSpPr txBox="1"/>
          <p:nvPr/>
        </p:nvSpPr>
        <p:spPr>
          <a:xfrm>
            <a:off x="3248338" y="4444232"/>
            <a:ext cx="696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----------------------------------------------------------------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 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760F5-62E3-42FB-94AA-79C8CD274B87}"/>
              </a:ext>
            </a:extLst>
          </p:cNvPr>
          <p:cNvSpPr/>
          <p:nvPr/>
        </p:nvSpPr>
        <p:spPr>
          <a:xfrm>
            <a:off x="5180513" y="1558500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8DF796-B11D-49F8-B2A9-87785C56A290}"/>
              </a:ext>
            </a:extLst>
          </p:cNvPr>
          <p:cNvSpPr/>
          <p:nvPr/>
        </p:nvSpPr>
        <p:spPr>
          <a:xfrm>
            <a:off x="4375825" y="22709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CCABD6-2109-42C5-B0B2-209A358EDB0F}"/>
              </a:ext>
            </a:extLst>
          </p:cNvPr>
          <p:cNvCxnSpPr/>
          <p:nvPr/>
        </p:nvCxnSpPr>
        <p:spPr>
          <a:xfrm flipH="1">
            <a:off x="4922795" y="206278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7A4160D-AA36-4036-B900-273575B7DE20}"/>
              </a:ext>
            </a:extLst>
          </p:cNvPr>
          <p:cNvSpPr/>
          <p:nvPr/>
        </p:nvSpPr>
        <p:spPr>
          <a:xfrm>
            <a:off x="4916890" y="426428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A3097B-C475-4612-AD33-36A45C97E087}"/>
              </a:ext>
            </a:extLst>
          </p:cNvPr>
          <p:cNvCxnSpPr/>
          <p:nvPr/>
        </p:nvCxnSpPr>
        <p:spPr>
          <a:xfrm>
            <a:off x="4853762" y="4014188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FCDD446-BD8D-4D4C-B6A4-9C195C70084B}"/>
              </a:ext>
            </a:extLst>
          </p:cNvPr>
          <p:cNvSpPr/>
          <p:nvPr/>
        </p:nvSpPr>
        <p:spPr>
          <a:xfrm>
            <a:off x="5982203" y="22709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404F8B-8AFC-4369-897B-F9972CF5EB07}"/>
              </a:ext>
            </a:extLst>
          </p:cNvPr>
          <p:cNvCxnSpPr/>
          <p:nvPr/>
        </p:nvCxnSpPr>
        <p:spPr>
          <a:xfrm>
            <a:off x="5772138" y="2062781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A3659-B6C3-4B97-B9D8-4E3A61B0FBB9}"/>
              </a:ext>
            </a:extLst>
          </p:cNvPr>
          <p:cNvCxnSpPr/>
          <p:nvPr/>
        </p:nvCxnSpPr>
        <p:spPr>
          <a:xfrm flipH="1">
            <a:off x="4020406" y="400219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5AEA8F5-164C-49A9-9B21-BC4E6D40EB34}"/>
              </a:ext>
            </a:extLst>
          </p:cNvPr>
          <p:cNvSpPr/>
          <p:nvPr/>
        </p:nvSpPr>
        <p:spPr>
          <a:xfrm>
            <a:off x="3546667" y="4267992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05C3A3-4D06-49DA-AD6B-DB397808B6EE}"/>
              </a:ext>
            </a:extLst>
          </p:cNvPr>
          <p:cNvSpPr txBox="1"/>
          <p:nvPr/>
        </p:nvSpPr>
        <p:spPr>
          <a:xfrm>
            <a:off x="5395112" y="32683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322227-31E7-4453-BA1B-55CDCE2A7E6D}"/>
              </a:ext>
            </a:extLst>
          </p:cNvPr>
          <p:cNvSpPr/>
          <p:nvPr/>
        </p:nvSpPr>
        <p:spPr>
          <a:xfrm>
            <a:off x="7142361" y="4291506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142EC9-CBE2-428D-91DA-47322052E19C}"/>
              </a:ext>
            </a:extLst>
          </p:cNvPr>
          <p:cNvCxnSpPr/>
          <p:nvPr/>
        </p:nvCxnSpPr>
        <p:spPr>
          <a:xfrm>
            <a:off x="7079233" y="4041407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F2F6EA-D4D9-4AAD-993A-CC4236ED2752}"/>
              </a:ext>
            </a:extLst>
          </p:cNvPr>
          <p:cNvCxnSpPr/>
          <p:nvPr/>
        </p:nvCxnSpPr>
        <p:spPr>
          <a:xfrm flipH="1">
            <a:off x="6245877" y="4029414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C48531B-5605-40A5-935C-620C7D66CDEB}"/>
              </a:ext>
            </a:extLst>
          </p:cNvPr>
          <p:cNvSpPr/>
          <p:nvPr/>
        </p:nvSpPr>
        <p:spPr>
          <a:xfrm>
            <a:off x="5772138" y="4295211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A123CED-0F11-4169-B3E9-36FA193CDF39}"/>
              </a:ext>
            </a:extLst>
          </p:cNvPr>
          <p:cNvSpPr/>
          <p:nvPr/>
        </p:nvSpPr>
        <p:spPr>
          <a:xfrm>
            <a:off x="2706726" y="5483767"/>
            <a:ext cx="6567996" cy="9668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height of a tree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the number of edges on the longest downward path between the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root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and a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leaf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node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.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The number of layers the tree contains.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895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90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4946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331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581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717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722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7281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6242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86847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877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3B75498-9B23-4CB1-825A-953A813C0ED0}"/>
              </a:ext>
            </a:extLst>
          </p:cNvPr>
          <p:cNvSpPr txBox="1"/>
          <p:nvPr/>
        </p:nvSpPr>
        <p:spPr>
          <a:xfrm>
            <a:off x="4156020" y="1671439"/>
            <a:ext cx="596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 		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 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1FFED-D2AB-4A8E-8991-06B97779EE4D}"/>
              </a:ext>
            </a:extLst>
          </p:cNvPr>
          <p:cNvSpPr txBox="1"/>
          <p:nvPr/>
        </p:nvSpPr>
        <p:spPr>
          <a:xfrm>
            <a:off x="3859338" y="2416509"/>
            <a:ext cx="622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	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 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67F73-4FC2-424D-BFC3-DC63BFD9DC4E}"/>
              </a:ext>
            </a:extLst>
          </p:cNvPr>
          <p:cNvSpPr txBox="1"/>
          <p:nvPr/>
        </p:nvSpPr>
        <p:spPr>
          <a:xfrm>
            <a:off x="3248338" y="4444232"/>
            <a:ext cx="696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----------------------------------------------------------------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 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760F5-62E3-42FB-94AA-79C8CD274B87}"/>
              </a:ext>
            </a:extLst>
          </p:cNvPr>
          <p:cNvSpPr/>
          <p:nvPr/>
        </p:nvSpPr>
        <p:spPr>
          <a:xfrm>
            <a:off x="5180513" y="1558500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8DF796-B11D-49F8-B2A9-87785C56A290}"/>
              </a:ext>
            </a:extLst>
          </p:cNvPr>
          <p:cNvSpPr/>
          <p:nvPr/>
        </p:nvSpPr>
        <p:spPr>
          <a:xfrm>
            <a:off x="4375825" y="22709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CCABD6-2109-42C5-B0B2-209A358EDB0F}"/>
              </a:ext>
            </a:extLst>
          </p:cNvPr>
          <p:cNvCxnSpPr/>
          <p:nvPr/>
        </p:nvCxnSpPr>
        <p:spPr>
          <a:xfrm flipH="1">
            <a:off x="4922795" y="206278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7A4160D-AA36-4036-B900-273575B7DE20}"/>
              </a:ext>
            </a:extLst>
          </p:cNvPr>
          <p:cNvSpPr/>
          <p:nvPr/>
        </p:nvSpPr>
        <p:spPr>
          <a:xfrm>
            <a:off x="4916890" y="426428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A3097B-C475-4612-AD33-36A45C97E087}"/>
              </a:ext>
            </a:extLst>
          </p:cNvPr>
          <p:cNvCxnSpPr/>
          <p:nvPr/>
        </p:nvCxnSpPr>
        <p:spPr>
          <a:xfrm>
            <a:off x="4853762" y="4014188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FCDD446-BD8D-4D4C-B6A4-9C195C70084B}"/>
              </a:ext>
            </a:extLst>
          </p:cNvPr>
          <p:cNvSpPr/>
          <p:nvPr/>
        </p:nvSpPr>
        <p:spPr>
          <a:xfrm>
            <a:off x="5982203" y="22709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404F8B-8AFC-4369-897B-F9972CF5EB07}"/>
              </a:ext>
            </a:extLst>
          </p:cNvPr>
          <p:cNvCxnSpPr/>
          <p:nvPr/>
        </p:nvCxnSpPr>
        <p:spPr>
          <a:xfrm>
            <a:off x="5772138" y="2062781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A3659-B6C3-4B97-B9D8-4E3A61B0FBB9}"/>
              </a:ext>
            </a:extLst>
          </p:cNvPr>
          <p:cNvCxnSpPr/>
          <p:nvPr/>
        </p:nvCxnSpPr>
        <p:spPr>
          <a:xfrm flipH="1">
            <a:off x="4020406" y="400219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5AEA8F5-164C-49A9-9B21-BC4E6D40EB34}"/>
              </a:ext>
            </a:extLst>
          </p:cNvPr>
          <p:cNvSpPr/>
          <p:nvPr/>
        </p:nvSpPr>
        <p:spPr>
          <a:xfrm>
            <a:off x="3546667" y="4267992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05C3A3-4D06-49DA-AD6B-DB397808B6EE}"/>
              </a:ext>
            </a:extLst>
          </p:cNvPr>
          <p:cNvSpPr txBox="1"/>
          <p:nvPr/>
        </p:nvSpPr>
        <p:spPr>
          <a:xfrm>
            <a:off x="5395112" y="32683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322227-31E7-4453-BA1B-55CDCE2A7E6D}"/>
              </a:ext>
            </a:extLst>
          </p:cNvPr>
          <p:cNvSpPr/>
          <p:nvPr/>
        </p:nvSpPr>
        <p:spPr>
          <a:xfrm>
            <a:off x="7142361" y="4291506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142EC9-CBE2-428D-91DA-47322052E19C}"/>
              </a:ext>
            </a:extLst>
          </p:cNvPr>
          <p:cNvCxnSpPr/>
          <p:nvPr/>
        </p:nvCxnSpPr>
        <p:spPr>
          <a:xfrm>
            <a:off x="7079233" y="4041407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F2F6EA-D4D9-4AAD-993A-CC4236ED2752}"/>
              </a:ext>
            </a:extLst>
          </p:cNvPr>
          <p:cNvCxnSpPr/>
          <p:nvPr/>
        </p:nvCxnSpPr>
        <p:spPr>
          <a:xfrm flipH="1">
            <a:off x="6245877" y="4029414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C48531B-5605-40A5-935C-620C7D66CDEB}"/>
              </a:ext>
            </a:extLst>
          </p:cNvPr>
          <p:cNvSpPr/>
          <p:nvPr/>
        </p:nvSpPr>
        <p:spPr>
          <a:xfrm>
            <a:off x="5772138" y="4295211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99471-8BC2-4252-B755-344813E1765B}"/>
              </a:ext>
            </a:extLst>
          </p:cNvPr>
          <p:cNvSpPr txBox="1"/>
          <p:nvPr/>
        </p:nvSpPr>
        <p:spPr>
          <a:xfrm>
            <a:off x="158196" y="5539385"/>
            <a:ext cx="421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many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 are there in a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 binary search tree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height?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25097-5D62-4F49-909A-838E1A66DE3A}"/>
              </a:ext>
            </a:extLst>
          </p:cNvPr>
          <p:cNvSpPr txBox="1"/>
          <p:nvPr/>
        </p:nvSpPr>
        <p:spPr>
          <a:xfrm>
            <a:off x="4670582" y="5296092"/>
            <a:ext cx="1670649" cy="120032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accent1">
                    <a:lumMod val="75000"/>
                  </a:schemeClr>
                </a:solidFill>
              </a:rPr>
              <a:t>h-1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= 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log</a:t>
            </a:r>
            <a:r>
              <a:rPr lang="hu-HU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2</a:t>
            </a:r>
            <a:r>
              <a:rPr lang="hu-HU" b="1" baseline="30000" dirty="0">
                <a:solidFill>
                  <a:schemeClr val="accent1">
                    <a:lumMod val="75000"/>
                  </a:schemeClr>
                </a:solidFill>
              </a:rPr>
              <a:t>h-1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= log</a:t>
            </a:r>
            <a:r>
              <a:rPr lang="hu-HU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h = log</a:t>
            </a:r>
            <a:r>
              <a:rPr lang="hu-HU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N + 1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h = O(logN)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028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2439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1184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689620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322037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6F504-D6C2-4476-84A9-34252C5FD1A9}"/>
              </a:ext>
            </a:extLst>
          </p:cNvPr>
          <p:cNvSpPr/>
          <p:nvPr/>
        </p:nvSpPr>
        <p:spPr>
          <a:xfrm>
            <a:off x="3216047" y="4280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7444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6F504-D6C2-4476-84A9-34252C5FD1A9}"/>
              </a:ext>
            </a:extLst>
          </p:cNvPr>
          <p:cNvSpPr/>
          <p:nvPr/>
        </p:nvSpPr>
        <p:spPr>
          <a:xfrm>
            <a:off x="3216047" y="4280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622AB-C78C-4AAC-8F8C-948FDCB6E8C7}"/>
              </a:ext>
            </a:extLst>
          </p:cNvPr>
          <p:cNvSpPr/>
          <p:nvPr/>
        </p:nvSpPr>
        <p:spPr>
          <a:xfrm>
            <a:off x="6295352" y="4142210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325134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6F504-D6C2-4476-84A9-34252C5FD1A9}"/>
              </a:ext>
            </a:extLst>
          </p:cNvPr>
          <p:cNvSpPr/>
          <p:nvPr/>
        </p:nvSpPr>
        <p:spPr>
          <a:xfrm>
            <a:off x="3216047" y="4280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622AB-C78C-4AAC-8F8C-948FDCB6E8C7}"/>
              </a:ext>
            </a:extLst>
          </p:cNvPr>
          <p:cNvSpPr/>
          <p:nvPr/>
        </p:nvSpPr>
        <p:spPr>
          <a:xfrm>
            <a:off x="6295352" y="4142210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CF3309-2734-48E7-BAD3-E88DC33A30B2}"/>
              </a:ext>
            </a:extLst>
          </p:cNvPr>
          <p:cNvSpPr/>
          <p:nvPr/>
        </p:nvSpPr>
        <p:spPr>
          <a:xfrm>
            <a:off x="9104542" y="498722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34111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6F504-D6C2-4476-84A9-34252C5FD1A9}"/>
              </a:ext>
            </a:extLst>
          </p:cNvPr>
          <p:cNvSpPr/>
          <p:nvPr/>
        </p:nvSpPr>
        <p:spPr>
          <a:xfrm>
            <a:off x="3216047" y="4280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622AB-C78C-4AAC-8F8C-948FDCB6E8C7}"/>
              </a:ext>
            </a:extLst>
          </p:cNvPr>
          <p:cNvSpPr/>
          <p:nvPr/>
        </p:nvSpPr>
        <p:spPr>
          <a:xfrm>
            <a:off x="6295352" y="4142210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CF3309-2734-48E7-BAD3-E88DC33A30B2}"/>
              </a:ext>
            </a:extLst>
          </p:cNvPr>
          <p:cNvSpPr/>
          <p:nvPr/>
        </p:nvSpPr>
        <p:spPr>
          <a:xfrm>
            <a:off x="9104542" y="498722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9347CB-7E27-4FCA-B022-ADE668756054}"/>
              </a:ext>
            </a:extLst>
          </p:cNvPr>
          <p:cNvSpPr/>
          <p:nvPr/>
        </p:nvSpPr>
        <p:spPr>
          <a:xfrm>
            <a:off x="8142057" y="42510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116311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6F504-D6C2-4476-84A9-34252C5FD1A9}"/>
              </a:ext>
            </a:extLst>
          </p:cNvPr>
          <p:cNvSpPr/>
          <p:nvPr/>
        </p:nvSpPr>
        <p:spPr>
          <a:xfrm>
            <a:off x="3216047" y="4280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622AB-C78C-4AAC-8F8C-948FDCB6E8C7}"/>
              </a:ext>
            </a:extLst>
          </p:cNvPr>
          <p:cNvSpPr/>
          <p:nvPr/>
        </p:nvSpPr>
        <p:spPr>
          <a:xfrm>
            <a:off x="6295352" y="4142210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CF3309-2734-48E7-BAD3-E88DC33A30B2}"/>
              </a:ext>
            </a:extLst>
          </p:cNvPr>
          <p:cNvSpPr/>
          <p:nvPr/>
        </p:nvSpPr>
        <p:spPr>
          <a:xfrm>
            <a:off x="9104542" y="498722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9347CB-7E27-4FCA-B022-ADE668756054}"/>
              </a:ext>
            </a:extLst>
          </p:cNvPr>
          <p:cNvSpPr/>
          <p:nvPr/>
        </p:nvSpPr>
        <p:spPr>
          <a:xfrm>
            <a:off x="8142057" y="42510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B5FD14-FF42-4436-A95C-88B98B24A16A}"/>
              </a:ext>
            </a:extLst>
          </p:cNvPr>
          <p:cNvSpPr/>
          <p:nvPr/>
        </p:nvSpPr>
        <p:spPr>
          <a:xfrm>
            <a:off x="5715959" y="3137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765693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2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logarithmic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is valid only when the tree structure is balanced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should keep the height of a tree at a minimum which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h=logN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tree structure may became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imbalanced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which means the number of nodes significantly differ in the subtrees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tree is imbalanced so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h=logN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relation is no more valid then the operations’ running time is no more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O(logN)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logarithmic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7156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09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231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9851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586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9607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28732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063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8180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375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35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D15CD1-CE2F-4D2F-9126-3ADAE28C0285}"/>
              </a:ext>
            </a:extLst>
          </p:cNvPr>
          <p:cNvSpPr/>
          <p:nvPr/>
        </p:nvSpPr>
        <p:spPr>
          <a:xfrm>
            <a:off x="3408221" y="2135675"/>
            <a:ext cx="650789" cy="650789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249BD4-2CD0-4B5B-A310-2B5D0D4D0FE7}"/>
              </a:ext>
            </a:extLst>
          </p:cNvPr>
          <p:cNvSpPr/>
          <p:nvPr/>
        </p:nvSpPr>
        <p:spPr>
          <a:xfrm>
            <a:off x="2603533" y="2848090"/>
            <a:ext cx="650789" cy="650789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871EEC-5B4F-4807-91E0-67F97486AD0C}"/>
              </a:ext>
            </a:extLst>
          </p:cNvPr>
          <p:cNvCxnSpPr/>
          <p:nvPr/>
        </p:nvCxnSpPr>
        <p:spPr>
          <a:xfrm flipH="1">
            <a:off x="3150503" y="2639956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986291-F7F6-4CF3-94D3-71965B8ED171}"/>
              </a:ext>
            </a:extLst>
          </p:cNvPr>
          <p:cNvCxnSpPr/>
          <p:nvPr/>
        </p:nvCxnSpPr>
        <p:spPr>
          <a:xfrm flipH="1">
            <a:off x="2383728" y="337927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3BCB483-BAE0-4187-83A3-4C9F4FDDA15B}"/>
              </a:ext>
            </a:extLst>
          </p:cNvPr>
          <p:cNvSpPr/>
          <p:nvPr/>
        </p:nvSpPr>
        <p:spPr>
          <a:xfrm>
            <a:off x="1909989" y="3645068"/>
            <a:ext cx="650789" cy="650789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CEA7DF-26A8-47D2-A556-1E483A3B39BB}"/>
              </a:ext>
            </a:extLst>
          </p:cNvPr>
          <p:cNvSpPr/>
          <p:nvPr/>
        </p:nvSpPr>
        <p:spPr>
          <a:xfrm>
            <a:off x="7602859" y="213567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EEBAEE-AFCC-477C-B489-F84311BD2506}"/>
              </a:ext>
            </a:extLst>
          </p:cNvPr>
          <p:cNvSpPr/>
          <p:nvPr/>
        </p:nvSpPr>
        <p:spPr>
          <a:xfrm>
            <a:off x="6798171" y="2848090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B4CB3C-0011-4C1E-92F5-1C37E71340AC}"/>
              </a:ext>
            </a:extLst>
          </p:cNvPr>
          <p:cNvCxnSpPr/>
          <p:nvPr/>
        </p:nvCxnSpPr>
        <p:spPr>
          <a:xfrm flipH="1">
            <a:off x="7345141" y="2639956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F0F6BF9-CF0E-441B-89EC-2F73EAC21E57}"/>
              </a:ext>
            </a:extLst>
          </p:cNvPr>
          <p:cNvSpPr/>
          <p:nvPr/>
        </p:nvSpPr>
        <p:spPr>
          <a:xfrm>
            <a:off x="7584574" y="3543304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8E0C47-00F4-4723-A7C6-C4448FA9D448}"/>
              </a:ext>
            </a:extLst>
          </p:cNvPr>
          <p:cNvCxnSpPr/>
          <p:nvPr/>
        </p:nvCxnSpPr>
        <p:spPr>
          <a:xfrm>
            <a:off x="7374509" y="3396796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D3B273D-03A7-4CE1-9D01-DD5DA82E6684}"/>
              </a:ext>
            </a:extLst>
          </p:cNvPr>
          <p:cNvSpPr/>
          <p:nvPr/>
        </p:nvSpPr>
        <p:spPr>
          <a:xfrm>
            <a:off x="8404549" y="2848090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5A374E-A07A-4FC4-A68E-9C73CBDC97D8}"/>
              </a:ext>
            </a:extLst>
          </p:cNvPr>
          <p:cNvCxnSpPr/>
          <p:nvPr/>
        </p:nvCxnSpPr>
        <p:spPr>
          <a:xfrm>
            <a:off x="8194484" y="2639956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9A9424-D73B-48E1-AC03-EEA2F94BA4A7}"/>
              </a:ext>
            </a:extLst>
          </p:cNvPr>
          <p:cNvCxnSpPr/>
          <p:nvPr/>
        </p:nvCxnSpPr>
        <p:spPr>
          <a:xfrm flipH="1">
            <a:off x="6578366" y="337927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F6CB054-15E1-4074-B8AD-A2B599504E32}"/>
              </a:ext>
            </a:extLst>
          </p:cNvPr>
          <p:cNvSpPr/>
          <p:nvPr/>
        </p:nvSpPr>
        <p:spPr>
          <a:xfrm>
            <a:off x="6104627" y="3645068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02639F-8ADD-4E19-8E89-996A01A02289}"/>
              </a:ext>
            </a:extLst>
          </p:cNvPr>
          <p:cNvSpPr/>
          <p:nvPr/>
        </p:nvSpPr>
        <p:spPr>
          <a:xfrm>
            <a:off x="9190952" y="3498879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152BBB-9124-48A4-A425-7F437A1904A0}"/>
              </a:ext>
            </a:extLst>
          </p:cNvPr>
          <p:cNvCxnSpPr/>
          <p:nvPr/>
        </p:nvCxnSpPr>
        <p:spPr>
          <a:xfrm>
            <a:off x="8980887" y="3352371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53DFA0-AABF-49E7-960B-4E64FCF75B95}"/>
              </a:ext>
            </a:extLst>
          </p:cNvPr>
          <p:cNvSpPr txBox="1"/>
          <p:nvPr/>
        </p:nvSpPr>
        <p:spPr>
          <a:xfrm>
            <a:off x="2192375" y="4651186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IMBALANCED TREE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BB352-73FA-4BCA-8B9C-40EE3B54ABF2}"/>
              </a:ext>
            </a:extLst>
          </p:cNvPr>
          <p:cNvSpPr txBox="1"/>
          <p:nvPr/>
        </p:nvSpPr>
        <p:spPr>
          <a:xfrm>
            <a:off x="7071114" y="4651186"/>
            <a:ext cx="180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BALANCED TREE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FC38FE-0214-40C9-8460-E41DE87D0D01}"/>
              </a:ext>
            </a:extLst>
          </p:cNvPr>
          <p:cNvSpPr txBox="1"/>
          <p:nvPr/>
        </p:nvSpPr>
        <p:spPr>
          <a:xfrm>
            <a:off x="941327" y="5147108"/>
            <a:ext cx="4507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imbalanced tree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running time of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 can be reduced to even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 complexity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B87105-3BB0-4D0D-93F1-E1A3ADD252F8}"/>
              </a:ext>
            </a:extLst>
          </p:cNvPr>
          <p:cNvSpPr txBox="1"/>
          <p:nvPr/>
        </p:nvSpPr>
        <p:spPr>
          <a:xfrm>
            <a:off x="6177617" y="5150012"/>
            <a:ext cx="374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balanced tree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running time of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 are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always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0788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83175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476410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52021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688555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149623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2E893-CDF8-4918-AD84-CF373E37C5DC}"/>
              </a:ext>
            </a:extLst>
          </p:cNvPr>
          <p:cNvSpPr/>
          <p:nvPr/>
        </p:nvSpPr>
        <p:spPr>
          <a:xfrm>
            <a:off x="5118515" y="56569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60520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2E893-CDF8-4918-AD84-CF373E37C5DC}"/>
              </a:ext>
            </a:extLst>
          </p:cNvPr>
          <p:cNvSpPr/>
          <p:nvPr/>
        </p:nvSpPr>
        <p:spPr>
          <a:xfrm>
            <a:off x="5118515" y="56569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D8901D-FFEA-43B7-9D95-308D03342D89}"/>
              </a:ext>
            </a:extLst>
          </p:cNvPr>
          <p:cNvSpPr/>
          <p:nvPr/>
        </p:nvSpPr>
        <p:spPr>
          <a:xfrm>
            <a:off x="5715960" y="3137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549576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2E893-CDF8-4918-AD84-CF373E37C5DC}"/>
              </a:ext>
            </a:extLst>
          </p:cNvPr>
          <p:cNvSpPr/>
          <p:nvPr/>
        </p:nvSpPr>
        <p:spPr>
          <a:xfrm>
            <a:off x="5118515" y="56569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D8901D-FFEA-43B7-9D95-308D03342D89}"/>
              </a:ext>
            </a:extLst>
          </p:cNvPr>
          <p:cNvSpPr/>
          <p:nvPr/>
        </p:nvSpPr>
        <p:spPr>
          <a:xfrm>
            <a:off x="5715960" y="3137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051D5B-D562-482E-B020-C02C330303FB}"/>
              </a:ext>
            </a:extLst>
          </p:cNvPr>
          <p:cNvSpPr/>
          <p:nvPr/>
        </p:nvSpPr>
        <p:spPr>
          <a:xfrm>
            <a:off x="6202785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663120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2E893-CDF8-4918-AD84-CF373E37C5DC}"/>
              </a:ext>
            </a:extLst>
          </p:cNvPr>
          <p:cNvSpPr/>
          <p:nvPr/>
        </p:nvSpPr>
        <p:spPr>
          <a:xfrm>
            <a:off x="5118515" y="56569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D8901D-FFEA-43B7-9D95-308D03342D89}"/>
              </a:ext>
            </a:extLst>
          </p:cNvPr>
          <p:cNvSpPr/>
          <p:nvPr/>
        </p:nvSpPr>
        <p:spPr>
          <a:xfrm>
            <a:off x="5715960" y="3137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051D5B-D562-482E-B020-C02C330303FB}"/>
              </a:ext>
            </a:extLst>
          </p:cNvPr>
          <p:cNvSpPr/>
          <p:nvPr/>
        </p:nvSpPr>
        <p:spPr>
          <a:xfrm>
            <a:off x="6202785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9C32B7-D7C8-42AB-A512-017251122142}"/>
              </a:ext>
            </a:extLst>
          </p:cNvPr>
          <p:cNvSpPr/>
          <p:nvPr/>
        </p:nvSpPr>
        <p:spPr>
          <a:xfrm>
            <a:off x="8101440" y="4244525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943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2E893-CDF8-4918-AD84-CF373E37C5DC}"/>
              </a:ext>
            </a:extLst>
          </p:cNvPr>
          <p:cNvSpPr/>
          <p:nvPr/>
        </p:nvSpPr>
        <p:spPr>
          <a:xfrm>
            <a:off x="5118515" y="56569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D8901D-FFEA-43B7-9D95-308D03342D89}"/>
              </a:ext>
            </a:extLst>
          </p:cNvPr>
          <p:cNvSpPr/>
          <p:nvPr/>
        </p:nvSpPr>
        <p:spPr>
          <a:xfrm>
            <a:off x="5715960" y="3137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051D5B-D562-482E-B020-C02C330303FB}"/>
              </a:ext>
            </a:extLst>
          </p:cNvPr>
          <p:cNvSpPr/>
          <p:nvPr/>
        </p:nvSpPr>
        <p:spPr>
          <a:xfrm>
            <a:off x="6202785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9C32B7-D7C8-42AB-A512-017251122142}"/>
              </a:ext>
            </a:extLst>
          </p:cNvPr>
          <p:cNvSpPr/>
          <p:nvPr/>
        </p:nvSpPr>
        <p:spPr>
          <a:xfrm>
            <a:off x="8101440" y="4244525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96B33C-246E-40AD-B25D-987233F622D7}"/>
              </a:ext>
            </a:extLst>
          </p:cNvPr>
          <p:cNvSpPr/>
          <p:nvPr/>
        </p:nvSpPr>
        <p:spPr>
          <a:xfrm>
            <a:off x="9087326" y="495922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75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search trees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data structures so the aim is to be able to store items efficiently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keeps the keys in sorted order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that lookup and other operations can use the principle of binary search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ach comparison allows the operations to skip over half of the tree, so that each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takes time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proportional to the logarithm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number of items stored in the tree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 is much better than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 linear time required to find items by key in an unsorted array but slower than the corresponding operations on hash tables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1901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4513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8046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8556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8441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71859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25107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9625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0830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8560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69706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42338954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452E3F2-E0CE-42F2-B60F-097CFC0BD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89135"/>
              </p:ext>
            </p:extLst>
          </p:nvPr>
        </p:nvGraphicFramePr>
        <p:xfrm>
          <a:off x="2032000" y="1838253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AVERAGE-CASE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WORST-CASE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space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O(log</a:t>
                      </a:r>
                      <a:r>
                        <a:rPr lang="hu-H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N)</a:t>
                      </a:r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deletion (removal)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O(log</a:t>
                      </a:r>
                      <a:r>
                        <a:rPr lang="hu-H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N)</a:t>
                      </a:r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O(log</a:t>
                      </a:r>
                      <a:r>
                        <a:rPr lang="hu-H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N)</a:t>
                      </a:r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97394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9BEED-2E4C-4528-BE04-1BEC0FF66407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9182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1928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4871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789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8286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2574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FD5B2E-EBD0-4800-A3DD-A8CB5C1A3EDC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B55A58-FAE3-4EF1-BB0E-FEE48323BDB9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6533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F244FF-7690-4C21-97D1-60C7CB513981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B1032B-276C-4B25-A881-71E6A1717CC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3541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F8B433-8C3C-486C-8379-5831604FAC76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8C3C15-C3C2-48DD-852A-ADEA0AF3B59D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93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9BEED-2E4C-4528-BE04-1BEC0FF66407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5587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76469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6440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8853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0501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7711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26917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3666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76649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E22CC9-97AC-430E-B463-16E1C465474E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6581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E22CC9-97AC-430E-B463-16E1C465474E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7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3761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E22CC9-97AC-430E-B463-16E1C465474E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777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E22CC9-97AC-430E-B463-16E1C465474E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6775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06C9743-8358-4E83-9174-4D9014576E5B}"/>
              </a:ext>
            </a:extLst>
          </p:cNvPr>
          <p:cNvSpPr/>
          <p:nvPr/>
        </p:nvSpPr>
        <p:spPr>
          <a:xfrm>
            <a:off x="3273893" y="443241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DD221C-16FE-4648-9061-1C82499118DE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3829376" y="4176688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308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92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6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manipulate the last item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running time complexity that is quite fast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manipulate the first item of the data structure fast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searching for an arbitrary item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for both data structures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IF THE ARRAY DATA STRUCTURE IS SORTED?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seach for arbitrary item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logaritmic time complexity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concept behind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search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22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7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880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7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47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1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12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INSERT(8)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3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56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INSERT(20)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5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INSERT(20)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3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Trees (Graph Theory)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8655DD-66DE-4C5C-B4C5-92B2C1221138}"/>
              </a:ext>
            </a:extLst>
          </p:cNvPr>
          <p:cNvSpPr/>
          <p:nvPr/>
        </p:nvSpPr>
        <p:spPr>
          <a:xfrm>
            <a:off x="5130251" y="17335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772C8F-82F9-4C1A-A39D-45AC4ED90853}"/>
              </a:ext>
            </a:extLst>
          </p:cNvPr>
          <p:cNvSpPr/>
          <p:nvPr/>
        </p:nvSpPr>
        <p:spPr>
          <a:xfrm>
            <a:off x="3993558" y="2784638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67A737-1BE7-4669-B67E-9B506699431A}"/>
              </a:ext>
            </a:extLst>
          </p:cNvPr>
          <p:cNvSpPr/>
          <p:nvPr/>
        </p:nvSpPr>
        <p:spPr>
          <a:xfrm>
            <a:off x="3993558" y="3836603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315CA-E0D3-4CD5-B03B-36A215A71BBF}"/>
              </a:ext>
            </a:extLst>
          </p:cNvPr>
          <p:cNvSpPr/>
          <p:nvPr/>
        </p:nvSpPr>
        <p:spPr>
          <a:xfrm>
            <a:off x="6255434" y="279510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50CDD7-F243-4629-8AE0-698FA5BBD1C1}"/>
              </a:ext>
            </a:extLst>
          </p:cNvPr>
          <p:cNvSpPr/>
          <p:nvPr/>
        </p:nvSpPr>
        <p:spPr>
          <a:xfrm>
            <a:off x="5124496" y="279510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231A1-EE69-461D-839E-10FD4C22B498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4549041" y="2288998"/>
            <a:ext cx="676516" cy="5909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9D10CB-D7BC-4E5C-88F1-1CD4DBEA8A8D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5449891" y="2384304"/>
            <a:ext cx="5755" cy="4108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1A326-7F44-4D93-AAF4-C6FB3EC172D9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5685734" y="2288998"/>
            <a:ext cx="665006" cy="6014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07C480-6002-41C3-9C83-D99885BFA7C7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318953" y="3435427"/>
            <a:ext cx="0" cy="401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F0A1F2-F6D3-4007-AE5E-2402CCE31D43}"/>
              </a:ext>
            </a:extLst>
          </p:cNvPr>
          <p:cNvSpPr txBox="1"/>
          <p:nvPr/>
        </p:nvSpPr>
        <p:spPr>
          <a:xfrm>
            <a:off x="5775285" y="1087184"/>
            <a:ext cx="485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access to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other nodes can be accessed via the root node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B6DA0-6599-457F-ABE8-07856C9030B1}"/>
              </a:ext>
            </a:extLst>
          </p:cNvPr>
          <p:cNvSpPr txBox="1"/>
          <p:nvPr/>
        </p:nvSpPr>
        <p:spPr>
          <a:xfrm>
            <a:off x="5775285" y="3728485"/>
            <a:ext cx="297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so-called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no children at all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C46FF2-EE7B-4B20-9315-9AE1AE594A74}"/>
              </a:ext>
            </a:extLst>
          </p:cNvPr>
          <p:cNvSpPr/>
          <p:nvPr/>
        </p:nvSpPr>
        <p:spPr>
          <a:xfrm>
            <a:off x="2309674" y="4957135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tree is 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G(V,E)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undirected graph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which any two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vertices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are connected by exactly one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or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equivalently a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acyclic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undirected graph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0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INSERT(20)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09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88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AD84CA-BAB7-4B57-AD04-2105FE3D6A4A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INSERT(27)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58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AD84CA-BAB7-4B57-AD04-2105FE3D6A4A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INSERT(27)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62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AD84CA-BAB7-4B57-AD04-2105FE3D6A4A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INSERT(27)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7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AD84CA-BAB7-4B57-AD04-2105FE3D6A4A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INSERT(27)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6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8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95FD98-1689-42E1-893E-7BB868DBC209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INSERT(16)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55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95FD98-1689-42E1-893E-7BB868DBC209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INSERT(16)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46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95FD98-1689-42E1-893E-7BB868DBC209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INSERT(16)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Trees (Graph Theory)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8655DD-66DE-4C5C-B4C5-92B2C1221138}"/>
              </a:ext>
            </a:extLst>
          </p:cNvPr>
          <p:cNvSpPr/>
          <p:nvPr/>
        </p:nvSpPr>
        <p:spPr>
          <a:xfrm>
            <a:off x="5130251" y="17335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772C8F-82F9-4C1A-A39D-45AC4ED90853}"/>
              </a:ext>
            </a:extLst>
          </p:cNvPr>
          <p:cNvSpPr/>
          <p:nvPr/>
        </p:nvSpPr>
        <p:spPr>
          <a:xfrm>
            <a:off x="3993558" y="2784638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67A737-1BE7-4669-B67E-9B506699431A}"/>
              </a:ext>
            </a:extLst>
          </p:cNvPr>
          <p:cNvSpPr/>
          <p:nvPr/>
        </p:nvSpPr>
        <p:spPr>
          <a:xfrm>
            <a:off x="3993558" y="3836603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315CA-E0D3-4CD5-B03B-36A215A71BBF}"/>
              </a:ext>
            </a:extLst>
          </p:cNvPr>
          <p:cNvSpPr/>
          <p:nvPr/>
        </p:nvSpPr>
        <p:spPr>
          <a:xfrm>
            <a:off x="6255434" y="279510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50CDD7-F243-4629-8AE0-698FA5BBD1C1}"/>
              </a:ext>
            </a:extLst>
          </p:cNvPr>
          <p:cNvSpPr/>
          <p:nvPr/>
        </p:nvSpPr>
        <p:spPr>
          <a:xfrm>
            <a:off x="5124496" y="279510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231A1-EE69-461D-839E-10FD4C22B498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4549041" y="2288998"/>
            <a:ext cx="676516" cy="5909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9D10CB-D7BC-4E5C-88F1-1CD4DBEA8A8D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5449891" y="2384304"/>
            <a:ext cx="5755" cy="4108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1A326-7F44-4D93-AAF4-C6FB3EC172D9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5685734" y="2288998"/>
            <a:ext cx="665006" cy="6014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07C480-6002-41C3-9C83-D99885BFA7C7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318953" y="3435427"/>
            <a:ext cx="0" cy="401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F0A1F2-F6D3-4007-AE5E-2402CCE31D43}"/>
              </a:ext>
            </a:extLst>
          </p:cNvPr>
          <p:cNvSpPr txBox="1"/>
          <p:nvPr/>
        </p:nvSpPr>
        <p:spPr>
          <a:xfrm>
            <a:off x="5775285" y="1087184"/>
            <a:ext cx="485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access to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other nodes can be accessed via the root node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B6DA0-6599-457F-ABE8-07856C9030B1}"/>
              </a:ext>
            </a:extLst>
          </p:cNvPr>
          <p:cNvSpPr txBox="1"/>
          <p:nvPr/>
        </p:nvSpPr>
        <p:spPr>
          <a:xfrm>
            <a:off x="5775285" y="3728485"/>
            <a:ext cx="297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so-called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no children at all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C46FF2-EE7B-4B20-9315-9AE1AE594A74}"/>
              </a:ext>
            </a:extLst>
          </p:cNvPr>
          <p:cNvSpPr/>
          <p:nvPr/>
        </p:nvSpPr>
        <p:spPr>
          <a:xfrm>
            <a:off x="2309674" y="4957135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tree is 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G(V,E)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undirected graph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which any two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vertices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are connected by exactly one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or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equivalently a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acyclic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undirected graph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D8BB66-411A-4FB0-A7C2-0B00439479D5}"/>
              </a:ext>
            </a:extLst>
          </p:cNvPr>
          <p:cNvCxnSpPr>
            <a:cxnSpLocks/>
            <a:stCxn id="10" idx="2"/>
            <a:endCxn id="11" idx="6"/>
          </p:cNvCxnSpPr>
          <p:nvPr/>
        </p:nvCxnSpPr>
        <p:spPr>
          <a:xfrm flipH="1">
            <a:off x="5775285" y="3120502"/>
            <a:ext cx="48014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32E10BD-5F1C-4464-A3F8-6D31CDD80A1D}"/>
              </a:ext>
            </a:extLst>
          </p:cNvPr>
          <p:cNvSpPr txBox="1"/>
          <p:nvPr/>
        </p:nvSpPr>
        <p:spPr>
          <a:xfrm>
            <a:off x="7205387" y="2539081"/>
            <a:ext cx="3081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7C80"/>
                </a:solidFill>
              </a:rPr>
              <a:t>IT IS NOT A TREE !!!</a:t>
            </a:r>
            <a:endParaRPr lang="en-GB" sz="28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82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95FD98-1689-42E1-893E-7BB868DBC209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INSERT(16)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218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181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684F4F-1BB0-46C1-85AD-4E9EFB4E83B4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40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684F4F-1BB0-46C1-85AD-4E9EFB4E83B4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2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684F4F-1BB0-46C1-85AD-4E9EFB4E83B4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08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684F4F-1BB0-46C1-85AD-4E9EFB4E83B4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CC9024-B974-473D-8380-01377D3D67D0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C43C55-5F24-4BE1-8C34-B36BEE356AF0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48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78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57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27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1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Trees (Graph Theory)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8655DD-66DE-4C5C-B4C5-92B2C1221138}"/>
              </a:ext>
            </a:extLst>
          </p:cNvPr>
          <p:cNvSpPr/>
          <p:nvPr/>
        </p:nvSpPr>
        <p:spPr>
          <a:xfrm>
            <a:off x="5130251" y="1733515"/>
            <a:ext cx="650789" cy="6507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772C8F-82F9-4C1A-A39D-45AC4ED90853}"/>
              </a:ext>
            </a:extLst>
          </p:cNvPr>
          <p:cNvSpPr/>
          <p:nvPr/>
        </p:nvSpPr>
        <p:spPr>
          <a:xfrm>
            <a:off x="3993558" y="2784638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67A737-1BE7-4669-B67E-9B506699431A}"/>
              </a:ext>
            </a:extLst>
          </p:cNvPr>
          <p:cNvSpPr/>
          <p:nvPr/>
        </p:nvSpPr>
        <p:spPr>
          <a:xfrm>
            <a:off x="3993558" y="3836603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315CA-E0D3-4CD5-B03B-36A215A71BBF}"/>
              </a:ext>
            </a:extLst>
          </p:cNvPr>
          <p:cNvSpPr/>
          <p:nvPr/>
        </p:nvSpPr>
        <p:spPr>
          <a:xfrm>
            <a:off x="6255434" y="2795107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50CDD7-F243-4629-8AE0-698FA5BBD1C1}"/>
              </a:ext>
            </a:extLst>
          </p:cNvPr>
          <p:cNvSpPr/>
          <p:nvPr/>
        </p:nvSpPr>
        <p:spPr>
          <a:xfrm>
            <a:off x="5124496" y="2795107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231A1-EE69-461D-839E-10FD4C22B498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4549041" y="2288998"/>
            <a:ext cx="676516" cy="5909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9D10CB-D7BC-4E5C-88F1-1CD4DBEA8A8D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5449891" y="2384304"/>
            <a:ext cx="5755" cy="4108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1A326-7F44-4D93-AAF4-C6FB3EC172D9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5685734" y="2288998"/>
            <a:ext cx="665006" cy="6014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07C480-6002-41C3-9C83-D99885BFA7C7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318953" y="3435427"/>
            <a:ext cx="0" cy="401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F0A1F2-F6D3-4007-AE5E-2402CCE31D43}"/>
              </a:ext>
            </a:extLst>
          </p:cNvPr>
          <p:cNvSpPr txBox="1"/>
          <p:nvPr/>
        </p:nvSpPr>
        <p:spPr>
          <a:xfrm>
            <a:off x="5775285" y="1087184"/>
            <a:ext cx="485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access to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other nodes can be accessed via the root node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B6DA0-6599-457F-ABE8-07856C9030B1}"/>
              </a:ext>
            </a:extLst>
          </p:cNvPr>
          <p:cNvSpPr txBox="1"/>
          <p:nvPr/>
        </p:nvSpPr>
        <p:spPr>
          <a:xfrm>
            <a:off x="5775285" y="3728485"/>
            <a:ext cx="297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so-called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no children at all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C46FF2-EE7B-4B20-9315-9AE1AE594A74}"/>
              </a:ext>
            </a:extLst>
          </p:cNvPr>
          <p:cNvSpPr/>
          <p:nvPr/>
        </p:nvSpPr>
        <p:spPr>
          <a:xfrm>
            <a:off x="2309674" y="4957135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tree is 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G(V,E)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undirected graph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which any two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vertices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are connected by exactly one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or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equivalently a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acyclic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undirected graph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2BC9C3-FBDA-40F0-9FBC-0B38F592F7ED}"/>
              </a:ext>
            </a:extLst>
          </p:cNvPr>
          <p:cNvSpPr txBox="1"/>
          <p:nvPr/>
        </p:nvSpPr>
        <p:spPr>
          <a:xfrm>
            <a:off x="2326149" y="1735743"/>
            <a:ext cx="256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relationships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2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63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32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051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611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688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58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661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9FFB4-0978-4FDC-A5D8-27D0FA98150D}"/>
              </a:ext>
            </a:extLst>
          </p:cNvPr>
          <p:cNvSpPr/>
          <p:nvPr/>
        </p:nvSpPr>
        <p:spPr>
          <a:xfrm>
            <a:off x="7288035" y="3615842"/>
            <a:ext cx="1052115" cy="994017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46297-DEE3-4905-9C9B-6DC7DE1369F5}"/>
              </a:ext>
            </a:extLst>
          </p:cNvPr>
          <p:cNvSpPr txBox="1"/>
          <p:nvPr/>
        </p:nvSpPr>
        <p:spPr>
          <a:xfrm>
            <a:off x="5657732" y="4906053"/>
            <a:ext cx="431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in the binary search tree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rightmost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in the tree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58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24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2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Trees (Graph Theory)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8655DD-66DE-4C5C-B4C5-92B2C1221138}"/>
              </a:ext>
            </a:extLst>
          </p:cNvPr>
          <p:cNvSpPr/>
          <p:nvPr/>
        </p:nvSpPr>
        <p:spPr>
          <a:xfrm>
            <a:off x="5130251" y="1733515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772C8F-82F9-4C1A-A39D-45AC4ED90853}"/>
              </a:ext>
            </a:extLst>
          </p:cNvPr>
          <p:cNvSpPr/>
          <p:nvPr/>
        </p:nvSpPr>
        <p:spPr>
          <a:xfrm>
            <a:off x="3993558" y="2784638"/>
            <a:ext cx="650789" cy="6507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67A737-1BE7-4669-B67E-9B506699431A}"/>
              </a:ext>
            </a:extLst>
          </p:cNvPr>
          <p:cNvSpPr/>
          <p:nvPr/>
        </p:nvSpPr>
        <p:spPr>
          <a:xfrm>
            <a:off x="3993558" y="3836603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315CA-E0D3-4CD5-B03B-36A215A71BBF}"/>
              </a:ext>
            </a:extLst>
          </p:cNvPr>
          <p:cNvSpPr/>
          <p:nvPr/>
        </p:nvSpPr>
        <p:spPr>
          <a:xfrm>
            <a:off x="6255434" y="2795107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50CDD7-F243-4629-8AE0-698FA5BBD1C1}"/>
              </a:ext>
            </a:extLst>
          </p:cNvPr>
          <p:cNvSpPr/>
          <p:nvPr/>
        </p:nvSpPr>
        <p:spPr>
          <a:xfrm>
            <a:off x="5124496" y="2795107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231A1-EE69-461D-839E-10FD4C22B498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4549041" y="2288998"/>
            <a:ext cx="676516" cy="5909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9D10CB-D7BC-4E5C-88F1-1CD4DBEA8A8D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5449891" y="2384304"/>
            <a:ext cx="5755" cy="4108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1A326-7F44-4D93-AAF4-C6FB3EC172D9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5685734" y="2288998"/>
            <a:ext cx="665006" cy="6014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07C480-6002-41C3-9C83-D99885BFA7C7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318953" y="3435427"/>
            <a:ext cx="0" cy="401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F0A1F2-F6D3-4007-AE5E-2402CCE31D43}"/>
              </a:ext>
            </a:extLst>
          </p:cNvPr>
          <p:cNvSpPr txBox="1"/>
          <p:nvPr/>
        </p:nvSpPr>
        <p:spPr>
          <a:xfrm>
            <a:off x="5775285" y="1087184"/>
            <a:ext cx="485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access to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other nodes can be accessed via the root node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B6DA0-6599-457F-ABE8-07856C9030B1}"/>
              </a:ext>
            </a:extLst>
          </p:cNvPr>
          <p:cNvSpPr txBox="1"/>
          <p:nvPr/>
        </p:nvSpPr>
        <p:spPr>
          <a:xfrm>
            <a:off x="5775285" y="3728485"/>
            <a:ext cx="297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so-called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no children at all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C46FF2-EE7B-4B20-9315-9AE1AE594A74}"/>
              </a:ext>
            </a:extLst>
          </p:cNvPr>
          <p:cNvSpPr/>
          <p:nvPr/>
        </p:nvSpPr>
        <p:spPr>
          <a:xfrm>
            <a:off x="2309674" y="4957135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tree is 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G(V,E)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undirected graph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which any two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vertices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are connected by exactly one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or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equivalently a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acyclic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undirected graph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D5AC2A-57F9-4BF5-B44C-91DC913CC7CD}"/>
              </a:ext>
            </a:extLst>
          </p:cNvPr>
          <p:cNvSpPr txBox="1"/>
          <p:nvPr/>
        </p:nvSpPr>
        <p:spPr>
          <a:xfrm>
            <a:off x="2326149" y="1735743"/>
            <a:ext cx="256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relationships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57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794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703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99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37CE6-C31B-4AEE-B233-41BB071BF2A1}"/>
              </a:ext>
            </a:extLst>
          </p:cNvPr>
          <p:cNvSpPr/>
          <p:nvPr/>
        </p:nvSpPr>
        <p:spPr>
          <a:xfrm>
            <a:off x="3541815" y="3615842"/>
            <a:ext cx="1052115" cy="994017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665D7D-443A-453C-A0E1-66935A4A6AB4}"/>
              </a:ext>
            </a:extLst>
          </p:cNvPr>
          <p:cNvSpPr txBox="1"/>
          <p:nvPr/>
        </p:nvSpPr>
        <p:spPr>
          <a:xfrm>
            <a:off x="1941168" y="4906053"/>
            <a:ext cx="4253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in the binary search tree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leftmost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in the tree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06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7515630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14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15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4129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08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8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E87EC2-8009-459B-9552-E2B27C98E24C}"/>
              </a:ext>
            </a:extLst>
          </p:cNvPr>
          <p:cNvSpPr/>
          <p:nvPr/>
        </p:nvSpPr>
        <p:spPr>
          <a:xfrm>
            <a:off x="3067621" y="2472902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937483-D646-4A72-8943-EAD5C377F10D}"/>
              </a:ext>
            </a:extLst>
          </p:cNvPr>
          <p:cNvSpPr/>
          <p:nvPr/>
        </p:nvSpPr>
        <p:spPr>
          <a:xfrm>
            <a:off x="2262933" y="318531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061F5C-658A-43F8-80F4-E77FCE483087}"/>
              </a:ext>
            </a:extLst>
          </p:cNvPr>
          <p:cNvCxnSpPr/>
          <p:nvPr/>
        </p:nvCxnSpPr>
        <p:spPr>
          <a:xfrm flipH="1">
            <a:off x="2809903" y="2977183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195FBBA-F45A-4DB3-8B37-66E4D048272B}"/>
              </a:ext>
            </a:extLst>
          </p:cNvPr>
          <p:cNvSpPr/>
          <p:nvPr/>
        </p:nvSpPr>
        <p:spPr>
          <a:xfrm>
            <a:off x="3049336" y="3880531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8E25C7-5B9F-42A5-8A6D-B1B7EC8AD240}"/>
              </a:ext>
            </a:extLst>
          </p:cNvPr>
          <p:cNvCxnSpPr/>
          <p:nvPr/>
        </p:nvCxnSpPr>
        <p:spPr>
          <a:xfrm>
            <a:off x="2839271" y="3734023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D83C07F-5138-4583-816D-DB5D78565B7C}"/>
              </a:ext>
            </a:extLst>
          </p:cNvPr>
          <p:cNvSpPr/>
          <p:nvPr/>
        </p:nvSpPr>
        <p:spPr>
          <a:xfrm>
            <a:off x="3869311" y="318531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8FA5A9-4146-44F4-9DA1-896C2F599296}"/>
              </a:ext>
            </a:extLst>
          </p:cNvPr>
          <p:cNvCxnSpPr/>
          <p:nvPr/>
        </p:nvCxnSpPr>
        <p:spPr>
          <a:xfrm>
            <a:off x="3659246" y="2977183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026EF3-9086-44EE-A0AF-02E2D21D2D3D}"/>
              </a:ext>
            </a:extLst>
          </p:cNvPr>
          <p:cNvCxnSpPr/>
          <p:nvPr/>
        </p:nvCxnSpPr>
        <p:spPr>
          <a:xfrm flipH="1">
            <a:off x="2043128" y="3716498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110EA6F-A3C6-4CD0-8FAF-9FD431B120E1}"/>
              </a:ext>
            </a:extLst>
          </p:cNvPr>
          <p:cNvSpPr/>
          <p:nvPr/>
        </p:nvSpPr>
        <p:spPr>
          <a:xfrm>
            <a:off x="1569389" y="398229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405022A-0DA6-466B-BE8A-8A632BA7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893" y="2255241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in the tree can have at most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children 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smaller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greater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access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 and all other nodes can be accessed via the root node</a:t>
            </a:r>
            <a:endParaRPr lang="hu-HU" sz="2000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167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928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CE8CB4-BF91-47F7-8058-1668468BEB5B}"/>
              </a:ext>
            </a:extLst>
          </p:cNvPr>
          <p:cNvSpPr txBox="1"/>
          <p:nvPr/>
        </p:nvSpPr>
        <p:spPr>
          <a:xfrm>
            <a:off x="3913288" y="5613827"/>
            <a:ext cx="5201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just have to notify the parent that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child has been removed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the node will be removed by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</a:t>
            </a:r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bage collector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506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867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16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27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375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056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4B4FC-1CE8-4445-8518-AE6A75F824C6}"/>
              </a:ext>
            </a:extLst>
          </p:cNvPr>
          <p:cNvSpPr txBox="1"/>
          <p:nvPr/>
        </p:nvSpPr>
        <p:spPr>
          <a:xfrm>
            <a:off x="7283952" y="2257356"/>
            <a:ext cx="4575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just have 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notify the parent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left (or right) child has been changed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770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451604" y="2705493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6101332" y="2717124"/>
            <a:ext cx="2092757" cy="6303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890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1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E87EC2-8009-459B-9552-E2B27C98E24C}"/>
              </a:ext>
            </a:extLst>
          </p:cNvPr>
          <p:cNvSpPr/>
          <p:nvPr/>
        </p:nvSpPr>
        <p:spPr>
          <a:xfrm>
            <a:off x="3067621" y="2472902"/>
            <a:ext cx="650789" cy="6507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937483-D646-4A72-8943-EAD5C377F10D}"/>
              </a:ext>
            </a:extLst>
          </p:cNvPr>
          <p:cNvSpPr/>
          <p:nvPr/>
        </p:nvSpPr>
        <p:spPr>
          <a:xfrm>
            <a:off x="2262933" y="3185317"/>
            <a:ext cx="650789" cy="6507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061F5C-658A-43F8-80F4-E77FCE483087}"/>
              </a:ext>
            </a:extLst>
          </p:cNvPr>
          <p:cNvCxnSpPr/>
          <p:nvPr/>
        </p:nvCxnSpPr>
        <p:spPr>
          <a:xfrm flipH="1">
            <a:off x="2809903" y="2977183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195FBBA-F45A-4DB3-8B37-66E4D048272B}"/>
              </a:ext>
            </a:extLst>
          </p:cNvPr>
          <p:cNvSpPr/>
          <p:nvPr/>
        </p:nvSpPr>
        <p:spPr>
          <a:xfrm>
            <a:off x="3049336" y="3880531"/>
            <a:ext cx="650789" cy="6507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8E25C7-5B9F-42A5-8A6D-B1B7EC8AD240}"/>
              </a:ext>
            </a:extLst>
          </p:cNvPr>
          <p:cNvCxnSpPr/>
          <p:nvPr/>
        </p:nvCxnSpPr>
        <p:spPr>
          <a:xfrm>
            <a:off x="2839271" y="3734023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D83C07F-5138-4583-816D-DB5D78565B7C}"/>
              </a:ext>
            </a:extLst>
          </p:cNvPr>
          <p:cNvSpPr/>
          <p:nvPr/>
        </p:nvSpPr>
        <p:spPr>
          <a:xfrm>
            <a:off x="3869311" y="3185317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8FA5A9-4146-44F4-9DA1-896C2F599296}"/>
              </a:ext>
            </a:extLst>
          </p:cNvPr>
          <p:cNvCxnSpPr/>
          <p:nvPr/>
        </p:nvCxnSpPr>
        <p:spPr>
          <a:xfrm>
            <a:off x="3659246" y="2977183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026EF3-9086-44EE-A0AF-02E2D21D2D3D}"/>
              </a:ext>
            </a:extLst>
          </p:cNvPr>
          <p:cNvCxnSpPr/>
          <p:nvPr/>
        </p:nvCxnSpPr>
        <p:spPr>
          <a:xfrm flipH="1">
            <a:off x="2043128" y="3716498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110EA6F-A3C6-4CD0-8FAF-9FD431B120E1}"/>
              </a:ext>
            </a:extLst>
          </p:cNvPr>
          <p:cNvSpPr/>
          <p:nvPr/>
        </p:nvSpPr>
        <p:spPr>
          <a:xfrm>
            <a:off x="1569389" y="3982295"/>
            <a:ext cx="650789" cy="6507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405022A-0DA6-466B-BE8A-8A632BA7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893" y="2255241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in the tree can have at most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children 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smaller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greater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access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 and all other nodes can be accessed via the root node</a:t>
            </a:r>
            <a:endParaRPr lang="hu-HU" sz="2000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854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A84075-CD16-44C8-BE2B-4D0EEE9722A4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2600AA-B9F6-4619-A4B1-671A0AB84315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355A5B-1693-456A-99DF-3645771529D1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4CD61D9-00A5-45CA-89A5-26F5C7D3CF01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BC7377-3E1F-4BC7-BF38-AE0C8CFBC781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A04A2D8-BDC0-49A6-8BD9-F3F3459E49BE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65E0D0-8D85-4641-96CE-7913424968B7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4250D0-925B-485A-9E71-047D2576D1BB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D9B0E1D-137D-465D-A879-3EB957B1653A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3BE534-5CB5-470E-A8CA-CE5FB4FC09A0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2AEC2E1-20D2-4903-9774-3E9DB195DAB4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6DD8D7-1B21-4657-AD50-625A7EB7A1C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A919D2-BCD3-4E3D-A5C6-E381045D8248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02AD3D9-6246-4B3B-9379-CDF80D044E97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38897E-F2BA-4B5B-8563-C5FCCA887E02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942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09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562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80B1872-70AF-4152-B57E-456597D90E8A}"/>
              </a:ext>
            </a:extLst>
          </p:cNvPr>
          <p:cNvSpPr/>
          <p:nvPr/>
        </p:nvSpPr>
        <p:spPr>
          <a:xfrm>
            <a:off x="6316273" y="3127773"/>
            <a:ext cx="4095482" cy="270456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5C1031-B348-46BC-BC08-E1BCEECD91C9}"/>
              </a:ext>
            </a:extLst>
          </p:cNvPr>
          <p:cNvSpPr txBox="1"/>
          <p:nvPr/>
        </p:nvSpPr>
        <p:spPr>
          <a:xfrm>
            <a:off x="7684130" y="2220589"/>
            <a:ext cx="299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smallest item in the right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subtree is called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successor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309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8D458FC-119A-4986-815B-FE505F0EB1C5}"/>
              </a:ext>
            </a:extLst>
          </p:cNvPr>
          <p:cNvSpPr/>
          <p:nvPr/>
        </p:nvSpPr>
        <p:spPr>
          <a:xfrm>
            <a:off x="1780245" y="3130066"/>
            <a:ext cx="4095482" cy="270456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C51DF3-26BB-45D0-9EE1-07795521CB7A}"/>
              </a:ext>
            </a:extLst>
          </p:cNvPr>
          <p:cNvSpPr txBox="1"/>
          <p:nvPr/>
        </p:nvSpPr>
        <p:spPr>
          <a:xfrm>
            <a:off x="5986309" y="5133607"/>
            <a:ext cx="322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largest item in the left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subtree is called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predecessor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110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5316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9CDA02-753B-4434-B89B-20F0BF9C3CD7}"/>
              </a:ext>
            </a:extLst>
          </p:cNvPr>
          <p:cNvSpPr txBox="1"/>
          <p:nvPr/>
        </p:nvSpPr>
        <p:spPr>
          <a:xfrm>
            <a:off x="4953143" y="5509544"/>
            <a:ext cx="3701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how to deal with lea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mathematical reduction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5927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886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25848036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traversal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means visiting every node of the binary search tree exactly once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running time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</a:t>
            </a: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</a:t>
            </a:r>
            <a:r>
              <a:rPr lang="hu-HU" b="1" dirty="0">
                <a:solidFill>
                  <a:srgbClr val="FFC000"/>
                </a:solidFill>
              </a:rPr>
              <a:t>in-order traversal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 </a:t>
            </a: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93578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E87EC2-8009-459B-9552-E2B27C98E24C}"/>
              </a:ext>
            </a:extLst>
          </p:cNvPr>
          <p:cNvSpPr/>
          <p:nvPr/>
        </p:nvSpPr>
        <p:spPr>
          <a:xfrm>
            <a:off x="3067621" y="2472902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937483-D646-4A72-8943-EAD5C377F10D}"/>
              </a:ext>
            </a:extLst>
          </p:cNvPr>
          <p:cNvSpPr/>
          <p:nvPr/>
        </p:nvSpPr>
        <p:spPr>
          <a:xfrm>
            <a:off x="2262933" y="3185317"/>
            <a:ext cx="650789" cy="6507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061F5C-658A-43F8-80F4-E77FCE483087}"/>
              </a:ext>
            </a:extLst>
          </p:cNvPr>
          <p:cNvCxnSpPr/>
          <p:nvPr/>
        </p:nvCxnSpPr>
        <p:spPr>
          <a:xfrm flipH="1">
            <a:off x="2809903" y="2977183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195FBBA-F45A-4DB3-8B37-66E4D048272B}"/>
              </a:ext>
            </a:extLst>
          </p:cNvPr>
          <p:cNvSpPr/>
          <p:nvPr/>
        </p:nvSpPr>
        <p:spPr>
          <a:xfrm>
            <a:off x="3049336" y="3880531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8E25C7-5B9F-42A5-8A6D-B1B7EC8AD240}"/>
              </a:ext>
            </a:extLst>
          </p:cNvPr>
          <p:cNvCxnSpPr/>
          <p:nvPr/>
        </p:nvCxnSpPr>
        <p:spPr>
          <a:xfrm>
            <a:off x="2839271" y="3734023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D83C07F-5138-4583-816D-DB5D78565B7C}"/>
              </a:ext>
            </a:extLst>
          </p:cNvPr>
          <p:cNvSpPr/>
          <p:nvPr/>
        </p:nvSpPr>
        <p:spPr>
          <a:xfrm>
            <a:off x="3869311" y="3185317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8FA5A9-4146-44F4-9DA1-896C2F599296}"/>
              </a:ext>
            </a:extLst>
          </p:cNvPr>
          <p:cNvCxnSpPr/>
          <p:nvPr/>
        </p:nvCxnSpPr>
        <p:spPr>
          <a:xfrm>
            <a:off x="3659246" y="2977183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026EF3-9086-44EE-A0AF-02E2D21D2D3D}"/>
              </a:ext>
            </a:extLst>
          </p:cNvPr>
          <p:cNvCxnSpPr/>
          <p:nvPr/>
        </p:nvCxnSpPr>
        <p:spPr>
          <a:xfrm flipH="1">
            <a:off x="2043128" y="3716498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110EA6F-A3C6-4CD0-8FAF-9FD431B120E1}"/>
              </a:ext>
            </a:extLst>
          </p:cNvPr>
          <p:cNvSpPr/>
          <p:nvPr/>
        </p:nvSpPr>
        <p:spPr>
          <a:xfrm>
            <a:off x="1569389" y="3982295"/>
            <a:ext cx="650789" cy="6507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405022A-0DA6-466B-BE8A-8A632BA7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893" y="2255241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in the tree can have at most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children 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smaller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greater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access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 and all other nodes can be accessed via the root node</a:t>
            </a:r>
            <a:endParaRPr lang="hu-HU" sz="2000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79D1B-E8FA-46CB-95F2-F4E5E9769DCC}"/>
              </a:ext>
            </a:extLst>
          </p:cNvPr>
          <p:cNvSpPr txBox="1"/>
          <p:nvPr/>
        </p:nvSpPr>
        <p:spPr>
          <a:xfrm>
            <a:off x="838200" y="5226282"/>
            <a:ext cx="10531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EVERY DECISION CAN GET RID OF HALF OF THE DATA (LIKE WITH BINARY SEARCH)</a:t>
            </a: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THIS IS HOW WE CAN ACHIEVE O(logN) RUNNING TIME</a:t>
            </a:r>
          </a:p>
        </p:txBody>
      </p:sp>
    </p:spTree>
    <p:extLst>
      <p:ext uri="{BB962C8B-B14F-4D97-AF65-F5344CB8AC3E}">
        <p14:creationId xmlns:p14="http://schemas.microsoft.com/office/powerpoint/2010/main" val="33122852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260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42443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2751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FE2D0-4498-4DC5-977F-DBCFB29F01F8}"/>
              </a:ext>
            </a:extLst>
          </p:cNvPr>
          <p:cNvSpPr/>
          <p:nvPr/>
        </p:nvSpPr>
        <p:spPr>
          <a:xfrm>
            <a:off x="3253156" y="425331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9536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FE2D0-4498-4DC5-977F-DBCFB29F01F8}"/>
              </a:ext>
            </a:extLst>
          </p:cNvPr>
          <p:cNvSpPr/>
          <p:nvPr/>
        </p:nvSpPr>
        <p:spPr>
          <a:xfrm>
            <a:off x="3253156" y="425331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3A3FD6-EFF9-4E7E-BEEA-FC26E5B36899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55412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FE2D0-4498-4DC5-977F-DBCFB29F01F8}"/>
              </a:ext>
            </a:extLst>
          </p:cNvPr>
          <p:cNvSpPr/>
          <p:nvPr/>
        </p:nvSpPr>
        <p:spPr>
          <a:xfrm>
            <a:off x="3253156" y="425331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3A3FD6-EFF9-4E7E-BEEA-FC26E5B36899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D52D2-D317-4337-87CA-A8AC9BDD46EF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17348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FE2D0-4498-4DC5-977F-DBCFB29F01F8}"/>
              </a:ext>
            </a:extLst>
          </p:cNvPr>
          <p:cNvSpPr/>
          <p:nvPr/>
        </p:nvSpPr>
        <p:spPr>
          <a:xfrm>
            <a:off x="3253156" y="425331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3A3FD6-EFF9-4E7E-BEEA-FC26E5B36899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D52D2-D317-4337-87CA-A8AC9BDD46EF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73EBE2-C8A6-4DDF-94B4-14EB1EBEBB29}"/>
              </a:ext>
            </a:extLst>
          </p:cNvPr>
          <p:cNvSpPr/>
          <p:nvPr/>
        </p:nvSpPr>
        <p:spPr>
          <a:xfrm>
            <a:off x="4186793" y="497483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81169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FE2D0-4498-4DC5-977F-DBCFB29F01F8}"/>
              </a:ext>
            </a:extLst>
          </p:cNvPr>
          <p:cNvSpPr/>
          <p:nvPr/>
        </p:nvSpPr>
        <p:spPr>
          <a:xfrm>
            <a:off x="3253156" y="425331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3A3FD6-EFF9-4E7E-BEEA-FC26E5B36899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D52D2-D317-4337-87CA-A8AC9BDD46EF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73EBE2-C8A6-4DDF-94B4-14EB1EBEBB29}"/>
              </a:ext>
            </a:extLst>
          </p:cNvPr>
          <p:cNvSpPr/>
          <p:nvPr/>
        </p:nvSpPr>
        <p:spPr>
          <a:xfrm>
            <a:off x="4186793" y="497483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BA2D96-9D66-43E6-B532-D188A9B866B3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11979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8357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1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73477</TotalTime>
  <Words>4582</Words>
  <Application>Microsoft Office PowerPoint</Application>
  <PresentationFormat>Widescreen</PresentationFormat>
  <Paragraphs>1472</Paragraphs>
  <Slides>172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172</vt:i4>
      </vt:variant>
    </vt:vector>
  </HeadingPairs>
  <TitlesOfParts>
    <vt:vector size="176" baseType="lpstr">
      <vt:lpstr>Arial</vt:lpstr>
      <vt:lpstr>Calibri</vt:lpstr>
      <vt:lpstr>Calibri Light</vt:lpstr>
      <vt:lpstr>Office Theme</vt:lpstr>
      <vt:lpstr>Binary Search Trees (Algorithms and Data Structures)</vt:lpstr>
      <vt:lpstr>Binary Search Trees</vt:lpstr>
      <vt:lpstr>Trees (Graph Theory)</vt:lpstr>
      <vt:lpstr>Trees (Graph Theory)</vt:lpstr>
      <vt:lpstr>Trees (Graph Theory)</vt:lpstr>
      <vt:lpstr>Trees (Graph Theory)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 (Algorithms and Data Structures)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 (Algorithms and Data Structures)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 (Algorithms and Data Structures)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Trees (Algorithms and Data Structures)</vt:lpstr>
      <vt:lpstr>Binary Search Tree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561</cp:revision>
  <dcterms:created xsi:type="dcterms:W3CDTF">2015-02-15T18:13:13Z</dcterms:created>
  <dcterms:modified xsi:type="dcterms:W3CDTF">2021-01-13T14:57:33Z</dcterms:modified>
</cp:coreProperties>
</file>