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2" r:id="rId4"/>
    <p:sldId id="444" r:id="rId5"/>
    <p:sldId id="443" r:id="rId6"/>
    <p:sldId id="446" r:id="rId7"/>
    <p:sldId id="447" r:id="rId8"/>
    <p:sldId id="448" r:id="rId9"/>
    <p:sldId id="441" r:id="rId10"/>
    <p:sldId id="450" r:id="rId11"/>
    <p:sldId id="452" r:id="rId12"/>
    <p:sldId id="453" r:id="rId13"/>
    <p:sldId id="509" r:id="rId14"/>
    <p:sldId id="449" r:id="rId15"/>
    <p:sldId id="455" r:id="rId16"/>
    <p:sldId id="456" r:id="rId17"/>
    <p:sldId id="457" r:id="rId18"/>
    <p:sldId id="458" r:id="rId19"/>
    <p:sldId id="459" r:id="rId20"/>
    <p:sldId id="460" r:id="rId21"/>
    <p:sldId id="454" r:id="rId22"/>
    <p:sldId id="440" r:id="rId23"/>
    <p:sldId id="461" r:id="rId24"/>
    <p:sldId id="462" r:id="rId25"/>
    <p:sldId id="464" r:id="rId26"/>
    <p:sldId id="463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  <p:sldId id="542" r:id="rId58"/>
    <p:sldId id="543" r:id="rId59"/>
    <p:sldId id="544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58" r:id="rId72"/>
    <p:sldId id="559" r:id="rId73"/>
    <p:sldId id="519" r:id="rId74"/>
    <p:sldId id="465" r:id="rId75"/>
    <p:sldId id="466" r:id="rId76"/>
    <p:sldId id="467" r:id="rId77"/>
    <p:sldId id="468" r:id="rId78"/>
    <p:sldId id="469" r:id="rId79"/>
    <p:sldId id="488" r:id="rId80"/>
    <p:sldId id="470" r:id="rId81"/>
    <p:sldId id="471" r:id="rId82"/>
    <p:sldId id="472" r:id="rId83"/>
    <p:sldId id="473" r:id="rId84"/>
    <p:sldId id="474" r:id="rId85"/>
    <p:sldId id="475" r:id="rId86"/>
    <p:sldId id="476" r:id="rId87"/>
    <p:sldId id="489" r:id="rId88"/>
    <p:sldId id="477" r:id="rId89"/>
    <p:sldId id="502" r:id="rId90"/>
    <p:sldId id="478" r:id="rId91"/>
    <p:sldId id="479" r:id="rId92"/>
    <p:sldId id="480" r:id="rId93"/>
    <p:sldId id="481" r:id="rId94"/>
    <p:sldId id="482" r:id="rId95"/>
    <p:sldId id="483" r:id="rId96"/>
    <p:sldId id="484" r:id="rId97"/>
    <p:sldId id="485" r:id="rId98"/>
    <p:sldId id="486" r:id="rId99"/>
    <p:sldId id="487" r:id="rId100"/>
    <p:sldId id="490" r:id="rId101"/>
    <p:sldId id="491" r:id="rId102"/>
    <p:sldId id="492" r:id="rId103"/>
    <p:sldId id="493" r:id="rId104"/>
    <p:sldId id="494" r:id="rId105"/>
    <p:sldId id="495" r:id="rId106"/>
    <p:sldId id="496" r:id="rId107"/>
    <p:sldId id="497" r:id="rId108"/>
    <p:sldId id="498" r:id="rId109"/>
    <p:sldId id="499" r:id="rId110"/>
    <p:sldId id="500" r:id="rId111"/>
    <p:sldId id="503" r:id="rId112"/>
    <p:sldId id="501" r:id="rId113"/>
    <p:sldId id="504" r:id="rId114"/>
    <p:sldId id="505" r:id="rId115"/>
    <p:sldId id="506" r:id="rId116"/>
    <p:sldId id="507" r:id="rId117"/>
    <p:sldId id="508" r:id="rId118"/>
    <p:sldId id="560" r:id="rId119"/>
    <p:sldId id="563" r:id="rId120"/>
    <p:sldId id="561" r:id="rId121"/>
    <p:sldId id="562" r:id="rId122"/>
    <p:sldId id="564" r:id="rId123"/>
    <p:sldId id="565" r:id="rId124"/>
    <p:sldId id="566" r:id="rId125"/>
    <p:sldId id="567" r:id="rId126"/>
    <p:sldId id="568" r:id="rId127"/>
    <p:sldId id="569" r:id="rId128"/>
    <p:sldId id="570" r:id="rId129"/>
    <p:sldId id="571" r:id="rId130"/>
    <p:sldId id="572" r:id="rId131"/>
    <p:sldId id="573" r:id="rId132"/>
    <p:sldId id="574" r:id="rId133"/>
    <p:sldId id="575" r:id="rId134"/>
    <p:sldId id="576" r:id="rId135"/>
    <p:sldId id="577" r:id="rId136"/>
    <p:sldId id="578" r:id="rId137"/>
    <p:sldId id="579" r:id="rId138"/>
    <p:sldId id="580" r:id="rId139"/>
    <p:sldId id="581" r:id="rId140"/>
    <p:sldId id="582" r:id="rId141"/>
    <p:sldId id="583" r:id="rId142"/>
    <p:sldId id="584" r:id="rId143"/>
    <p:sldId id="585" r:id="rId144"/>
    <p:sldId id="586" r:id="rId145"/>
    <p:sldId id="587" r:id="rId146"/>
    <p:sldId id="588" r:id="rId147"/>
    <p:sldId id="589" r:id="rId148"/>
    <p:sldId id="590" r:id="rId149"/>
    <p:sldId id="591" r:id="rId150"/>
    <p:sldId id="592" r:id="rId151"/>
    <p:sldId id="593" r:id="rId152"/>
    <p:sldId id="594" r:id="rId153"/>
    <p:sldId id="595" r:id="rId154"/>
    <p:sldId id="596" r:id="rId155"/>
    <p:sldId id="597" r:id="rId156"/>
    <p:sldId id="599" r:id="rId157"/>
    <p:sldId id="598" r:id="rId158"/>
    <p:sldId id="600" r:id="rId159"/>
    <p:sldId id="601" r:id="rId160"/>
    <p:sldId id="602" r:id="rId161"/>
    <p:sldId id="603" r:id="rId1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9C3C3"/>
    <a:srgbClr val="FF7C80"/>
    <a:srgbClr val="FFDE75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External Memory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15265-2221-4266-94C5-7F7305D85EF6}"/>
              </a:ext>
            </a:extLst>
          </p:cNvPr>
          <p:cNvSpPr txBox="1"/>
          <p:nvPr/>
        </p:nvSpPr>
        <p:spPr>
          <a:xfrm>
            <a:off x="3549819" y="3631647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PROGRAM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06575C-614D-43C6-9952-D6663F7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54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673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34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791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947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172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252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20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30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944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15265-2221-4266-94C5-7F7305D85EF6}"/>
              </a:ext>
            </a:extLst>
          </p:cNvPr>
          <p:cNvSpPr txBox="1"/>
          <p:nvPr/>
        </p:nvSpPr>
        <p:spPr>
          <a:xfrm>
            <a:off x="3549819" y="3631647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PROGRAM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AB05F8B-8E70-42FE-8630-EBF725CDD93D}"/>
              </a:ext>
            </a:extLst>
          </p:cNvPr>
          <p:cNvSpPr/>
          <p:nvPr/>
        </p:nvSpPr>
        <p:spPr>
          <a:xfrm rot="15904768">
            <a:off x="2856874" y="2314068"/>
            <a:ext cx="641009" cy="2010425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9EF7F349-604F-431D-BBCD-A7ED025E4312}"/>
              </a:ext>
            </a:extLst>
          </p:cNvPr>
          <p:cNvSpPr/>
          <p:nvPr/>
        </p:nvSpPr>
        <p:spPr>
          <a:xfrm rot="5085150">
            <a:off x="2871690" y="3401821"/>
            <a:ext cx="641009" cy="1978031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6D5BC9-327C-4BFF-92D2-D8D5634A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953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818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7D88D3-C3D8-493D-A33D-5AD0AC91A4A2}"/>
              </a:ext>
            </a:extLst>
          </p:cNvPr>
          <p:cNvSpPr/>
          <p:nvPr/>
        </p:nvSpPr>
        <p:spPr>
          <a:xfrm>
            <a:off x="4156233" y="4566931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77069E-F856-472F-9111-DEAD6B4375DE}"/>
              </a:ext>
            </a:extLst>
          </p:cNvPr>
          <p:cNvSpPr txBox="1"/>
          <p:nvPr/>
        </p:nvSpPr>
        <p:spPr>
          <a:xfrm>
            <a:off x="4751149" y="5609063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3591143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5EC2-4116-48B5-9D23-6BA3F5ABA3D3}"/>
              </a:ext>
            </a:extLst>
          </p:cNvPr>
          <p:cNvSpPr/>
          <p:nvPr/>
        </p:nvSpPr>
        <p:spPr>
          <a:xfrm>
            <a:off x="3905279" y="250733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656D7-FB45-4784-80D9-001F3698C021}"/>
              </a:ext>
            </a:extLst>
          </p:cNvPr>
          <p:cNvSpPr/>
          <p:nvPr/>
        </p:nvSpPr>
        <p:spPr>
          <a:xfrm>
            <a:off x="4536344" y="250732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993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5EC2-4116-48B5-9D23-6BA3F5ABA3D3}"/>
              </a:ext>
            </a:extLst>
          </p:cNvPr>
          <p:cNvSpPr/>
          <p:nvPr/>
        </p:nvSpPr>
        <p:spPr>
          <a:xfrm>
            <a:off x="3905279" y="250733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656D7-FB45-4784-80D9-001F3698C021}"/>
              </a:ext>
            </a:extLst>
          </p:cNvPr>
          <p:cNvSpPr/>
          <p:nvPr/>
        </p:nvSpPr>
        <p:spPr>
          <a:xfrm>
            <a:off x="4536344" y="250732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722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5EC2-4116-48B5-9D23-6BA3F5ABA3D3}"/>
              </a:ext>
            </a:extLst>
          </p:cNvPr>
          <p:cNvSpPr/>
          <p:nvPr/>
        </p:nvSpPr>
        <p:spPr>
          <a:xfrm>
            <a:off x="3905279" y="250733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656D7-FB45-4784-80D9-001F3698C021}"/>
              </a:ext>
            </a:extLst>
          </p:cNvPr>
          <p:cNvSpPr/>
          <p:nvPr/>
        </p:nvSpPr>
        <p:spPr>
          <a:xfrm>
            <a:off x="4536344" y="250732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5E93A5-1A98-4C32-9F0F-EDCF10745BAF}"/>
              </a:ext>
            </a:extLst>
          </p:cNvPr>
          <p:cNvSpPr/>
          <p:nvPr/>
        </p:nvSpPr>
        <p:spPr>
          <a:xfrm>
            <a:off x="2601663" y="2308924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A5B20E-0AA7-4C69-9289-699A09831973}"/>
              </a:ext>
            </a:extLst>
          </p:cNvPr>
          <p:cNvSpPr txBox="1"/>
          <p:nvPr/>
        </p:nvSpPr>
        <p:spPr>
          <a:xfrm>
            <a:off x="1770207" y="1433937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36450969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5EC2-4116-48B5-9D23-6BA3F5ABA3D3}"/>
              </a:ext>
            </a:extLst>
          </p:cNvPr>
          <p:cNvSpPr/>
          <p:nvPr/>
        </p:nvSpPr>
        <p:spPr>
          <a:xfrm>
            <a:off x="3905279" y="250733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656D7-FB45-4784-80D9-001F3698C021}"/>
              </a:ext>
            </a:extLst>
          </p:cNvPr>
          <p:cNvSpPr/>
          <p:nvPr/>
        </p:nvSpPr>
        <p:spPr>
          <a:xfrm>
            <a:off x="4536344" y="250732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074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5EC2-4116-48B5-9D23-6BA3F5ABA3D3}"/>
              </a:ext>
            </a:extLst>
          </p:cNvPr>
          <p:cNvSpPr/>
          <p:nvPr/>
        </p:nvSpPr>
        <p:spPr>
          <a:xfrm>
            <a:off x="3905279" y="250733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656D7-FB45-4784-80D9-001F3698C021}"/>
              </a:ext>
            </a:extLst>
          </p:cNvPr>
          <p:cNvSpPr/>
          <p:nvPr/>
        </p:nvSpPr>
        <p:spPr>
          <a:xfrm>
            <a:off x="4536344" y="250732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595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719826" y="2055631"/>
            <a:ext cx="2465029" cy="45169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 flipH="1">
            <a:off x="4386327" y="3130915"/>
            <a:ext cx="1094718" cy="160975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INSERT(10)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108FF-5484-4EA5-9E0E-B91A9414AC7E}"/>
              </a:ext>
            </a:extLst>
          </p:cNvPr>
          <p:cNvSpPr/>
          <p:nvPr/>
        </p:nvSpPr>
        <p:spPr>
          <a:xfrm>
            <a:off x="5232639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2C0B7-873D-4269-84C9-69813D635FF3}"/>
              </a:ext>
            </a:extLst>
          </p:cNvPr>
          <p:cNvSpPr/>
          <p:nvPr/>
        </p:nvSpPr>
        <p:spPr>
          <a:xfrm>
            <a:off x="5863704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5EC2-4116-48B5-9D23-6BA3F5ABA3D3}"/>
              </a:ext>
            </a:extLst>
          </p:cNvPr>
          <p:cNvSpPr/>
          <p:nvPr/>
        </p:nvSpPr>
        <p:spPr>
          <a:xfrm>
            <a:off x="5464935" y="250733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656D7-FB45-4784-80D9-001F3698C021}"/>
              </a:ext>
            </a:extLst>
          </p:cNvPr>
          <p:cNvSpPr/>
          <p:nvPr/>
        </p:nvSpPr>
        <p:spPr>
          <a:xfrm>
            <a:off x="6096000" y="250732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C9152E-19A0-4B36-A2ED-1ACB7AEF8DAC}"/>
              </a:ext>
            </a:extLst>
          </p:cNvPr>
          <p:cNvCxnSpPr>
            <a:cxnSpLocks/>
          </p:cNvCxnSpPr>
          <p:nvPr/>
        </p:nvCxnSpPr>
        <p:spPr>
          <a:xfrm>
            <a:off x="6096000" y="2042199"/>
            <a:ext cx="7241" cy="4942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1BEBC-87A2-44AE-9C5E-44BC9265EA3B}"/>
              </a:ext>
            </a:extLst>
          </p:cNvPr>
          <p:cNvCxnSpPr>
            <a:cxnSpLocks/>
          </p:cNvCxnSpPr>
          <p:nvPr/>
        </p:nvCxnSpPr>
        <p:spPr>
          <a:xfrm flipH="1">
            <a:off x="5863704" y="3119350"/>
            <a:ext cx="232297" cy="16213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709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Removal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9208631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 Removal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/>
              <p:nvPr/>
            </p:nvSpPr>
            <p:spPr>
              <a:xfrm>
                <a:off x="723554" y="1655203"/>
                <a:ext cx="11228192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1.) REMOVING AN INTERNAL ITEM</a:t>
                </a:r>
                <a:endParaRPr lang="hu-HU" sz="2400" b="1" dirty="0">
                  <a:solidFill>
                    <a:srgbClr val="FFC000"/>
                  </a:solidFill>
                  <a:sym typeface="Wingdings" panose="05000000000000000000" pitchFamily="2" charset="2"/>
                </a:endParaRP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We remove an item from the node and does not violate the B-tree properties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	so the number of items remains in the range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𝐦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m]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" y="1655203"/>
                <a:ext cx="11228192" cy="1755352"/>
              </a:xfrm>
              <a:prstGeom prst="rect">
                <a:avLst/>
              </a:prstGeom>
              <a:blipFill>
                <a:blip r:embed="rId2"/>
                <a:stretch>
                  <a:fillRect l="-869" t="-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3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77" y="2562505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7428233" y="2505855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2947360" y="2118357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7368601" y="2111154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8C67D-2593-4B21-8779-EB1A74222724}"/>
              </a:ext>
            </a:extLst>
          </p:cNvPr>
          <p:cNvSpPr txBox="1"/>
          <p:nvPr/>
        </p:nvSpPr>
        <p:spPr>
          <a:xfrm>
            <a:off x="1885789" y="4589614"/>
            <a:ext cx="38913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organizing the data efficiently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 (HDD)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something to do with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 systems (DBMS)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ED537-C12E-4E5F-A7D3-1C60D7675804}"/>
              </a:ext>
            </a:extLst>
          </p:cNvPr>
          <p:cNvSpPr txBox="1"/>
          <p:nvPr/>
        </p:nvSpPr>
        <p:spPr>
          <a:xfrm>
            <a:off x="6600351" y="4589614"/>
            <a:ext cx="3093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storing the data efficiently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main memory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something to do with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4323610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84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6A2872-411E-420F-B112-97BA678A1C64}"/>
              </a:ext>
            </a:extLst>
          </p:cNvPr>
          <p:cNvSpPr txBox="1"/>
          <p:nvPr/>
        </p:nvSpPr>
        <p:spPr>
          <a:xfrm>
            <a:off x="578251" y="1214941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</a:t>
            </a:r>
            <a:r>
              <a:rPr lang="en-GB" b="1" dirty="0">
                <a:solidFill>
                  <a:srgbClr val="FFC000"/>
                </a:solidFill>
              </a:rPr>
              <a:t>19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304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28B75-0872-4595-8074-70A0A7117694}"/>
              </a:ext>
            </a:extLst>
          </p:cNvPr>
          <p:cNvSpPr txBox="1"/>
          <p:nvPr/>
        </p:nvSpPr>
        <p:spPr>
          <a:xfrm>
            <a:off x="578251" y="1214941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</a:t>
            </a:r>
            <a:r>
              <a:rPr lang="en-GB" b="1" dirty="0">
                <a:solidFill>
                  <a:srgbClr val="FFC000"/>
                </a:solidFill>
              </a:rPr>
              <a:t>19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777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5D542-E84F-4237-8C08-114D72719957}"/>
              </a:ext>
            </a:extLst>
          </p:cNvPr>
          <p:cNvSpPr txBox="1"/>
          <p:nvPr/>
        </p:nvSpPr>
        <p:spPr>
          <a:xfrm>
            <a:off x="578251" y="1214941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</a:t>
            </a:r>
            <a:r>
              <a:rPr lang="en-GB" b="1" dirty="0">
                <a:solidFill>
                  <a:srgbClr val="FFC000"/>
                </a:solidFill>
              </a:rPr>
              <a:t>19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151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BD384-A288-4CAA-AD5A-93828CE2D4A2}"/>
              </a:ext>
            </a:extLst>
          </p:cNvPr>
          <p:cNvSpPr txBox="1"/>
          <p:nvPr/>
        </p:nvSpPr>
        <p:spPr>
          <a:xfrm>
            <a:off x="578251" y="1214941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</a:t>
            </a:r>
            <a:r>
              <a:rPr lang="en-GB" b="1" dirty="0">
                <a:solidFill>
                  <a:srgbClr val="FFC000"/>
                </a:solidFill>
              </a:rPr>
              <a:t>19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694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rgbClr val="F7AB8D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519BB-B3B6-49F5-96FC-4F21089836B3}"/>
              </a:ext>
            </a:extLst>
          </p:cNvPr>
          <p:cNvSpPr txBox="1"/>
          <p:nvPr/>
        </p:nvSpPr>
        <p:spPr>
          <a:xfrm>
            <a:off x="578251" y="1214941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</a:t>
            </a:r>
            <a:r>
              <a:rPr lang="en-GB" b="1" dirty="0">
                <a:solidFill>
                  <a:srgbClr val="FFC000"/>
                </a:solidFill>
              </a:rPr>
              <a:t>19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533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B43FF-FE45-434F-8330-5066D3D2A76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2D14B-F600-4D3C-A429-E8E893749E33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2BAEC-C2AD-4962-AE40-B581A8133160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ED9F70-046D-43C5-97E7-C7CA02A4A2FE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AFF67-59A0-4346-925D-FF85F7B9E558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8E625-766D-40AD-9C7B-ED1173C1FADD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8570F-8225-43E1-AAC3-9798347DF7FD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63B45B-53E0-4CFC-B775-80E4F5255D07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A9789-C185-4409-8584-F2315173B1F8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91056E-ACE7-4761-A774-5F5C291A9EA1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716201-F70C-4DF8-8C62-B0CAA0234458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FE3CCD-904B-4FA8-A050-25E21E55624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93D9C5-7CB2-44E9-8037-20B9909693C2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3D12-D8D1-4953-AE27-C192BDF35B1D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2E76E-DA64-4029-BFBB-CDB0024916BC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761687-FCAB-4F36-ADF5-C683064408AA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7B9E5-51AF-4050-BC5B-DC746175972F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3240D-4F3D-446C-AFA4-CC3C075018D4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39C1F2-D71A-4B4B-A0C3-A229AB96096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90302C-51CC-4BD3-B01A-2585261B9CD9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CF9740-13B2-4E64-94CC-159E3D05E83D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A9D28-ACDB-4F01-8F9E-95D2660B78E4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73EEC-9202-447F-9FDA-2FE4171FC516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232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 Removal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/>
              <p:nvPr/>
            </p:nvSpPr>
            <p:spPr>
              <a:xfrm>
                <a:off x="723554" y="1655203"/>
                <a:ext cx="11228192" cy="242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2.) REMOVING A INTERNAL ITEM</a:t>
                </a:r>
                <a:endParaRPr lang="hu-HU" sz="2400" b="1" dirty="0">
                  <a:solidFill>
                    <a:srgbClr val="FFC000"/>
                  </a:solidFill>
                  <a:sym typeface="Wingdings" panose="05000000000000000000" pitchFamily="2" charset="2"/>
                </a:endParaRP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We remove an item from the node and the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B-tree properties are violated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	as there will be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𝐦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items in the given node</a:t>
                </a: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	</a:t>
                </a:r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WE CAN GET AN ITEM FROM THE LEFT SIBLING !!!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" y="1655203"/>
                <a:ext cx="11228192" cy="2429832"/>
              </a:xfrm>
              <a:prstGeom prst="rect">
                <a:avLst/>
              </a:prstGeom>
              <a:blipFill>
                <a:blip r:embed="rId2"/>
                <a:stretch>
                  <a:fillRect l="-869" t="-2010" b="-50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311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745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1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External Memory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Access Time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4473578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277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763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rgbClr val="F7AB8D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517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761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29" name="Straight Arrow Connector 51">
            <a:extLst>
              <a:ext uri="{FF2B5EF4-FFF2-40B4-BE49-F238E27FC236}">
                <a16:creationId xmlns:a16="http://schemas.microsoft.com/office/drawing/2014/main" id="{C5C44527-2C04-4EE0-961E-9E04B1A8FB18}"/>
              </a:ext>
            </a:extLst>
          </p:cNvPr>
          <p:cNvCxnSpPr/>
          <p:nvPr/>
        </p:nvCxnSpPr>
        <p:spPr>
          <a:xfrm flipV="1">
            <a:off x="8069699" y="3387912"/>
            <a:ext cx="610328" cy="110324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1">
            <a:extLst>
              <a:ext uri="{FF2B5EF4-FFF2-40B4-BE49-F238E27FC236}">
                <a16:creationId xmlns:a16="http://schemas.microsoft.com/office/drawing/2014/main" id="{56A16841-A93C-46CA-9902-BF0E8A40EE65}"/>
              </a:ext>
            </a:extLst>
          </p:cNvPr>
          <p:cNvCxnSpPr/>
          <p:nvPr/>
        </p:nvCxnSpPr>
        <p:spPr>
          <a:xfrm flipH="1">
            <a:off x="8915469" y="3513135"/>
            <a:ext cx="31891" cy="95171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872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89B42-AFCF-4BFA-B23B-48AB61303250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1019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22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 Removal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/>
              <p:nvPr/>
            </p:nvSpPr>
            <p:spPr>
              <a:xfrm>
                <a:off x="723554" y="1655203"/>
                <a:ext cx="11228192" cy="242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3.) REMOVING A INTERNAL ITEM</a:t>
                </a:r>
                <a:endParaRPr lang="hu-HU" sz="2400" b="1" dirty="0">
                  <a:solidFill>
                    <a:srgbClr val="FFC000"/>
                  </a:solidFill>
                  <a:sym typeface="Wingdings" panose="05000000000000000000" pitchFamily="2" charset="2"/>
                </a:endParaRP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We remove an item from the node and the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B-tree properties are violated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	as there will be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𝐦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items in the given node</a:t>
                </a: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	</a:t>
                </a:r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WE CAN GET AN ITEM FROM THE RIGHT SIBLING !!!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" y="1655203"/>
                <a:ext cx="11228192" cy="2429832"/>
              </a:xfrm>
              <a:prstGeom prst="rect">
                <a:avLst/>
              </a:prstGeom>
              <a:blipFill>
                <a:blip r:embed="rId2"/>
                <a:stretch>
                  <a:fillRect l="-869" t="-2010" b="-50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5530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921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1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accessig items on the external memory (HDD)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slower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than manipulating the mian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totally different data structures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rgbClr val="F7AB8D"/>
                </a:solidFill>
              </a:rPr>
              <a:t>EXTERNAL MEMORY ACCES TIME: 1</a:t>
            </a:r>
            <a:r>
              <a:rPr lang="en-GB" b="1" dirty="0">
                <a:solidFill>
                  <a:srgbClr val="F7AB8D"/>
                </a:solidFill>
              </a:rPr>
              <a:t>2</a:t>
            </a:r>
            <a:r>
              <a:rPr lang="hu-HU" b="1" dirty="0">
                <a:solidFill>
                  <a:srgbClr val="F7AB8D"/>
                </a:solidFill>
              </a:rPr>
              <a:t> ms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RAM ACCESS TIME: 0.0001 ms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far we have manipulated data present on the main memory but now we have to fetch the data from the external memory first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4286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6080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328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rgbClr val="F7AB8D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759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05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29" name="Straight Arrow Connector 51">
            <a:extLst>
              <a:ext uri="{FF2B5EF4-FFF2-40B4-BE49-F238E27FC236}">
                <a16:creationId xmlns:a16="http://schemas.microsoft.com/office/drawing/2014/main" id="{6242E744-B40A-40E1-9153-C78E9D5B5D3C}"/>
              </a:ext>
            </a:extLst>
          </p:cNvPr>
          <p:cNvCxnSpPr/>
          <p:nvPr/>
        </p:nvCxnSpPr>
        <p:spPr>
          <a:xfrm flipH="1" flipV="1">
            <a:off x="9713996" y="3376525"/>
            <a:ext cx="746399" cy="110324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1">
            <a:extLst>
              <a:ext uri="{FF2B5EF4-FFF2-40B4-BE49-F238E27FC236}">
                <a16:creationId xmlns:a16="http://schemas.microsoft.com/office/drawing/2014/main" id="{813FF0A2-B51A-464A-A49C-8FA13A61028D}"/>
              </a:ext>
            </a:extLst>
          </p:cNvPr>
          <p:cNvCxnSpPr/>
          <p:nvPr/>
        </p:nvCxnSpPr>
        <p:spPr>
          <a:xfrm>
            <a:off x="9497989" y="3454469"/>
            <a:ext cx="35874" cy="102529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757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E7768-496A-4A49-9415-E2C43C41BF0B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REMOVE(3</a:t>
            </a:r>
            <a:r>
              <a:rPr lang="en-GB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571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918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 Removal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/>
              <p:nvPr/>
            </p:nvSpPr>
            <p:spPr>
              <a:xfrm>
                <a:off x="723554" y="1655203"/>
                <a:ext cx="11228192" cy="279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4.) REMOVING A INTERNAL ITEM</a:t>
                </a:r>
                <a:endParaRPr lang="hu-HU" sz="2400" b="1" dirty="0">
                  <a:solidFill>
                    <a:srgbClr val="FFC000"/>
                  </a:solidFill>
                  <a:sym typeface="Wingdings" panose="05000000000000000000" pitchFamily="2" charset="2"/>
                </a:endParaRP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We remove an item from the node and the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B-tree properties are violated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	as there will be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𝐦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items in the given node</a:t>
                </a: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    </a:t>
                </a:r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THERE IS NO ADDITIONAL ITEMS IN THE SIBLINGS SO</a:t>
                </a:r>
              </a:p>
              <a:p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			 WE HAVE NO OTHER OPTION BUT TO MERGE NODES !!!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1329C-8CBF-45EC-8BF6-14C5C0D0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" y="1655203"/>
                <a:ext cx="11228192" cy="2799164"/>
              </a:xfrm>
              <a:prstGeom prst="rect">
                <a:avLst/>
              </a:prstGeom>
              <a:blipFill>
                <a:blip r:embed="rId2"/>
                <a:stretch>
                  <a:fillRect l="-869" t="-1743" b="-4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4559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1811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7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9894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413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9730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rgbClr val="F7AB8D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479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1114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12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4998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D63DD-EECE-4BFA-8F68-7BA213127683}"/>
              </a:ext>
            </a:extLst>
          </p:cNvPr>
          <p:cNvCxnSpPr>
            <a:cxnSpLocks/>
          </p:cNvCxnSpPr>
          <p:nvPr/>
        </p:nvCxnSpPr>
        <p:spPr>
          <a:xfrm>
            <a:off x="9184855" y="3138396"/>
            <a:ext cx="170437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A867F-0F8C-4E6B-9E6A-C020DCC4EDC6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64B47-D73A-4F97-99EC-887E674EFAC7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704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41F45-A29B-48C6-93D5-87DAE4D0C92E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CDAD-37E3-42C0-AD30-49C7AF4A9F09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670A-C010-45DC-A50A-D13976547F5A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6D8E-22E2-45CC-B915-39C07DD4752D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270A-2B71-4570-861D-F6EC9BDFB41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A097D-E5F7-4F84-BC74-E86A73F7F166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D38D2-51C0-4A45-9403-4094221AA3AC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6B8EE-69E0-4D83-9E42-019F047C8D6D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99DD9-D076-4478-9BF4-46D481567A3B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F0E2-BCF4-4829-8057-B883C1E1FF4E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E6964-730B-499A-8F50-64A07E6E954A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8A59E-A8CE-4D2C-A651-4CF078C1CB55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E70C2-0DBD-4234-B074-0DBFE5DA7558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7E577-85A8-4431-99A2-FC045B1BE5E9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3E2D-58FF-4D03-BF14-3854D46DB2BC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5CB6B9-1D62-4452-94A3-7CCA38DAA283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BC0B9-A17B-44AF-A37D-E2CC23F9A231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90ED0-0930-4435-A860-392F507BFF05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D5FB2-550B-40C7-BFB3-F1F2848C6B8A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65300-316E-4EE5-A90E-543EF87CC535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F9C20-8808-4D36-B5D3-C15FFA58E432}"/>
              </a:ext>
            </a:extLst>
          </p:cNvPr>
          <p:cNvSpPr txBox="1"/>
          <p:nvPr/>
        </p:nvSpPr>
        <p:spPr>
          <a:xfrm>
            <a:off x="838200" y="1440305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REMOVE(51)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2415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B-Tree Variants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6274006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 Advantages and Disadvantages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B-trees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guaranteed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logarithmic running time</a:t>
            </a:r>
          </a:p>
          <a:p>
            <a:r>
              <a:rPr lang="hu-HU" b="1" dirty="0">
                <a:solidFill>
                  <a:srgbClr val="F7AB8D"/>
                </a:solidFill>
              </a:rPr>
              <a:t>BUT THERE MAY BE SEVERAL EMPTY CELLS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decrease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height of the B-tree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better variants came to be</a:t>
            </a:r>
          </a:p>
        </p:txBody>
      </p:sp>
    </p:spTree>
    <p:extLst>
      <p:ext uri="{BB962C8B-B14F-4D97-AF65-F5344CB8AC3E}">
        <p14:creationId xmlns:p14="http://schemas.microsoft.com/office/powerpoint/2010/main" val="298042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1887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B*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2BB90-29C5-4FB0-83C3-D1C541CCB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99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B*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trees keep each node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full instead of just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by redistributing keys until 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child nodes are full</a:t>
                </a:r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hen splitting the 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full nodes into 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nodes each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full</a:t>
                </a:r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 a result nodes are generally fuller and trees are more shallow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which means 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faster searches</a:t>
                </a:r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can be shared between siblings or neighboring nodes this is why the implementation is quite complex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2BB90-29C5-4FB0-83C3-D1C541CCB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99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1299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B+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original B-tree like tree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 are connected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references (pointers) in a linked list manner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primary value of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 tree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 storing data for efficient retrieval in a block-oriented storage context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almost every operating system 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MacOS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rely heavily 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 trees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NTFS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 system is first constructed 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APFS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(Apple File System) is the file system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MacOS</a:t>
            </a:r>
          </a:p>
        </p:txBody>
      </p:sp>
    </p:spTree>
    <p:extLst>
      <p:ext uri="{BB962C8B-B14F-4D97-AF65-F5344CB8AC3E}">
        <p14:creationId xmlns:p14="http://schemas.microsoft.com/office/powerpoint/2010/main" val="36124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5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A1DF4-3083-4C1B-9D97-F2B102A1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20" y="2114107"/>
            <a:ext cx="3413822" cy="1866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5286846" y="2313040"/>
            <a:ext cx="5763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search trees are working extremely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fine and they can be stored in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A870B-A672-4062-8BB2-57217261ADA5}"/>
              </a:ext>
            </a:extLst>
          </p:cNvPr>
          <p:cNvSpPr txBox="1"/>
          <p:nvPr/>
        </p:nvSpPr>
        <p:spPr>
          <a:xfrm>
            <a:off x="2309386" y="4679577"/>
            <a:ext cx="757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WHAT IF WE WANT TO STORE &gt; 1GB HUGE DATA? </a:t>
            </a:r>
            <a:endParaRPr lang="en-GB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16624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Rudolf Bayer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 McCreight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balancing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data structures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operations such as insertion, deletion, sequential access and searching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complexity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nodes may have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children +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multipley keys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sturctures 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optimized for systems that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and write large blocks of data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 are a good example of a data structure for external memory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commonly used in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filesystems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3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may have multiple children (more than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but the running time is still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logartithmic 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DE537845-DF2E-40CA-9831-508B16E220DF}"/>
              </a:ext>
            </a:extLst>
          </p:cNvPr>
          <p:cNvSpPr txBox="1"/>
          <p:nvPr/>
        </p:nvSpPr>
        <p:spPr>
          <a:xfrm>
            <a:off x="1568926" y="3815219"/>
            <a:ext cx="90541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change the base of the logarithm and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running time complexity for the algorithm stay the same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O(c   logN) = c   O(logN) = O(logN)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thats why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branching factor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matter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in the running time complexities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A02CCA-DB5C-44DC-B025-AEB75B23DAB3}"/>
                  </a:ext>
                </a:extLst>
              </p:cNvPr>
              <p:cNvSpPr txBox="1"/>
              <p:nvPr/>
            </p:nvSpPr>
            <p:spPr>
              <a:xfrm>
                <a:off x="4995378" y="2470729"/>
                <a:ext cx="2201244" cy="87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log</a:t>
                </a:r>
                <a:r>
                  <a:rPr lang="hu-HU" sz="2800" b="1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</a:t>
                </a:r>
                <a:r>
                  <a:rPr lang="hu-HU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hu-HU" sz="3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hu-HU" sz="3200" b="1" i="0" baseline="-2500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num>
                      <m:den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hu-HU" sz="3200" b="1" i="0" baseline="-2500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hu-HU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GB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A02CCA-DB5C-44DC-B025-AEB75B23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78" y="2470729"/>
                <a:ext cx="2201244" cy="874342"/>
              </a:xfrm>
              <a:prstGeom prst="rect">
                <a:avLst/>
              </a:prstGeom>
              <a:blipFill>
                <a:blip r:embed="rId2"/>
                <a:stretch>
                  <a:fillRect l="-5525" b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C9CFCAF-694F-4F17-B4D4-E17950EDEE5E}"/>
              </a:ext>
            </a:extLst>
          </p:cNvPr>
          <p:cNvSpPr txBox="1"/>
          <p:nvPr/>
        </p:nvSpPr>
        <p:spPr>
          <a:xfrm>
            <a:off x="4851702" y="50324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D3CF7-0870-4C9D-84EA-87B53357B099}"/>
              </a:ext>
            </a:extLst>
          </p:cNvPr>
          <p:cNvSpPr txBox="1"/>
          <p:nvPr/>
        </p:nvSpPr>
        <p:spPr>
          <a:xfrm>
            <a:off x="6152022" y="5033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9333C-93DF-4F35-9ED0-F68A32CA3EF9}"/>
              </a:ext>
            </a:extLst>
          </p:cNvPr>
          <p:cNvSpPr txBox="1"/>
          <p:nvPr/>
        </p:nvSpPr>
        <p:spPr>
          <a:xfrm>
            <a:off x="7639242" y="2446235"/>
            <a:ext cx="174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just a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so does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matter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0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D8449-F352-4EAC-A6EE-51C0A086A973}"/>
              </a:ext>
            </a:extLst>
          </p:cNvPr>
          <p:cNvSpPr/>
          <p:nvPr/>
        </p:nvSpPr>
        <p:spPr>
          <a:xfrm>
            <a:off x="4833870" y="226094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755CE-E419-4043-B866-ACC750C08417}"/>
              </a:ext>
            </a:extLst>
          </p:cNvPr>
          <p:cNvSpPr/>
          <p:nvPr/>
        </p:nvSpPr>
        <p:spPr>
          <a:xfrm>
            <a:off x="5464935" y="226094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4A9F1-4398-41DB-95FF-5815E9FA4FDF}"/>
              </a:ext>
            </a:extLst>
          </p:cNvPr>
          <p:cNvSpPr/>
          <p:nvPr/>
        </p:nvSpPr>
        <p:spPr>
          <a:xfrm>
            <a:off x="6096000" y="226094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3DC8D-FA08-4F79-9869-6FC313A66C83}"/>
              </a:ext>
            </a:extLst>
          </p:cNvPr>
          <p:cNvSpPr/>
          <p:nvPr/>
        </p:nvSpPr>
        <p:spPr>
          <a:xfrm>
            <a:off x="1755819" y="357244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E0F45-F097-436C-89D1-6B3A05BF92C1}"/>
              </a:ext>
            </a:extLst>
          </p:cNvPr>
          <p:cNvSpPr/>
          <p:nvPr/>
        </p:nvSpPr>
        <p:spPr>
          <a:xfrm>
            <a:off x="2386884" y="357244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5B15C-469B-4B3C-89D9-8A27BCCE14DA}"/>
              </a:ext>
            </a:extLst>
          </p:cNvPr>
          <p:cNvSpPr/>
          <p:nvPr/>
        </p:nvSpPr>
        <p:spPr>
          <a:xfrm>
            <a:off x="3017949" y="357244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1AE26-E3D6-48BC-95C3-7E30A773B4F4}"/>
              </a:ext>
            </a:extLst>
          </p:cNvPr>
          <p:cNvSpPr/>
          <p:nvPr/>
        </p:nvSpPr>
        <p:spPr>
          <a:xfrm>
            <a:off x="3884052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D5003-D5F1-4353-88A0-2C6A96DC295A}"/>
              </a:ext>
            </a:extLst>
          </p:cNvPr>
          <p:cNvSpPr/>
          <p:nvPr/>
        </p:nvSpPr>
        <p:spPr>
          <a:xfrm>
            <a:off x="4515117" y="35724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87E1B-A8E2-45D9-B9C3-CE2871D1A619}"/>
              </a:ext>
            </a:extLst>
          </p:cNvPr>
          <p:cNvSpPr/>
          <p:nvPr/>
        </p:nvSpPr>
        <p:spPr>
          <a:xfrm>
            <a:off x="5146182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BAC0B6-31E9-4B58-9C2B-A7CC573D8493}"/>
              </a:ext>
            </a:extLst>
          </p:cNvPr>
          <p:cNvSpPr/>
          <p:nvPr/>
        </p:nvSpPr>
        <p:spPr>
          <a:xfrm>
            <a:off x="8179159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E2F3CD-9080-4DED-9739-0A937167AD6A}"/>
              </a:ext>
            </a:extLst>
          </p:cNvPr>
          <p:cNvSpPr/>
          <p:nvPr/>
        </p:nvSpPr>
        <p:spPr>
          <a:xfrm>
            <a:off x="8810224" y="35724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094C7B-A2E0-4D81-BF5C-E0326372ABE7}"/>
              </a:ext>
            </a:extLst>
          </p:cNvPr>
          <p:cNvSpPr/>
          <p:nvPr/>
        </p:nvSpPr>
        <p:spPr>
          <a:xfrm>
            <a:off x="9441289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658A5-09D8-4CDC-B66B-318427F212B2}"/>
              </a:ext>
            </a:extLst>
          </p:cNvPr>
          <p:cNvCxnSpPr>
            <a:endCxn id="10" idx="0"/>
          </p:cNvCxnSpPr>
          <p:nvPr/>
        </p:nvCxnSpPr>
        <p:spPr>
          <a:xfrm flipH="1">
            <a:off x="2702417" y="2892008"/>
            <a:ext cx="2131453" cy="6804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0C14ED-C185-4D81-8BA3-882298EB9EE8}"/>
              </a:ext>
            </a:extLst>
          </p:cNvPr>
          <p:cNvCxnSpPr>
            <a:endCxn id="13" idx="0"/>
          </p:cNvCxnSpPr>
          <p:nvPr/>
        </p:nvCxnSpPr>
        <p:spPr>
          <a:xfrm flipH="1">
            <a:off x="4830650" y="2885835"/>
            <a:ext cx="634285" cy="6866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51A3F8-95DB-488B-96D0-7EDCF6A56E7B}"/>
              </a:ext>
            </a:extLst>
          </p:cNvPr>
          <p:cNvCxnSpPr>
            <a:endCxn id="22" idx="0"/>
          </p:cNvCxnSpPr>
          <p:nvPr/>
        </p:nvCxnSpPr>
        <p:spPr>
          <a:xfrm>
            <a:off x="6096000" y="2885834"/>
            <a:ext cx="788832" cy="6866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57EFB-F95E-4E21-B7C2-2CDC984F662A}"/>
              </a:ext>
            </a:extLst>
          </p:cNvPr>
          <p:cNvSpPr/>
          <p:nvPr/>
        </p:nvSpPr>
        <p:spPr>
          <a:xfrm>
            <a:off x="5938234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7C2D2-FDC9-4169-8C37-13F8DF969695}"/>
              </a:ext>
            </a:extLst>
          </p:cNvPr>
          <p:cNvSpPr/>
          <p:nvPr/>
        </p:nvSpPr>
        <p:spPr>
          <a:xfrm>
            <a:off x="6569299" y="35724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2D4700-97BC-446A-8E0D-B1C44DB0B867}"/>
              </a:ext>
            </a:extLst>
          </p:cNvPr>
          <p:cNvSpPr/>
          <p:nvPr/>
        </p:nvSpPr>
        <p:spPr>
          <a:xfrm>
            <a:off x="7200364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6E785D-53FB-43D1-927D-6A4A27A75B45}"/>
              </a:ext>
            </a:extLst>
          </p:cNvPr>
          <p:cNvCxnSpPr>
            <a:endCxn id="16" idx="0"/>
          </p:cNvCxnSpPr>
          <p:nvPr/>
        </p:nvCxnSpPr>
        <p:spPr>
          <a:xfrm>
            <a:off x="6752823" y="2885835"/>
            <a:ext cx="2372934" cy="6866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1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1B770A3-2BFB-47DD-AE92-5D109842A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10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dirty="0">
                    <a:solidFill>
                      <a:srgbClr val="FFC000"/>
                    </a:solidFill>
                  </a:rPr>
                  <a:t>B-TREE PROPERTIES</a:t>
                </a:r>
              </a:p>
              <a:p>
                <a:pPr marL="0" indent="0">
                  <a:buNone/>
                </a:pPr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all the nodes of the tree structure can contain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keys – so it may 	have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m+1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children (branching factor)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every node is at least half full – so contain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items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if the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number of items in a node is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then we merge it 	with another node and if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N&gt;m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then we split the node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all leaf nodes are at the same level (balanced)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1B770A3-2BFB-47DD-AE92-5D109842A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10"/>
                <a:ext cx="10515600" cy="4879975"/>
              </a:xfrm>
              <a:blipFill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1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Insertion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23737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E337A-0C5E-4522-9135-A8AB3E80D046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E337A-0C5E-4522-9135-A8AB3E80D046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51494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7804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7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51494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7804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0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51494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7804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9ECA-1F17-4D7B-9A26-C33135735F15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723554" y="1655203"/>
            <a:ext cx="112281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types of memory: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rgbClr val="FFC000"/>
                </a:solidFill>
              </a:rPr>
              <a:t>main memory (RAM)</a:t>
            </a:r>
            <a:r>
              <a:rPr lang="hu-HU" sz="2400" dirty="0">
                <a:solidFill>
                  <a:srgbClr val="FFC000"/>
                </a:solidFill>
              </a:rPr>
              <a:t>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considered so far are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stored in the main memory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located in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main memory as well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(peripheral memory):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hard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CD-ROM etc.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hard drive storage can store large amounts and sizes of files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file systems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databases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1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51494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7804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14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51494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7804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B31A-0B47-4765-AD95-980EABAD31DB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4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B31A-0B47-4765-AD95-980EABAD31DB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7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B31A-0B47-4765-AD95-980EABAD31DB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5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B31A-0B47-4765-AD95-980EABAD31DB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28716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28703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87A78E-A99A-4C37-B3AB-5566C50C9AD7}"/>
              </a:ext>
            </a:extLst>
          </p:cNvPr>
          <p:cNvSpPr/>
          <p:nvPr/>
        </p:nvSpPr>
        <p:spPr>
          <a:xfrm>
            <a:off x="4756308" y="2690506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DDFBC-01CB-4FA2-8ACB-9D32B7D033CB}"/>
              </a:ext>
            </a:extLst>
          </p:cNvPr>
          <p:cNvSpPr txBox="1"/>
          <p:nvPr/>
        </p:nvSpPr>
        <p:spPr>
          <a:xfrm>
            <a:off x="5398849" y="3732638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261942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B31A-0B47-4765-AD95-980EABAD31DB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C370-2726-45C2-9847-87CB89718C38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531E-440C-40F4-9BA2-57C4C25F01D3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131344-5D86-4365-8239-DF5E97686114}"/>
              </a:ext>
            </a:extLst>
          </p:cNvPr>
          <p:cNvSpPr/>
          <p:nvPr/>
        </p:nvSpPr>
        <p:spPr>
          <a:xfrm>
            <a:off x="4756308" y="3366781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A161C-E3AE-43EC-87A2-52390B72EFD9}"/>
              </a:ext>
            </a:extLst>
          </p:cNvPr>
          <p:cNvSpPr txBox="1"/>
          <p:nvPr/>
        </p:nvSpPr>
        <p:spPr>
          <a:xfrm>
            <a:off x="5398849" y="4408913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438188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B31A-0B47-4765-AD95-980EABAD31DB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2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93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87FF1-1830-4F32-B940-1AC303AB0245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64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87FF1-1830-4F32-B940-1AC303AB0245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723554" y="1655203"/>
            <a:ext cx="112281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types of memory: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rgbClr val="FFC000"/>
                </a:solidFill>
              </a:rPr>
              <a:t>main memory (RAM)</a:t>
            </a:r>
            <a:r>
              <a:rPr lang="hu-HU" sz="2400" dirty="0">
                <a:solidFill>
                  <a:srgbClr val="FFC000"/>
                </a:solidFill>
              </a:rPr>
              <a:t>: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all the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data structures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considered so far are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stored in the main memory 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are located in the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main memory as well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(peripheral memory):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hard disk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, CD-ROM etc.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 hard drive storage can store large amounts and sizes of files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such as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file systems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databases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yamatábra: Másik feldolgozás 13">
            <a:extLst>
              <a:ext uri="{FF2B5EF4-FFF2-40B4-BE49-F238E27FC236}">
                <a16:creationId xmlns:a16="http://schemas.microsoft.com/office/drawing/2014/main" id="{20ACD56A-2247-495B-8B79-BAEDF03E9796}"/>
              </a:ext>
            </a:extLst>
          </p:cNvPr>
          <p:cNvSpPr/>
          <p:nvPr/>
        </p:nvSpPr>
        <p:spPr>
          <a:xfrm rot="19589486">
            <a:off x="4649192" y="2806645"/>
            <a:ext cx="2253197" cy="116055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 A  S  T</a:t>
            </a:r>
          </a:p>
        </p:txBody>
      </p:sp>
    </p:spTree>
    <p:extLst>
      <p:ext uri="{BB962C8B-B14F-4D97-AF65-F5344CB8AC3E}">
        <p14:creationId xmlns:p14="http://schemas.microsoft.com/office/powerpoint/2010/main" val="8916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87FF1-1830-4F32-B940-1AC303AB0245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2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87FF1-1830-4F32-B940-1AC303AB0245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69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87FF1-1830-4F32-B940-1AC303AB0245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53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69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44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97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25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723554" y="1655203"/>
            <a:ext cx="112281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types of memory: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rgbClr val="FFC000"/>
                </a:solidFill>
              </a:rPr>
              <a:t>main memory (RAM)</a:t>
            </a:r>
            <a:r>
              <a:rPr lang="hu-HU" sz="2400" dirty="0">
                <a:solidFill>
                  <a:srgbClr val="FFC000"/>
                </a:solidFill>
              </a:rPr>
              <a:t>: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all the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data structures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considered so far are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stored in the main memory 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are located in the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main memory as well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(peripheral memory):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hard disk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, CD-ROM etc.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 hard drive storage can store large amounts and sizes of files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such as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file systems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databases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yamatábra: Másik feldolgozás 13">
            <a:extLst>
              <a:ext uri="{FF2B5EF4-FFF2-40B4-BE49-F238E27FC236}">
                <a16:creationId xmlns:a16="http://schemas.microsoft.com/office/drawing/2014/main" id="{20ACD56A-2247-495B-8B79-BAEDF03E9796}"/>
              </a:ext>
            </a:extLst>
          </p:cNvPr>
          <p:cNvSpPr/>
          <p:nvPr/>
        </p:nvSpPr>
        <p:spPr>
          <a:xfrm rot="19589486">
            <a:off x="4649192" y="2806645"/>
            <a:ext cx="2253197" cy="116055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 A  S  T</a:t>
            </a:r>
          </a:p>
        </p:txBody>
      </p:sp>
      <p:sp>
        <p:nvSpPr>
          <p:cNvPr id="5" name="Folyamatábra: Másik feldolgozás 13">
            <a:extLst>
              <a:ext uri="{FF2B5EF4-FFF2-40B4-BE49-F238E27FC236}">
                <a16:creationId xmlns:a16="http://schemas.microsoft.com/office/drawing/2014/main" id="{A2B66DDC-B837-46D1-A42C-3EBFAF8E2BDD}"/>
              </a:ext>
            </a:extLst>
          </p:cNvPr>
          <p:cNvSpPr/>
          <p:nvPr/>
        </p:nvSpPr>
        <p:spPr>
          <a:xfrm rot="19589486">
            <a:off x="4649192" y="5024418"/>
            <a:ext cx="2253197" cy="1160555"/>
          </a:xfrm>
          <a:prstGeom prst="flowChartAlternateProcess">
            <a:avLst/>
          </a:prstGeom>
          <a:solidFill>
            <a:srgbClr val="F9C3C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 L  O  W</a:t>
            </a:r>
          </a:p>
        </p:txBody>
      </p:sp>
    </p:spTree>
    <p:extLst>
      <p:ext uri="{BB962C8B-B14F-4D97-AF65-F5344CB8AC3E}">
        <p14:creationId xmlns:p14="http://schemas.microsoft.com/office/powerpoint/2010/main" val="29290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ADABC7-E342-49E0-BB9A-A8E3D9043691}"/>
              </a:ext>
            </a:extLst>
          </p:cNvPr>
          <p:cNvSpPr/>
          <p:nvPr/>
        </p:nvSpPr>
        <p:spPr>
          <a:xfrm>
            <a:off x="6392347" y="3352054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1F388-0986-407B-ADE6-E274F329C04E}"/>
              </a:ext>
            </a:extLst>
          </p:cNvPr>
          <p:cNvSpPr txBox="1"/>
          <p:nvPr/>
        </p:nvSpPr>
        <p:spPr>
          <a:xfrm>
            <a:off x="7034888" y="4394186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1672907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99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E32BE-232C-4369-8349-AEA2122D4F8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94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85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91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85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30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57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40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838200" y="1483081"/>
            <a:ext cx="108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EXTERNAL MEMORY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F187C-8DCA-4D6F-95FB-16FD57C521C7}"/>
              </a:ext>
            </a:extLst>
          </p:cNvPr>
          <p:cNvSpPr/>
          <p:nvPr/>
        </p:nvSpPr>
        <p:spPr>
          <a:xfrm>
            <a:off x="4673959" y="2367087"/>
            <a:ext cx="3539266" cy="3539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1845F-AB89-4975-9BF0-940CE0A77C71}"/>
              </a:ext>
            </a:extLst>
          </p:cNvPr>
          <p:cNvSpPr/>
          <p:nvPr/>
        </p:nvSpPr>
        <p:spPr>
          <a:xfrm>
            <a:off x="4890905" y="2585601"/>
            <a:ext cx="3102237" cy="31022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B1382-9166-42C1-9934-1B8F04CBC3B8}"/>
              </a:ext>
            </a:extLst>
          </p:cNvPr>
          <p:cNvSpPr/>
          <p:nvPr/>
        </p:nvSpPr>
        <p:spPr>
          <a:xfrm>
            <a:off x="5118610" y="2808644"/>
            <a:ext cx="2656151" cy="26561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4F01D-F633-485C-9929-EC851D5B909C}"/>
              </a:ext>
            </a:extLst>
          </p:cNvPr>
          <p:cNvSpPr/>
          <p:nvPr/>
        </p:nvSpPr>
        <p:spPr>
          <a:xfrm>
            <a:off x="5344206" y="3038902"/>
            <a:ext cx="2195634" cy="2195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2F0F-295E-42AE-97F6-2D3A18E104A1}"/>
              </a:ext>
            </a:extLst>
          </p:cNvPr>
          <p:cNvSpPr/>
          <p:nvPr/>
        </p:nvSpPr>
        <p:spPr>
          <a:xfrm>
            <a:off x="5582668" y="3270348"/>
            <a:ext cx="1732743" cy="17327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7E37-D6C1-42EA-8660-B2BC9372DA9B}"/>
              </a:ext>
            </a:extLst>
          </p:cNvPr>
          <p:cNvSpPr/>
          <p:nvPr/>
        </p:nvSpPr>
        <p:spPr>
          <a:xfrm>
            <a:off x="5788856" y="3482263"/>
            <a:ext cx="1308913" cy="13089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1D10-0227-44C4-ADD7-E4B230372D60}"/>
              </a:ext>
            </a:extLst>
          </p:cNvPr>
          <p:cNvSpPr txBox="1"/>
          <p:nvPr/>
        </p:nvSpPr>
        <p:spPr>
          <a:xfrm>
            <a:off x="590773" y="2459504"/>
            <a:ext cx="407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one or more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rigid rapidly rotating 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platters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coated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magnetic material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RETAIN DATA EVEN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POWERED OFF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278E0-9EA4-4B25-A8D7-3CADA447DDF2}"/>
              </a:ext>
            </a:extLst>
          </p:cNvPr>
          <p:cNvSpPr/>
          <p:nvPr/>
        </p:nvSpPr>
        <p:spPr>
          <a:xfrm flipH="1">
            <a:off x="6424190" y="2367086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213A7-FC7A-4E53-A355-EDFB6C217597}"/>
              </a:ext>
            </a:extLst>
          </p:cNvPr>
          <p:cNvSpPr/>
          <p:nvPr/>
        </p:nvSpPr>
        <p:spPr>
          <a:xfrm rot="5400000" flipH="1">
            <a:off x="6429293" y="2367085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00CFD-31B6-416B-9FC8-D4937CCC09D4}"/>
              </a:ext>
            </a:extLst>
          </p:cNvPr>
          <p:cNvSpPr/>
          <p:nvPr/>
        </p:nvSpPr>
        <p:spPr>
          <a:xfrm rot="2807791" flipH="1">
            <a:off x="6424423" y="2383602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ADD3B1-A895-4A0F-B225-D7A05A70DDA6}"/>
              </a:ext>
            </a:extLst>
          </p:cNvPr>
          <p:cNvSpPr/>
          <p:nvPr/>
        </p:nvSpPr>
        <p:spPr>
          <a:xfrm rot="8207791" flipH="1">
            <a:off x="6429526" y="2383601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126ADC-836E-476A-8FFB-AB7A077BA585}"/>
              </a:ext>
            </a:extLst>
          </p:cNvPr>
          <p:cNvSpPr/>
          <p:nvPr/>
        </p:nvSpPr>
        <p:spPr>
          <a:xfrm>
            <a:off x="6029632" y="3717312"/>
            <a:ext cx="838814" cy="8388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10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8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99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09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37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439692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5027992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6025702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6656767" y="35466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502799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6656767" y="2851842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6025702" y="22220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6656767" y="22207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7654477" y="35479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8285542" y="354660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7287832" y="2851842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4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5266117" y="3166167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4635052" y="253641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5266117" y="253510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89718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26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5266117" y="3166167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4635052" y="253641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5266117" y="253510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89718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2A6C6B-917A-4683-BA3D-6131FF2F4534}"/>
              </a:ext>
            </a:extLst>
          </p:cNvPr>
          <p:cNvSpPr/>
          <p:nvPr/>
        </p:nvSpPr>
        <p:spPr>
          <a:xfrm>
            <a:off x="6614297" y="3637804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914D7-2201-42CA-942E-5103E75B892E}"/>
              </a:ext>
            </a:extLst>
          </p:cNvPr>
          <p:cNvSpPr txBox="1"/>
          <p:nvPr/>
        </p:nvSpPr>
        <p:spPr>
          <a:xfrm>
            <a:off x="7256838" y="4679936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40276444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5266117" y="3166167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4635052" y="253641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5266117" y="253510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89718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FBD49-E3F5-470C-B935-D55FB8C6514D}"/>
              </a:ext>
            </a:extLst>
          </p:cNvPr>
          <p:cNvSpPr/>
          <p:nvPr/>
        </p:nvSpPr>
        <p:spPr>
          <a:xfrm>
            <a:off x="6579358" y="253575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72166-A80B-46B2-A44F-93D2F1508CD2}"/>
              </a:ext>
            </a:extLst>
          </p:cNvPr>
          <p:cNvSpPr/>
          <p:nvPr/>
        </p:nvSpPr>
        <p:spPr>
          <a:xfrm>
            <a:off x="7210423" y="253444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03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5266117" y="3166167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4635052" y="253641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5266117" y="253510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89718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FBD49-E3F5-470C-B935-D55FB8C6514D}"/>
              </a:ext>
            </a:extLst>
          </p:cNvPr>
          <p:cNvSpPr/>
          <p:nvPr/>
        </p:nvSpPr>
        <p:spPr>
          <a:xfrm>
            <a:off x="6579358" y="253575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72166-A80B-46B2-A44F-93D2F1508CD2}"/>
              </a:ext>
            </a:extLst>
          </p:cNvPr>
          <p:cNvSpPr/>
          <p:nvPr/>
        </p:nvSpPr>
        <p:spPr>
          <a:xfrm>
            <a:off x="7210423" y="253444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14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5266117" y="3166167"/>
            <a:ext cx="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4635052" y="253641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5266117" y="253510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897182" y="3166167"/>
            <a:ext cx="997710" cy="6947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3862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386092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FBD49-E3F5-470C-B935-D55FB8C6514D}"/>
              </a:ext>
            </a:extLst>
          </p:cNvPr>
          <p:cNvSpPr/>
          <p:nvPr/>
        </p:nvSpPr>
        <p:spPr>
          <a:xfrm>
            <a:off x="6579358" y="253575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72166-A80B-46B2-A44F-93D2F1508CD2}"/>
              </a:ext>
            </a:extLst>
          </p:cNvPr>
          <p:cNvSpPr/>
          <p:nvPr/>
        </p:nvSpPr>
        <p:spPr>
          <a:xfrm>
            <a:off x="7210423" y="253444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6239B6-0607-4FAD-8B14-C13EE100B070}"/>
              </a:ext>
            </a:extLst>
          </p:cNvPr>
          <p:cNvSpPr/>
          <p:nvPr/>
        </p:nvSpPr>
        <p:spPr>
          <a:xfrm>
            <a:off x="5029825" y="2304304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E7E69-CC31-496B-B4D5-509900558E20}"/>
              </a:ext>
            </a:extLst>
          </p:cNvPr>
          <p:cNvSpPr txBox="1"/>
          <p:nvPr/>
        </p:nvSpPr>
        <p:spPr>
          <a:xfrm>
            <a:off x="5600864" y="1519430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9478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838200" y="1483081"/>
            <a:ext cx="108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EXTERNAL MEMORY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F187C-8DCA-4D6F-95FB-16FD57C521C7}"/>
              </a:ext>
            </a:extLst>
          </p:cNvPr>
          <p:cNvSpPr/>
          <p:nvPr/>
        </p:nvSpPr>
        <p:spPr>
          <a:xfrm>
            <a:off x="4673959" y="2367087"/>
            <a:ext cx="3539266" cy="3539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1845F-AB89-4975-9BF0-940CE0A77C71}"/>
              </a:ext>
            </a:extLst>
          </p:cNvPr>
          <p:cNvSpPr/>
          <p:nvPr/>
        </p:nvSpPr>
        <p:spPr>
          <a:xfrm>
            <a:off x="4890905" y="2585601"/>
            <a:ext cx="3102237" cy="31022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B1382-9166-42C1-9934-1B8F04CBC3B8}"/>
              </a:ext>
            </a:extLst>
          </p:cNvPr>
          <p:cNvSpPr/>
          <p:nvPr/>
        </p:nvSpPr>
        <p:spPr>
          <a:xfrm>
            <a:off x="5118610" y="2808644"/>
            <a:ext cx="2656151" cy="26561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4F01D-F633-485C-9929-EC851D5B909C}"/>
              </a:ext>
            </a:extLst>
          </p:cNvPr>
          <p:cNvSpPr/>
          <p:nvPr/>
        </p:nvSpPr>
        <p:spPr>
          <a:xfrm>
            <a:off x="5344206" y="3038902"/>
            <a:ext cx="2195634" cy="2195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2F0F-295E-42AE-97F6-2D3A18E104A1}"/>
              </a:ext>
            </a:extLst>
          </p:cNvPr>
          <p:cNvSpPr/>
          <p:nvPr/>
        </p:nvSpPr>
        <p:spPr>
          <a:xfrm>
            <a:off x="5582668" y="3270348"/>
            <a:ext cx="1732743" cy="17327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7E37-D6C1-42EA-8660-B2BC9372DA9B}"/>
              </a:ext>
            </a:extLst>
          </p:cNvPr>
          <p:cNvSpPr/>
          <p:nvPr/>
        </p:nvSpPr>
        <p:spPr>
          <a:xfrm>
            <a:off x="5788856" y="3482263"/>
            <a:ext cx="1308913" cy="13089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1D10-0227-44C4-ADD7-E4B230372D60}"/>
              </a:ext>
            </a:extLst>
          </p:cNvPr>
          <p:cNvSpPr txBox="1"/>
          <p:nvPr/>
        </p:nvSpPr>
        <p:spPr>
          <a:xfrm>
            <a:off x="590773" y="2459504"/>
            <a:ext cx="407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one or more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rigid rapidly rotating 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platters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coated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magnetic material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RETAIN DATA EVEN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POWERED OFF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278E0-9EA4-4B25-A8D7-3CADA447DDF2}"/>
              </a:ext>
            </a:extLst>
          </p:cNvPr>
          <p:cNvSpPr/>
          <p:nvPr/>
        </p:nvSpPr>
        <p:spPr>
          <a:xfrm flipH="1">
            <a:off x="6424190" y="2367086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213A7-FC7A-4E53-A355-EDFB6C217597}"/>
              </a:ext>
            </a:extLst>
          </p:cNvPr>
          <p:cNvSpPr/>
          <p:nvPr/>
        </p:nvSpPr>
        <p:spPr>
          <a:xfrm rot="5400000" flipH="1">
            <a:off x="6429293" y="2367085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00CFD-31B6-416B-9FC8-D4937CCC09D4}"/>
              </a:ext>
            </a:extLst>
          </p:cNvPr>
          <p:cNvSpPr/>
          <p:nvPr/>
        </p:nvSpPr>
        <p:spPr>
          <a:xfrm rot="2807791" flipH="1">
            <a:off x="6424423" y="2383602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ADD3B1-A895-4A0F-B225-D7A05A70DDA6}"/>
              </a:ext>
            </a:extLst>
          </p:cNvPr>
          <p:cNvSpPr/>
          <p:nvPr/>
        </p:nvSpPr>
        <p:spPr>
          <a:xfrm rot="8207791" flipH="1">
            <a:off x="6429526" y="2383601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126ADC-836E-476A-8FFB-AB7A077BA585}"/>
              </a:ext>
            </a:extLst>
          </p:cNvPr>
          <p:cNvSpPr/>
          <p:nvPr/>
        </p:nvSpPr>
        <p:spPr>
          <a:xfrm>
            <a:off x="6029632" y="3717312"/>
            <a:ext cx="838814" cy="8388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79A9C-6976-43A7-AC41-BF9C31B3C33A}"/>
              </a:ext>
            </a:extLst>
          </p:cNvPr>
          <p:cNvSpPr txBox="1"/>
          <p:nvPr/>
        </p:nvSpPr>
        <p:spPr>
          <a:xfrm>
            <a:off x="7455409" y="1681459"/>
            <a:ext cx="4097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circular path on the surface 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HDD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on which information 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recorded and read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09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651286"/>
            <a:ext cx="254760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4523167" y="3651286"/>
            <a:ext cx="742950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3892102" y="30221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4523167" y="30208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136393" y="3651286"/>
            <a:ext cx="1758499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FBD49-E3F5-470C-B935-D55FB8C6514D}"/>
              </a:ext>
            </a:extLst>
          </p:cNvPr>
          <p:cNvSpPr/>
          <p:nvPr/>
        </p:nvSpPr>
        <p:spPr>
          <a:xfrm>
            <a:off x="7055608" y="302153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72166-A80B-46B2-A44F-93D2F1508CD2}"/>
              </a:ext>
            </a:extLst>
          </p:cNvPr>
          <p:cNvSpPr/>
          <p:nvPr/>
        </p:nvSpPr>
        <p:spPr>
          <a:xfrm>
            <a:off x="7686673" y="302022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681650-A7CD-4C52-9742-7EFC0D0F5971}"/>
              </a:ext>
            </a:extLst>
          </p:cNvPr>
          <p:cNvSpPr/>
          <p:nvPr/>
        </p:nvSpPr>
        <p:spPr>
          <a:xfrm>
            <a:off x="5585135" y="171410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F81E1-6E0F-49FA-931B-6A010B67FA6B}"/>
              </a:ext>
            </a:extLst>
          </p:cNvPr>
          <p:cNvSpPr/>
          <p:nvPr/>
        </p:nvSpPr>
        <p:spPr>
          <a:xfrm>
            <a:off x="6216200" y="171279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93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651286"/>
            <a:ext cx="254760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4523167" y="3651286"/>
            <a:ext cx="742950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3892102" y="30221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4523167" y="30208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>
            <a:off x="5136393" y="3651286"/>
            <a:ext cx="1758499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FBD49-E3F5-470C-B935-D55FB8C6514D}"/>
              </a:ext>
            </a:extLst>
          </p:cNvPr>
          <p:cNvSpPr/>
          <p:nvPr/>
        </p:nvSpPr>
        <p:spPr>
          <a:xfrm>
            <a:off x="7055608" y="302153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72166-A80B-46B2-A44F-93D2F1508CD2}"/>
              </a:ext>
            </a:extLst>
          </p:cNvPr>
          <p:cNvSpPr/>
          <p:nvPr/>
        </p:nvSpPr>
        <p:spPr>
          <a:xfrm>
            <a:off x="7686673" y="302022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681650-A7CD-4C52-9742-7EFC0D0F5971}"/>
              </a:ext>
            </a:extLst>
          </p:cNvPr>
          <p:cNvSpPr/>
          <p:nvPr/>
        </p:nvSpPr>
        <p:spPr>
          <a:xfrm>
            <a:off x="5585135" y="171410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F81E1-6E0F-49FA-931B-6A010B67FA6B}"/>
              </a:ext>
            </a:extLst>
          </p:cNvPr>
          <p:cNvSpPr/>
          <p:nvPr/>
        </p:nvSpPr>
        <p:spPr>
          <a:xfrm>
            <a:off x="6216200" y="171279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87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FA543-3F14-4629-9998-07D857E39A14}"/>
              </a:ext>
            </a:extLst>
          </p:cNvPr>
          <p:cNvSpPr/>
          <p:nvPr/>
        </p:nvSpPr>
        <p:spPr>
          <a:xfrm>
            <a:off x="3006277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D2B7-75FC-4C36-A839-ED5706B92AFF}"/>
              </a:ext>
            </a:extLst>
          </p:cNvPr>
          <p:cNvSpPr/>
          <p:nvPr/>
        </p:nvSpPr>
        <p:spPr>
          <a:xfrm>
            <a:off x="3637342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DFE12-EB24-4075-A9B2-2515D3C527C8}"/>
              </a:ext>
            </a:extLst>
          </p:cNvPr>
          <p:cNvSpPr/>
          <p:nvPr/>
        </p:nvSpPr>
        <p:spPr>
          <a:xfrm>
            <a:off x="4635052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89D51-6D23-47A4-88FA-8D0A27255134}"/>
              </a:ext>
            </a:extLst>
          </p:cNvPr>
          <p:cNvSpPr/>
          <p:nvPr/>
        </p:nvSpPr>
        <p:spPr>
          <a:xfrm>
            <a:off x="5266117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4E3A6-7B42-424C-B08B-DD0548087AF8}"/>
              </a:ext>
            </a:extLst>
          </p:cNvPr>
          <p:cNvCxnSpPr>
            <a:cxnSpLocks/>
          </p:cNvCxnSpPr>
          <p:nvPr/>
        </p:nvCxnSpPr>
        <p:spPr>
          <a:xfrm flipH="1">
            <a:off x="3637342" y="3651286"/>
            <a:ext cx="254760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91E813-A167-4D7B-9BBF-0AC664410505}"/>
              </a:ext>
            </a:extLst>
          </p:cNvPr>
          <p:cNvCxnSpPr>
            <a:cxnSpLocks/>
          </p:cNvCxnSpPr>
          <p:nvPr/>
        </p:nvCxnSpPr>
        <p:spPr>
          <a:xfrm>
            <a:off x="4523167" y="3651286"/>
            <a:ext cx="742950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EC361-1964-4DAE-B47C-96FEE7710980}"/>
              </a:ext>
            </a:extLst>
          </p:cNvPr>
          <p:cNvSpPr/>
          <p:nvPr/>
        </p:nvSpPr>
        <p:spPr>
          <a:xfrm>
            <a:off x="3892102" y="302218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01546-3EB5-43BB-829F-91CF32BCE0F1}"/>
              </a:ext>
            </a:extLst>
          </p:cNvPr>
          <p:cNvSpPr/>
          <p:nvPr/>
        </p:nvSpPr>
        <p:spPr>
          <a:xfrm>
            <a:off x="4523167" y="302087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2A42-64BE-4410-8F63-69E92173EDB0}"/>
              </a:ext>
            </a:extLst>
          </p:cNvPr>
          <p:cNvSpPr/>
          <p:nvPr/>
        </p:nvSpPr>
        <p:spPr>
          <a:xfrm>
            <a:off x="6263827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84C0D-D254-4F6E-8E69-CD97AA020F3F}"/>
              </a:ext>
            </a:extLst>
          </p:cNvPr>
          <p:cNvSpPr/>
          <p:nvPr/>
        </p:nvSpPr>
        <p:spPr>
          <a:xfrm>
            <a:off x="6894892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63F164-5CE0-4ECC-B330-4C0BD9C0E85D}"/>
              </a:ext>
            </a:extLst>
          </p:cNvPr>
          <p:cNvCxnSpPr>
            <a:cxnSpLocks/>
          </p:cNvCxnSpPr>
          <p:nvPr/>
        </p:nvCxnSpPr>
        <p:spPr>
          <a:xfrm flipH="1">
            <a:off x="6894892" y="3651286"/>
            <a:ext cx="160716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85A4E-74D7-4E81-89CF-A174C8EED9BE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</a:t>
            </a:r>
            <a:r>
              <a:rPr lang="en-GB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AC569-3EB5-40DE-8535-384BC84792E4}"/>
              </a:ext>
            </a:extLst>
          </p:cNvPr>
          <p:cNvSpPr/>
          <p:nvPr/>
        </p:nvSpPr>
        <p:spPr>
          <a:xfrm>
            <a:off x="7892602" y="43480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CA67B-3BE6-45AB-B1B5-ECCBC15FB24B}"/>
              </a:ext>
            </a:extLst>
          </p:cNvPr>
          <p:cNvSpPr/>
          <p:nvPr/>
        </p:nvSpPr>
        <p:spPr>
          <a:xfrm>
            <a:off x="8523667" y="43467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FBD49-E3F5-470C-B935-D55FB8C6514D}"/>
              </a:ext>
            </a:extLst>
          </p:cNvPr>
          <p:cNvSpPr/>
          <p:nvPr/>
        </p:nvSpPr>
        <p:spPr>
          <a:xfrm>
            <a:off x="7055608" y="302153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72166-A80B-46B2-A44F-93D2F1508CD2}"/>
              </a:ext>
            </a:extLst>
          </p:cNvPr>
          <p:cNvSpPr/>
          <p:nvPr/>
        </p:nvSpPr>
        <p:spPr>
          <a:xfrm>
            <a:off x="7686673" y="302022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681650-A7CD-4C52-9742-7EFC0D0F5971}"/>
              </a:ext>
            </a:extLst>
          </p:cNvPr>
          <p:cNvSpPr/>
          <p:nvPr/>
        </p:nvSpPr>
        <p:spPr>
          <a:xfrm>
            <a:off x="5585135" y="171410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F81E1-6E0F-49FA-931B-6A010B67FA6B}"/>
              </a:ext>
            </a:extLst>
          </p:cNvPr>
          <p:cNvSpPr/>
          <p:nvPr/>
        </p:nvSpPr>
        <p:spPr>
          <a:xfrm>
            <a:off x="6216200" y="171279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51C64-FF4C-4DA0-BFE5-65B30E5AE061}"/>
              </a:ext>
            </a:extLst>
          </p:cNvPr>
          <p:cNvCxnSpPr>
            <a:cxnSpLocks/>
          </p:cNvCxnSpPr>
          <p:nvPr/>
        </p:nvCxnSpPr>
        <p:spPr>
          <a:xfrm>
            <a:off x="7686674" y="3651286"/>
            <a:ext cx="836993" cy="6954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6D8884-750D-4DD9-B6E9-63E1AB0F302D}"/>
              </a:ext>
            </a:extLst>
          </p:cNvPr>
          <p:cNvCxnSpPr>
            <a:cxnSpLocks/>
          </p:cNvCxnSpPr>
          <p:nvPr/>
        </p:nvCxnSpPr>
        <p:spPr>
          <a:xfrm>
            <a:off x="6216200" y="2343856"/>
            <a:ext cx="1470473" cy="67636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5A6526-C16A-4FE3-8F44-65B15BADDEE2}"/>
              </a:ext>
            </a:extLst>
          </p:cNvPr>
          <p:cNvCxnSpPr>
            <a:cxnSpLocks/>
          </p:cNvCxnSpPr>
          <p:nvPr/>
        </p:nvCxnSpPr>
        <p:spPr>
          <a:xfrm flipH="1">
            <a:off x="4505328" y="2343856"/>
            <a:ext cx="1079807" cy="67636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400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15A6-E128-4E18-9424-6BFB9A73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82AB-9E5A-41CE-A5AF-FAE5072E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52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676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387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46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502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64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3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838200" y="1483081"/>
            <a:ext cx="108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EXTERNAL MEMORY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F187C-8DCA-4D6F-95FB-16FD57C521C7}"/>
              </a:ext>
            </a:extLst>
          </p:cNvPr>
          <p:cNvSpPr/>
          <p:nvPr/>
        </p:nvSpPr>
        <p:spPr>
          <a:xfrm>
            <a:off x="4673959" y="2367087"/>
            <a:ext cx="3539266" cy="3539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1845F-AB89-4975-9BF0-940CE0A77C71}"/>
              </a:ext>
            </a:extLst>
          </p:cNvPr>
          <p:cNvSpPr/>
          <p:nvPr/>
        </p:nvSpPr>
        <p:spPr>
          <a:xfrm>
            <a:off x="4890905" y="2585601"/>
            <a:ext cx="3102237" cy="31022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B1382-9166-42C1-9934-1B8F04CBC3B8}"/>
              </a:ext>
            </a:extLst>
          </p:cNvPr>
          <p:cNvSpPr/>
          <p:nvPr/>
        </p:nvSpPr>
        <p:spPr>
          <a:xfrm>
            <a:off x="5118610" y="2808644"/>
            <a:ext cx="2656151" cy="26561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4F01D-F633-485C-9929-EC851D5B909C}"/>
              </a:ext>
            </a:extLst>
          </p:cNvPr>
          <p:cNvSpPr/>
          <p:nvPr/>
        </p:nvSpPr>
        <p:spPr>
          <a:xfrm>
            <a:off x="5344206" y="3038902"/>
            <a:ext cx="2195634" cy="2195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2F0F-295E-42AE-97F6-2D3A18E104A1}"/>
              </a:ext>
            </a:extLst>
          </p:cNvPr>
          <p:cNvSpPr/>
          <p:nvPr/>
        </p:nvSpPr>
        <p:spPr>
          <a:xfrm>
            <a:off x="5582668" y="3270348"/>
            <a:ext cx="1732743" cy="17327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7E37-D6C1-42EA-8660-B2BC9372DA9B}"/>
              </a:ext>
            </a:extLst>
          </p:cNvPr>
          <p:cNvSpPr/>
          <p:nvPr/>
        </p:nvSpPr>
        <p:spPr>
          <a:xfrm>
            <a:off x="5788856" y="3482263"/>
            <a:ext cx="1308913" cy="13089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1D10-0227-44C4-ADD7-E4B230372D60}"/>
              </a:ext>
            </a:extLst>
          </p:cNvPr>
          <p:cNvSpPr txBox="1"/>
          <p:nvPr/>
        </p:nvSpPr>
        <p:spPr>
          <a:xfrm>
            <a:off x="590773" y="2459504"/>
            <a:ext cx="407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one or more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rigid rapidly rotating 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platters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coated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magnetic material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RETAIN DATA EVEN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POWERED OFF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278E0-9EA4-4B25-A8D7-3CADA447DDF2}"/>
              </a:ext>
            </a:extLst>
          </p:cNvPr>
          <p:cNvSpPr/>
          <p:nvPr/>
        </p:nvSpPr>
        <p:spPr>
          <a:xfrm flipH="1">
            <a:off x="6424190" y="2367086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213A7-FC7A-4E53-A355-EDFB6C217597}"/>
              </a:ext>
            </a:extLst>
          </p:cNvPr>
          <p:cNvSpPr/>
          <p:nvPr/>
        </p:nvSpPr>
        <p:spPr>
          <a:xfrm rot="5400000" flipH="1">
            <a:off x="6429293" y="2367085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00CFD-31B6-416B-9FC8-D4937CCC09D4}"/>
              </a:ext>
            </a:extLst>
          </p:cNvPr>
          <p:cNvSpPr/>
          <p:nvPr/>
        </p:nvSpPr>
        <p:spPr>
          <a:xfrm rot="2807791" flipH="1">
            <a:off x="6424423" y="2383602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ADD3B1-A895-4A0F-B225-D7A05A70DDA6}"/>
              </a:ext>
            </a:extLst>
          </p:cNvPr>
          <p:cNvSpPr/>
          <p:nvPr/>
        </p:nvSpPr>
        <p:spPr>
          <a:xfrm rot="8207791" flipH="1">
            <a:off x="6429526" y="2383601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126ADC-836E-476A-8FFB-AB7A077BA585}"/>
              </a:ext>
            </a:extLst>
          </p:cNvPr>
          <p:cNvSpPr/>
          <p:nvPr/>
        </p:nvSpPr>
        <p:spPr>
          <a:xfrm>
            <a:off x="6029632" y="3717312"/>
            <a:ext cx="838814" cy="8388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975BB-4B5F-4A79-A000-9B3DEB2030B0}"/>
              </a:ext>
            </a:extLst>
          </p:cNvPr>
          <p:cNvSpPr txBox="1"/>
          <p:nvPr/>
        </p:nvSpPr>
        <p:spPr>
          <a:xfrm>
            <a:off x="8295772" y="5069524"/>
            <a:ext cx="3238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block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subdivision of the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 (HDD) storing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0BF70-4347-44B7-A797-D6EE89D1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47" y="2237437"/>
            <a:ext cx="3683610" cy="37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72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618F-B5CC-467B-A380-A997936979A3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INSERT(4)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55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3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5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429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037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98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15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65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790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ECB24B-D074-4E88-9D88-10CBE25B2BA7}"/>
              </a:ext>
            </a:extLst>
          </p:cNvPr>
          <p:cNvSpPr/>
          <p:nvPr/>
        </p:nvSpPr>
        <p:spPr>
          <a:xfrm>
            <a:off x="2613183" y="4566931"/>
            <a:ext cx="1142079" cy="10287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FAA4DD-8CB6-4239-B558-70F1C5DC2CAC}"/>
              </a:ext>
            </a:extLst>
          </p:cNvPr>
          <p:cNvSpPr txBox="1"/>
          <p:nvPr/>
        </p:nvSpPr>
        <p:spPr>
          <a:xfrm>
            <a:off x="3208099" y="5609063"/>
            <a:ext cx="306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promote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</a:t>
            </a:r>
          </a:p>
        </p:txBody>
      </p:sp>
    </p:spTree>
    <p:extLst>
      <p:ext uri="{BB962C8B-B14F-4D97-AF65-F5344CB8AC3E}">
        <p14:creationId xmlns:p14="http://schemas.microsoft.com/office/powerpoint/2010/main" val="24687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AC850-E0C6-4921-B09D-37DCD0F9E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76138-C3B2-47BC-8B5F-D5005FCC7E5E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BEE53-8350-4E58-8CAE-22388344DA76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21D1F-D963-441A-A17C-BF00003C2F98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2CD3BE4-81B8-4AD9-97EF-B648A10C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016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690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F6C8E-4CB0-48CB-91F7-B816050AE521}"/>
              </a:ext>
            </a:extLst>
          </p:cNvPr>
          <p:cNvSpPr txBox="1"/>
          <p:nvPr/>
        </p:nvSpPr>
        <p:spPr>
          <a:xfrm>
            <a:off x="578251" y="121494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INSERT(9)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642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844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605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045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475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814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272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30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0307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51589-1F78-4BE4-AC72-0E28875C20F3}"/>
              </a:ext>
            </a:extLst>
          </p:cNvPr>
          <p:cNvSpPr/>
          <p:nvPr/>
        </p:nvSpPr>
        <p:spPr>
          <a:xfrm>
            <a:off x="5464935" y="141431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E3E9-0DE1-4F36-8503-8B3F087F836B}"/>
              </a:ext>
            </a:extLst>
          </p:cNvPr>
          <p:cNvSpPr/>
          <p:nvPr/>
        </p:nvSpPr>
        <p:spPr>
          <a:xfrm>
            <a:off x="2206591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8F13-8EA9-4838-B329-197F9E890201}"/>
              </a:ext>
            </a:extLst>
          </p:cNvPr>
          <p:cNvSpPr/>
          <p:nvPr/>
        </p:nvSpPr>
        <p:spPr>
          <a:xfrm>
            <a:off x="2837656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5F372-D730-44C6-B829-E837F7BB18D7}"/>
              </a:ext>
            </a:extLst>
          </p:cNvPr>
          <p:cNvSpPr/>
          <p:nvPr/>
        </p:nvSpPr>
        <p:spPr>
          <a:xfrm>
            <a:off x="719988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3669-E843-440E-8E4E-66BE285435B4}"/>
              </a:ext>
            </a:extLst>
          </p:cNvPr>
          <p:cNvSpPr/>
          <p:nvPr/>
        </p:nvSpPr>
        <p:spPr>
          <a:xfrm>
            <a:off x="1351053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D72F8-AA99-48DF-AA7D-72B163C4A6F0}"/>
              </a:ext>
            </a:extLst>
          </p:cNvPr>
          <p:cNvCxnSpPr>
            <a:cxnSpLocks/>
          </p:cNvCxnSpPr>
          <p:nvPr/>
        </p:nvCxnSpPr>
        <p:spPr>
          <a:xfrm flipH="1">
            <a:off x="2837656" y="2044066"/>
            <a:ext cx="2634520" cy="4516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FF1E7-998D-40BE-BA5C-8CDD228D86BA}"/>
              </a:ext>
            </a:extLst>
          </p:cNvPr>
          <p:cNvCxnSpPr/>
          <p:nvPr/>
        </p:nvCxnSpPr>
        <p:spPr>
          <a:xfrm flipH="1">
            <a:off x="1351053" y="3149962"/>
            <a:ext cx="855539" cy="15907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B0A02-B1DB-4B53-8FFD-2CE93F4AD468}"/>
              </a:ext>
            </a:extLst>
          </p:cNvPr>
          <p:cNvCxnSpPr>
            <a:cxnSpLocks/>
          </p:cNvCxnSpPr>
          <p:nvPr/>
        </p:nvCxnSpPr>
        <p:spPr>
          <a:xfrm>
            <a:off x="6096000" y="2044066"/>
            <a:ext cx="3088855" cy="463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8EE79-D8BF-44A3-90F2-810D7F3C4410}"/>
              </a:ext>
            </a:extLst>
          </p:cNvPr>
          <p:cNvSpPr/>
          <p:nvPr/>
        </p:nvSpPr>
        <p:spPr>
          <a:xfrm>
            <a:off x="8553790" y="250733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38CD8-4064-4F21-8AAC-64E5E33887FC}"/>
              </a:ext>
            </a:extLst>
          </p:cNvPr>
          <p:cNvSpPr/>
          <p:nvPr/>
        </p:nvSpPr>
        <p:spPr>
          <a:xfrm>
            <a:off x="9184855" y="250733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BB091-4C72-4B72-A12E-B4F23A7AFA1B}"/>
              </a:ext>
            </a:extLst>
          </p:cNvPr>
          <p:cNvCxnSpPr/>
          <p:nvPr/>
        </p:nvCxnSpPr>
        <p:spPr>
          <a:xfrm flipH="1">
            <a:off x="7660781" y="3138396"/>
            <a:ext cx="929021" cy="1588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20248-64CE-4A74-9804-F26EE649731A}"/>
              </a:ext>
            </a:extLst>
          </p:cNvPr>
          <p:cNvSpPr/>
          <p:nvPr/>
        </p:nvSpPr>
        <p:spPr>
          <a:xfrm>
            <a:off x="7029716" y="474066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51A6-E6C4-42DC-A02E-F7899DD6FB17}"/>
              </a:ext>
            </a:extLst>
          </p:cNvPr>
          <p:cNvSpPr/>
          <p:nvPr/>
        </p:nvSpPr>
        <p:spPr>
          <a:xfrm>
            <a:off x="7660781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A8F93-7AFA-4782-B9F6-E9C9270ED19A}"/>
              </a:ext>
            </a:extLst>
          </p:cNvPr>
          <p:cNvCxnSpPr/>
          <p:nvPr/>
        </p:nvCxnSpPr>
        <p:spPr>
          <a:xfrm>
            <a:off x="9815921" y="3149960"/>
            <a:ext cx="1073309" cy="15907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E814E-6B91-4468-BACF-14FDC3C7950E}"/>
              </a:ext>
            </a:extLst>
          </p:cNvPr>
          <p:cNvSpPr/>
          <p:nvPr/>
        </p:nvSpPr>
        <p:spPr>
          <a:xfrm>
            <a:off x="2237625" y="474067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7BC7B-FB37-46CC-A295-AFECC6F68FD5}"/>
              </a:ext>
            </a:extLst>
          </p:cNvPr>
          <p:cNvSpPr/>
          <p:nvPr/>
        </p:nvSpPr>
        <p:spPr>
          <a:xfrm>
            <a:off x="2868690" y="474066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C9FA2-7795-4848-8A83-A1EE9B7FFD86}"/>
              </a:ext>
            </a:extLst>
          </p:cNvPr>
          <p:cNvSpPr/>
          <p:nvPr/>
        </p:nvSpPr>
        <p:spPr>
          <a:xfrm>
            <a:off x="8603211" y="472723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53B56-E377-4E75-B5F3-03103AEBBE42}"/>
              </a:ext>
            </a:extLst>
          </p:cNvPr>
          <p:cNvSpPr/>
          <p:nvPr/>
        </p:nvSpPr>
        <p:spPr>
          <a:xfrm>
            <a:off x="9234276" y="472723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56A7D-79C3-4C3B-A07D-516D7D33DDA4}"/>
              </a:ext>
            </a:extLst>
          </p:cNvPr>
          <p:cNvSpPr/>
          <p:nvPr/>
        </p:nvSpPr>
        <p:spPr>
          <a:xfrm>
            <a:off x="10258165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89CB4-6C5E-4E03-AFA0-EE68A439940E}"/>
              </a:ext>
            </a:extLst>
          </p:cNvPr>
          <p:cNvSpPr/>
          <p:nvPr/>
        </p:nvSpPr>
        <p:spPr>
          <a:xfrm>
            <a:off x="10889230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5AB812-7D46-4976-A3B6-00910C1EB482}"/>
              </a:ext>
            </a:extLst>
          </p:cNvPr>
          <p:cNvCxnSpPr>
            <a:cxnSpLocks/>
          </p:cNvCxnSpPr>
          <p:nvPr/>
        </p:nvCxnSpPr>
        <p:spPr>
          <a:xfrm>
            <a:off x="2842108" y="3183935"/>
            <a:ext cx="32296" cy="15433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F7B8DB-A438-49E0-84A3-5C09E3E95C85}"/>
              </a:ext>
            </a:extLst>
          </p:cNvPr>
          <p:cNvCxnSpPr/>
          <p:nvPr/>
        </p:nvCxnSpPr>
        <p:spPr>
          <a:xfrm>
            <a:off x="9179913" y="3151828"/>
            <a:ext cx="54363" cy="15888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3C610-A2A0-406F-B18E-BC5249A6236F}"/>
              </a:ext>
            </a:extLst>
          </p:cNvPr>
          <p:cNvSpPr/>
          <p:nvPr/>
        </p:nvSpPr>
        <p:spPr>
          <a:xfrm>
            <a:off x="6096000" y="141300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D8D88-C732-48B1-A2CA-ACCDBAB30AC0}"/>
              </a:ext>
            </a:extLst>
          </p:cNvPr>
          <p:cNvSpPr/>
          <p:nvPr/>
        </p:nvSpPr>
        <p:spPr>
          <a:xfrm>
            <a:off x="3755262" y="47406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20A1D-1764-4034-B73C-0743EC610897}"/>
              </a:ext>
            </a:extLst>
          </p:cNvPr>
          <p:cNvSpPr/>
          <p:nvPr/>
        </p:nvSpPr>
        <p:spPr>
          <a:xfrm>
            <a:off x="4386327" y="4740666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7D0AB-0C55-4DA1-93C7-2BAF3858E3A5}"/>
              </a:ext>
            </a:extLst>
          </p:cNvPr>
          <p:cNvCxnSpPr>
            <a:cxnSpLocks/>
          </p:cNvCxnSpPr>
          <p:nvPr/>
        </p:nvCxnSpPr>
        <p:spPr>
          <a:xfrm>
            <a:off x="3468722" y="3138396"/>
            <a:ext cx="917605" cy="16022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89A03-2B03-47B2-82F8-46F4C7D4E43C}"/>
              </a:ext>
            </a:extLst>
          </p:cNvPr>
          <p:cNvSpPr txBox="1"/>
          <p:nvPr/>
        </p:nvSpPr>
        <p:spPr>
          <a:xfrm>
            <a:off x="578251" y="121494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INSERT(11)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6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77186</TotalTime>
  <Words>3857</Words>
  <Application>Microsoft Office PowerPoint</Application>
  <PresentationFormat>Widescreen</PresentationFormat>
  <Paragraphs>1663</Paragraphs>
  <Slides>161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66" baseType="lpstr">
      <vt:lpstr>Arial</vt:lpstr>
      <vt:lpstr>Calibri</vt:lpstr>
      <vt:lpstr>Calibri Light</vt:lpstr>
      <vt:lpstr>Cambria Math</vt:lpstr>
      <vt:lpstr>Office Theme</vt:lpstr>
      <vt:lpstr>External Memory (Algorithms and Data Structures)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External Memory Access Time (Algorithms and Data Structures)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B-Trees (Algorithms and Data Structures)</vt:lpstr>
      <vt:lpstr>B-Trees</vt:lpstr>
      <vt:lpstr>B-Trees</vt:lpstr>
      <vt:lpstr>B-Trees</vt:lpstr>
      <vt:lpstr>B-Trees</vt:lpstr>
      <vt:lpstr>B-Trees Insertion (Algorithms and Data Structures)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PowerPoint Presentation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 Removal (Algorithms and Data Structures)</vt:lpstr>
      <vt:lpstr>B-Tree Removal</vt:lpstr>
      <vt:lpstr>B-Trees</vt:lpstr>
      <vt:lpstr>B-Trees</vt:lpstr>
      <vt:lpstr>B-Trees</vt:lpstr>
      <vt:lpstr>B-Trees</vt:lpstr>
      <vt:lpstr>B-Trees</vt:lpstr>
      <vt:lpstr>B-Trees</vt:lpstr>
      <vt:lpstr>B-Trees</vt:lpstr>
      <vt:lpstr>B-Tree Removal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 Removal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 Removal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 Variants (Algorithms and Data Structures)</vt:lpstr>
      <vt:lpstr>B-Trees Advantages and Disadvantages</vt:lpstr>
      <vt:lpstr>B* Trees</vt:lpstr>
      <vt:lpstr>B+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665</cp:revision>
  <dcterms:created xsi:type="dcterms:W3CDTF">2015-02-15T18:13:13Z</dcterms:created>
  <dcterms:modified xsi:type="dcterms:W3CDTF">2021-01-28T09:26:27Z</dcterms:modified>
</cp:coreProperties>
</file>