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628" r:id="rId3"/>
    <p:sldId id="647" r:id="rId4"/>
    <p:sldId id="697" r:id="rId5"/>
    <p:sldId id="698" r:id="rId6"/>
    <p:sldId id="648" r:id="rId7"/>
    <p:sldId id="649" r:id="rId8"/>
    <p:sldId id="650" r:id="rId9"/>
    <p:sldId id="658" r:id="rId10"/>
    <p:sldId id="652" r:id="rId11"/>
    <p:sldId id="653" r:id="rId12"/>
    <p:sldId id="655" r:id="rId13"/>
    <p:sldId id="656" r:id="rId14"/>
    <p:sldId id="657" r:id="rId15"/>
    <p:sldId id="659" r:id="rId16"/>
    <p:sldId id="660" r:id="rId17"/>
    <p:sldId id="661" r:id="rId18"/>
    <p:sldId id="662" r:id="rId19"/>
    <p:sldId id="663" r:id="rId20"/>
    <p:sldId id="664" r:id="rId21"/>
    <p:sldId id="665" r:id="rId22"/>
    <p:sldId id="666" r:id="rId23"/>
    <p:sldId id="667" r:id="rId24"/>
    <p:sldId id="668" r:id="rId25"/>
    <p:sldId id="670" r:id="rId26"/>
    <p:sldId id="671" r:id="rId27"/>
    <p:sldId id="672" r:id="rId28"/>
    <p:sldId id="673" r:id="rId29"/>
    <p:sldId id="674" r:id="rId30"/>
    <p:sldId id="675" r:id="rId31"/>
    <p:sldId id="676" r:id="rId32"/>
    <p:sldId id="677" r:id="rId33"/>
    <p:sldId id="678" r:id="rId34"/>
    <p:sldId id="681" r:id="rId35"/>
    <p:sldId id="679" r:id="rId36"/>
    <p:sldId id="680" r:id="rId37"/>
    <p:sldId id="682" r:id="rId38"/>
    <p:sldId id="684" r:id="rId39"/>
    <p:sldId id="685" r:id="rId40"/>
    <p:sldId id="686" r:id="rId41"/>
    <p:sldId id="687" r:id="rId42"/>
    <p:sldId id="688" r:id="rId43"/>
    <p:sldId id="689" r:id="rId44"/>
    <p:sldId id="690" r:id="rId45"/>
    <p:sldId id="691" r:id="rId46"/>
    <p:sldId id="692" r:id="rId47"/>
    <p:sldId id="693" r:id="rId48"/>
    <p:sldId id="694" r:id="rId49"/>
    <p:sldId id="695" r:id="rId50"/>
    <p:sldId id="696" r:id="rId51"/>
    <p:sldId id="646" r:id="rId52"/>
    <p:sldId id="629" r:id="rId53"/>
    <p:sldId id="630" r:id="rId54"/>
    <p:sldId id="631" r:id="rId55"/>
    <p:sldId id="632" r:id="rId56"/>
    <p:sldId id="633" r:id="rId57"/>
    <p:sldId id="634" r:id="rId58"/>
    <p:sldId id="635" r:id="rId59"/>
    <p:sldId id="636" r:id="rId60"/>
    <p:sldId id="637" r:id="rId61"/>
    <p:sldId id="638" r:id="rId62"/>
    <p:sldId id="639" r:id="rId63"/>
    <p:sldId id="640" r:id="rId64"/>
    <p:sldId id="641" r:id="rId65"/>
    <p:sldId id="642" r:id="rId66"/>
    <p:sldId id="643" r:id="rId67"/>
    <p:sldId id="644" r:id="rId68"/>
    <p:sldId id="645" r:id="rId6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F7D0A8-4224-47F0-AE10-D4062F8DA300}">
          <p14:sldIdLst>
            <p14:sldId id="270"/>
            <p14:sldId id="628"/>
            <p14:sldId id="647"/>
            <p14:sldId id="697"/>
            <p14:sldId id="698"/>
            <p14:sldId id="648"/>
            <p14:sldId id="649"/>
            <p14:sldId id="650"/>
            <p14:sldId id="658"/>
            <p14:sldId id="652"/>
            <p14:sldId id="653"/>
            <p14:sldId id="655"/>
            <p14:sldId id="656"/>
            <p14:sldId id="657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81"/>
            <p14:sldId id="679"/>
            <p14:sldId id="680"/>
            <p14:sldId id="682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46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b="1" dirty="0"/>
              <a:t>Advanced Algorithms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(Python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49039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888" y="4374292"/>
            <a:ext cx="6027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calculate the sum of all the previous numbers for</a:t>
            </a:r>
          </a:p>
          <a:p>
            <a:r>
              <a:rPr lang="hu-HU" dirty="0"/>
              <a:t>	the binary ranges </a:t>
            </a:r>
            <a:r>
              <a:rPr lang="hu-HU" b="1" dirty="0"/>
              <a:t>[1,2,4,8]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u="sng" dirty="0"/>
              <a:t>Note</a:t>
            </a:r>
            <a:r>
              <a:rPr lang="hu-HU" dirty="0"/>
              <a:t>: </a:t>
            </a:r>
            <a:r>
              <a:rPr lang="hu-HU" b="1" dirty="0"/>
              <a:t>16</a:t>
            </a:r>
            <a:r>
              <a:rPr lang="hu-HU" dirty="0"/>
              <a:t> is out of the range of the array !!!</a:t>
            </a:r>
          </a:p>
        </p:txBody>
      </p:sp>
    </p:spTree>
    <p:extLst>
      <p:ext uri="{BB962C8B-B14F-4D97-AF65-F5344CB8AC3E}">
        <p14:creationId xmlns:p14="http://schemas.microsoft.com/office/powerpoint/2010/main" val="349515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5710" y="4319961"/>
            <a:ext cx="5488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WE HAVE TO START AGAIN AND CONSIDER</a:t>
            </a:r>
          </a:p>
          <a:p>
            <a:r>
              <a:rPr lang="hu-HU" b="1" dirty="0">
                <a:solidFill>
                  <a:srgbClr val="00B0F0"/>
                </a:solidFill>
              </a:rPr>
              <a:t>       THE „HOLES” WE HAVE NOT CONSIDERED SO FAR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u="sng" dirty="0"/>
              <a:t>Note</a:t>
            </a:r>
            <a:r>
              <a:rPr lang="hu-HU" dirty="0"/>
              <a:t>: again we have to consider binary ranges </a:t>
            </a:r>
          </a:p>
        </p:txBody>
      </p:sp>
    </p:spTree>
    <p:extLst>
      <p:ext uri="{BB962C8B-B14F-4D97-AF65-F5344CB8AC3E}">
        <p14:creationId xmlns:p14="http://schemas.microsoft.com/office/powerpoint/2010/main" val="190786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</p:spTree>
    <p:extLst>
      <p:ext uri="{BB962C8B-B14F-4D97-AF65-F5344CB8AC3E}">
        <p14:creationId xmlns:p14="http://schemas.microsoft.com/office/powerpoint/2010/main" val="242736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</p:spTree>
    <p:extLst>
      <p:ext uri="{BB962C8B-B14F-4D97-AF65-F5344CB8AC3E}">
        <p14:creationId xmlns:p14="http://schemas.microsoft.com/office/powerpoint/2010/main" val="210838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</p:spTree>
    <p:extLst>
      <p:ext uri="{BB962C8B-B14F-4D97-AF65-F5344CB8AC3E}">
        <p14:creationId xmlns:p14="http://schemas.microsoft.com/office/powerpoint/2010/main" val="270996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</p:spTree>
    <p:extLst>
      <p:ext uri="{BB962C8B-B14F-4D97-AF65-F5344CB8AC3E}">
        <p14:creationId xmlns:p14="http://schemas.microsoft.com/office/powerpoint/2010/main" val="363147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</p:spTree>
    <p:extLst>
      <p:ext uri="{BB962C8B-B14F-4D97-AF65-F5344CB8AC3E}">
        <p14:creationId xmlns:p14="http://schemas.microsoft.com/office/powerpoint/2010/main" val="235090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</p:spTree>
    <p:extLst>
      <p:ext uri="{BB962C8B-B14F-4D97-AF65-F5344CB8AC3E}">
        <p14:creationId xmlns:p14="http://schemas.microsoft.com/office/powerpoint/2010/main" val="2279269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</p:spTree>
    <p:extLst>
      <p:ext uri="{BB962C8B-B14F-4D97-AF65-F5344CB8AC3E}">
        <p14:creationId xmlns:p14="http://schemas.microsoft.com/office/powerpoint/2010/main" val="327897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</p:spTree>
    <p:extLst>
      <p:ext uri="{BB962C8B-B14F-4D97-AF65-F5344CB8AC3E}">
        <p14:creationId xmlns:p14="http://schemas.microsoft.com/office/powerpoint/2010/main" val="86556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8314" y="151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729946" y="1517694"/>
            <a:ext cx="89167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Fenwick trees</a:t>
            </a:r>
            <a:r>
              <a:rPr lang="hu-HU" dirty="0">
                <a:sym typeface="Wingdings" panose="05000000000000000000" pitchFamily="2" charset="2"/>
              </a:rPr>
              <a:t> or </a:t>
            </a:r>
            <a:r>
              <a:rPr lang="hu-HU" b="1" dirty="0">
                <a:sym typeface="Wingdings" panose="05000000000000000000" pitchFamily="2" charset="2"/>
              </a:rPr>
              <a:t>binary indexed trees </a:t>
            </a:r>
            <a:r>
              <a:rPr lang="hu-HU" dirty="0">
                <a:sym typeface="Wingdings" panose="05000000000000000000" pitchFamily="2" charset="2"/>
              </a:rPr>
              <a:t>are data structures that can calculate prefix sums in</a:t>
            </a:r>
          </a:p>
          <a:p>
            <a:r>
              <a:rPr lang="hu-HU" dirty="0">
                <a:sym typeface="Wingdings" panose="05000000000000000000" pitchFamily="2" charset="2"/>
              </a:rPr>
              <a:t>	an array of numbers + efficient update operation as well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was first constructed in </a:t>
            </a:r>
            <a:r>
              <a:rPr lang="hu-HU" b="1" dirty="0">
                <a:sym typeface="Wingdings" panose="05000000000000000000" pitchFamily="2" charset="2"/>
              </a:rPr>
              <a:t>1994</a:t>
            </a:r>
            <a:r>
              <a:rPr lang="hu-HU" dirty="0">
                <a:sym typeface="Wingdings" panose="05000000000000000000" pitchFamily="2" charset="2"/>
              </a:rPr>
              <a:t> by </a:t>
            </a:r>
            <a:r>
              <a:rPr lang="hu-HU" b="1" dirty="0">
                <a:sym typeface="Wingdings" panose="05000000000000000000" pitchFamily="2" charset="2"/>
              </a:rPr>
              <a:t>Peter Fenwick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in computer vision we often need the sum of the pixel intensities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Viola-Jones face detection algorithm with Haar-features</a:t>
            </a:r>
          </a:p>
        </p:txBody>
      </p:sp>
    </p:spTree>
    <p:extLst>
      <p:ext uri="{BB962C8B-B14F-4D97-AF65-F5344CB8AC3E}">
        <p14:creationId xmlns:p14="http://schemas.microsoft.com/office/powerpoint/2010/main" val="354576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</p:spTree>
    <p:extLst>
      <p:ext uri="{BB962C8B-B14F-4D97-AF65-F5344CB8AC3E}">
        <p14:creationId xmlns:p14="http://schemas.microsoft.com/office/powerpoint/2010/main" val="1029189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</p:spTree>
    <p:extLst>
      <p:ext uri="{BB962C8B-B14F-4D97-AF65-F5344CB8AC3E}">
        <p14:creationId xmlns:p14="http://schemas.microsoft.com/office/powerpoint/2010/main" val="2054818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427292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1323" y="567811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2595230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427292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1323" y="567811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523743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427292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1323" y="567811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60822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237470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14116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90764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67410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544058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20704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97352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73998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50644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27292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01615" y="5994134"/>
            <a:ext cx="21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array representation of</a:t>
            </a:r>
          </a:p>
          <a:p>
            <a:pPr algn="ctr"/>
            <a:r>
              <a:rPr lang="hu-HU" sz="1600" dirty="0"/>
              <a:t>the binary indexed tree</a:t>
            </a:r>
          </a:p>
        </p:txBody>
      </p:sp>
    </p:spTree>
    <p:extLst>
      <p:ext uri="{BB962C8B-B14F-4D97-AF65-F5344CB8AC3E}">
        <p14:creationId xmlns:p14="http://schemas.microsoft.com/office/powerpoint/2010/main" val="2065021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427292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1323" y="567811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60822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237470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14116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90764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67410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544058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20704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97352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73998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50644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27292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01615" y="5994134"/>
            <a:ext cx="21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array representation of</a:t>
            </a:r>
          </a:p>
          <a:p>
            <a:pPr algn="ctr"/>
            <a:r>
              <a:rPr lang="hu-HU" sz="1600" dirty="0"/>
              <a:t>the binary indexed tree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084174" y="6011752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34479" y="57039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0487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81358" y="122937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1663" y="9545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9447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825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00794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62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83115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06200" y="294744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6217" y="295636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29900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2532" y="383623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06200" y="442429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39724" y="3832545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00624" y="382914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63392" y="44091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40730" y="440579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203005" y="38248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356301" y="384765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43149" y="44014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46979" y="442429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00624" y="526641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3456" y="584306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322265" y="525543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53616" y="585482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42704" y="20983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32837" y="20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51099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973027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cxnSp>
        <p:nvCxnSpPr>
          <p:cNvPr id="6" name="Straight Connector 5"/>
          <p:cNvCxnSpPr>
            <a:stCxn id="14" idx="2"/>
            <a:endCxn id="70" idx="0"/>
          </p:cNvCxnSpPr>
          <p:nvPr/>
        </p:nvCxnSpPr>
        <p:spPr>
          <a:xfrm flipH="1">
            <a:off x="2380723" y="1806018"/>
            <a:ext cx="3288959" cy="292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4" idx="2"/>
            <a:endCxn id="71" idx="0"/>
          </p:cNvCxnSpPr>
          <p:nvPr/>
        </p:nvCxnSpPr>
        <p:spPr>
          <a:xfrm flipH="1">
            <a:off x="4670856" y="1806018"/>
            <a:ext cx="998826" cy="29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4" idx="2"/>
            <a:endCxn id="73" idx="0"/>
          </p:cNvCxnSpPr>
          <p:nvPr/>
        </p:nvCxnSpPr>
        <p:spPr>
          <a:xfrm>
            <a:off x="5669682" y="1806018"/>
            <a:ext cx="3441364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0"/>
            <a:endCxn id="14" idx="2"/>
          </p:cNvCxnSpPr>
          <p:nvPr/>
        </p:nvCxnSpPr>
        <p:spPr>
          <a:xfrm flipH="1" flipV="1">
            <a:off x="5669682" y="1806018"/>
            <a:ext cx="1019436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8" idx="2"/>
            <a:endCxn id="79" idx="0"/>
          </p:cNvCxnSpPr>
          <p:nvPr/>
        </p:nvCxnSpPr>
        <p:spPr>
          <a:xfrm>
            <a:off x="4670856" y="3255220"/>
            <a:ext cx="3823" cy="303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36660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19863" y="3521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167367" y="3519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66811" y="49893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cxnSp>
        <p:nvCxnSpPr>
          <p:cNvPr id="89" name="Straight Connector 88"/>
          <p:cNvCxnSpPr>
            <a:stCxn id="39" idx="2"/>
            <a:endCxn id="86" idx="0"/>
          </p:cNvCxnSpPr>
          <p:nvPr/>
        </p:nvCxnSpPr>
        <p:spPr>
          <a:xfrm flipH="1">
            <a:off x="6057882" y="3264145"/>
            <a:ext cx="622991" cy="257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9" idx="2"/>
            <a:endCxn id="87" idx="0"/>
          </p:cNvCxnSpPr>
          <p:nvPr/>
        </p:nvCxnSpPr>
        <p:spPr>
          <a:xfrm>
            <a:off x="6680873" y="3264145"/>
            <a:ext cx="624513" cy="254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0" idx="2"/>
            <a:endCxn id="88" idx="0"/>
          </p:cNvCxnSpPr>
          <p:nvPr/>
        </p:nvCxnSpPr>
        <p:spPr>
          <a:xfrm flipH="1">
            <a:off x="7304830" y="4713573"/>
            <a:ext cx="556" cy="27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0" idx="2"/>
            <a:endCxn id="102" idx="0"/>
          </p:cNvCxnSpPr>
          <p:nvPr/>
        </p:nvCxnSpPr>
        <p:spPr>
          <a:xfrm flipH="1">
            <a:off x="8456007" y="3261897"/>
            <a:ext cx="638549" cy="296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0" idx="2"/>
            <a:endCxn id="103" idx="0"/>
          </p:cNvCxnSpPr>
          <p:nvPr/>
        </p:nvCxnSpPr>
        <p:spPr>
          <a:xfrm>
            <a:off x="9094556" y="3261897"/>
            <a:ext cx="566061" cy="305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317988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76913" y="35677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472570" y="49893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cxnSp>
        <p:nvCxnSpPr>
          <p:cNvPr id="108" name="Straight Connector 107"/>
          <p:cNvCxnSpPr>
            <a:stCxn id="54" idx="2"/>
            <a:endCxn id="107" idx="0"/>
          </p:cNvCxnSpPr>
          <p:nvPr/>
        </p:nvCxnSpPr>
        <p:spPr>
          <a:xfrm flipH="1">
            <a:off x="9656274" y="4732075"/>
            <a:ext cx="1047" cy="25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05905" y="3959557"/>
            <a:ext cx="63811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Fenwick tree </a:t>
            </a:r>
            <a:r>
              <a:rPr lang="hu-HU" dirty="0"/>
              <a:t>we have</a:t>
            </a:r>
          </a:p>
          <a:p>
            <a:r>
              <a:rPr lang="hu-HU" dirty="0"/>
              <a:t>   constructed from the original array</a:t>
            </a:r>
          </a:p>
          <a:p>
            <a:endParaRPr lang="hu-HU" dirty="0"/>
          </a:p>
          <a:p>
            <a:r>
              <a:rPr lang="hu-HU" dirty="0"/>
              <a:t>           What is the child-parent relationship?</a:t>
            </a:r>
          </a:p>
          <a:p>
            <a:endParaRPr lang="hu-HU" dirty="0"/>
          </a:p>
          <a:p>
            <a:r>
              <a:rPr lang="hu-HU" dirty="0"/>
              <a:t>               </a:t>
            </a:r>
            <a:r>
              <a:rPr lang="hu-HU" dirty="0">
                <a:sym typeface="Wingdings" panose="05000000000000000000" pitchFamily="2" charset="2"/>
              </a:rPr>
              <a:t> calculate the binary representation of the node’s index</a:t>
            </a:r>
          </a:p>
          <a:p>
            <a:r>
              <a:rPr lang="hu-HU" dirty="0">
                <a:sym typeface="Wingdings" panose="05000000000000000000" pitchFamily="2" charset="2"/>
              </a:rPr>
              <a:t>                flip the right-most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to </a:t>
            </a:r>
            <a:r>
              <a:rPr lang="hu-HU" b="1" dirty="0">
                <a:sym typeface="Wingdings" panose="05000000000000000000" pitchFamily="2" charset="2"/>
              </a:rPr>
              <a:t>0</a:t>
            </a:r>
          </a:p>
          <a:p>
            <a:r>
              <a:rPr lang="hu-HU" dirty="0">
                <a:sym typeface="Wingdings" panose="05000000000000000000" pitchFamily="2" charset="2"/>
              </a:rPr>
              <a:t>                that is the index of the parent in binary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9895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81358" y="1229370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1663" y="9545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9447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825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00794" y="2377472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62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83115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06200" y="294744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6217" y="295636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29900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2532" y="383623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06200" y="442429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39724" y="3832545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00624" y="382914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63392" y="44091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40730" y="440579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203005" y="38248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356301" y="384765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43149" y="44014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46979" y="442429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00624" y="526641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3456" y="584306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322265" y="525543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53616" y="585482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42704" y="20983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32837" y="20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51099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973027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cxnSp>
        <p:nvCxnSpPr>
          <p:cNvPr id="6" name="Straight Connector 5"/>
          <p:cNvCxnSpPr>
            <a:stCxn id="14" idx="2"/>
            <a:endCxn id="70" idx="0"/>
          </p:cNvCxnSpPr>
          <p:nvPr/>
        </p:nvCxnSpPr>
        <p:spPr>
          <a:xfrm flipH="1">
            <a:off x="2380723" y="1806018"/>
            <a:ext cx="3288959" cy="292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4" idx="2"/>
            <a:endCxn id="71" idx="0"/>
          </p:cNvCxnSpPr>
          <p:nvPr/>
        </p:nvCxnSpPr>
        <p:spPr>
          <a:xfrm flipH="1">
            <a:off x="4670856" y="1806018"/>
            <a:ext cx="998826" cy="29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4" idx="2"/>
            <a:endCxn id="73" idx="0"/>
          </p:cNvCxnSpPr>
          <p:nvPr/>
        </p:nvCxnSpPr>
        <p:spPr>
          <a:xfrm>
            <a:off x="5669682" y="1806018"/>
            <a:ext cx="3441364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0"/>
            <a:endCxn id="14" idx="2"/>
          </p:cNvCxnSpPr>
          <p:nvPr/>
        </p:nvCxnSpPr>
        <p:spPr>
          <a:xfrm flipH="1" flipV="1">
            <a:off x="5669682" y="1806018"/>
            <a:ext cx="1019436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8" idx="2"/>
            <a:endCxn id="79" idx="0"/>
          </p:cNvCxnSpPr>
          <p:nvPr/>
        </p:nvCxnSpPr>
        <p:spPr>
          <a:xfrm>
            <a:off x="4670856" y="3255220"/>
            <a:ext cx="3823" cy="303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36660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19863" y="3521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167367" y="3519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66811" y="49893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cxnSp>
        <p:nvCxnSpPr>
          <p:cNvPr id="89" name="Straight Connector 88"/>
          <p:cNvCxnSpPr>
            <a:stCxn id="39" idx="2"/>
            <a:endCxn id="86" idx="0"/>
          </p:cNvCxnSpPr>
          <p:nvPr/>
        </p:nvCxnSpPr>
        <p:spPr>
          <a:xfrm flipH="1">
            <a:off x="6057882" y="3264145"/>
            <a:ext cx="622991" cy="257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9" idx="2"/>
            <a:endCxn id="87" idx="0"/>
          </p:cNvCxnSpPr>
          <p:nvPr/>
        </p:nvCxnSpPr>
        <p:spPr>
          <a:xfrm>
            <a:off x="6680873" y="3264145"/>
            <a:ext cx="624513" cy="254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0" idx="2"/>
            <a:endCxn id="88" idx="0"/>
          </p:cNvCxnSpPr>
          <p:nvPr/>
        </p:nvCxnSpPr>
        <p:spPr>
          <a:xfrm flipH="1">
            <a:off x="7304830" y="4713573"/>
            <a:ext cx="556" cy="27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0" idx="2"/>
            <a:endCxn id="102" idx="0"/>
          </p:cNvCxnSpPr>
          <p:nvPr/>
        </p:nvCxnSpPr>
        <p:spPr>
          <a:xfrm flipH="1">
            <a:off x="8456007" y="3261897"/>
            <a:ext cx="638549" cy="296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0" idx="2"/>
            <a:endCxn id="103" idx="0"/>
          </p:cNvCxnSpPr>
          <p:nvPr/>
        </p:nvCxnSpPr>
        <p:spPr>
          <a:xfrm>
            <a:off x="9094556" y="3261897"/>
            <a:ext cx="566061" cy="305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317988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76913" y="35677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472570" y="49893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cxnSp>
        <p:nvCxnSpPr>
          <p:cNvPr id="108" name="Straight Connector 107"/>
          <p:cNvCxnSpPr>
            <a:stCxn id="54" idx="2"/>
            <a:endCxn id="107" idx="0"/>
          </p:cNvCxnSpPr>
          <p:nvPr/>
        </p:nvCxnSpPr>
        <p:spPr>
          <a:xfrm flipH="1">
            <a:off x="9656274" y="4732075"/>
            <a:ext cx="1047" cy="25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68923" y="3810217"/>
            <a:ext cx="24421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index</a:t>
            </a:r>
            <a:r>
              <a:rPr lang="hu-HU" b="1" dirty="0"/>
              <a:t> 4 = 0100 </a:t>
            </a:r>
            <a:r>
              <a:rPr lang="hu-HU" dirty="0"/>
              <a:t>in binary</a:t>
            </a:r>
          </a:p>
          <a:p>
            <a:endParaRPr lang="hu-HU" dirty="0"/>
          </a:p>
          <a:p>
            <a:pPr algn="ctr"/>
            <a:r>
              <a:rPr lang="hu-HU" b="1" dirty="0"/>
              <a:t>0100 </a:t>
            </a:r>
            <a:r>
              <a:rPr lang="hu-HU" b="1" dirty="0">
                <a:sym typeface="Wingdings" panose="05000000000000000000" pitchFamily="2" charset="2"/>
              </a:rPr>
              <a:t> 0000 </a:t>
            </a:r>
            <a:r>
              <a:rPr lang="hu-HU" dirty="0">
                <a:sym typeface="Wingdings" panose="05000000000000000000" pitchFamily="2" charset="2"/>
              </a:rPr>
              <a:t>(flip)</a:t>
            </a:r>
          </a:p>
          <a:p>
            <a:pPr algn="ctr"/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is the parent’s index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3819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81358" y="122937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1663" y="9545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9447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825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00794" y="2377472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62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83115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06200" y="294744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6217" y="295636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29900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2532" y="383623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06200" y="442429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39724" y="3832545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00624" y="382914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63392" y="44091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40730" y="440579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203005" y="38248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356301" y="384765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43149" y="44014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46979" y="442429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00624" y="526641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3456" y="584306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322265" y="525543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53616" y="585482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42704" y="20983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32837" y="20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51099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973027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cxnSp>
        <p:nvCxnSpPr>
          <p:cNvPr id="6" name="Straight Connector 5"/>
          <p:cNvCxnSpPr>
            <a:stCxn id="14" idx="2"/>
            <a:endCxn id="70" idx="0"/>
          </p:cNvCxnSpPr>
          <p:nvPr/>
        </p:nvCxnSpPr>
        <p:spPr>
          <a:xfrm flipH="1">
            <a:off x="2380723" y="1806018"/>
            <a:ext cx="3288959" cy="292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4" idx="2"/>
            <a:endCxn id="71" idx="0"/>
          </p:cNvCxnSpPr>
          <p:nvPr/>
        </p:nvCxnSpPr>
        <p:spPr>
          <a:xfrm flipH="1">
            <a:off x="4670856" y="1806018"/>
            <a:ext cx="998826" cy="29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4" idx="2"/>
            <a:endCxn id="73" idx="0"/>
          </p:cNvCxnSpPr>
          <p:nvPr/>
        </p:nvCxnSpPr>
        <p:spPr>
          <a:xfrm>
            <a:off x="5669682" y="1806018"/>
            <a:ext cx="3441364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0"/>
            <a:endCxn id="14" idx="2"/>
          </p:cNvCxnSpPr>
          <p:nvPr/>
        </p:nvCxnSpPr>
        <p:spPr>
          <a:xfrm flipH="1" flipV="1">
            <a:off x="5669682" y="1806018"/>
            <a:ext cx="1019436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8" idx="2"/>
            <a:endCxn id="79" idx="0"/>
          </p:cNvCxnSpPr>
          <p:nvPr/>
        </p:nvCxnSpPr>
        <p:spPr>
          <a:xfrm>
            <a:off x="4670856" y="3255220"/>
            <a:ext cx="3823" cy="303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36660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19863" y="3521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167367" y="3519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66811" y="49893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cxnSp>
        <p:nvCxnSpPr>
          <p:cNvPr id="89" name="Straight Connector 88"/>
          <p:cNvCxnSpPr>
            <a:stCxn id="39" idx="2"/>
            <a:endCxn id="86" idx="0"/>
          </p:cNvCxnSpPr>
          <p:nvPr/>
        </p:nvCxnSpPr>
        <p:spPr>
          <a:xfrm flipH="1">
            <a:off x="6057882" y="3264145"/>
            <a:ext cx="622991" cy="257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9" idx="2"/>
            <a:endCxn id="87" idx="0"/>
          </p:cNvCxnSpPr>
          <p:nvPr/>
        </p:nvCxnSpPr>
        <p:spPr>
          <a:xfrm>
            <a:off x="6680873" y="3264145"/>
            <a:ext cx="624513" cy="254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0" idx="2"/>
            <a:endCxn id="88" idx="0"/>
          </p:cNvCxnSpPr>
          <p:nvPr/>
        </p:nvCxnSpPr>
        <p:spPr>
          <a:xfrm flipH="1">
            <a:off x="7304830" y="4713573"/>
            <a:ext cx="556" cy="27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0" idx="2"/>
            <a:endCxn id="102" idx="0"/>
          </p:cNvCxnSpPr>
          <p:nvPr/>
        </p:nvCxnSpPr>
        <p:spPr>
          <a:xfrm flipH="1">
            <a:off x="8456007" y="3261897"/>
            <a:ext cx="638549" cy="296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0" idx="2"/>
            <a:endCxn id="103" idx="0"/>
          </p:cNvCxnSpPr>
          <p:nvPr/>
        </p:nvCxnSpPr>
        <p:spPr>
          <a:xfrm>
            <a:off x="9094556" y="3261897"/>
            <a:ext cx="566061" cy="305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317988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76913" y="35677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472570" y="49893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cxnSp>
        <p:nvCxnSpPr>
          <p:cNvPr id="108" name="Straight Connector 107"/>
          <p:cNvCxnSpPr>
            <a:stCxn id="54" idx="2"/>
            <a:endCxn id="107" idx="0"/>
          </p:cNvCxnSpPr>
          <p:nvPr/>
        </p:nvCxnSpPr>
        <p:spPr>
          <a:xfrm flipH="1">
            <a:off x="9656274" y="4732075"/>
            <a:ext cx="1047" cy="25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68923" y="3810217"/>
            <a:ext cx="24421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index</a:t>
            </a:r>
            <a:r>
              <a:rPr lang="hu-HU" b="1" dirty="0"/>
              <a:t> 5 = 0101 </a:t>
            </a:r>
            <a:r>
              <a:rPr lang="hu-HU" dirty="0"/>
              <a:t>in binary</a:t>
            </a:r>
          </a:p>
          <a:p>
            <a:endParaRPr lang="hu-HU" dirty="0"/>
          </a:p>
          <a:p>
            <a:pPr algn="ctr"/>
            <a:r>
              <a:rPr lang="hu-HU" b="1" dirty="0"/>
              <a:t>0101 </a:t>
            </a:r>
            <a:r>
              <a:rPr lang="hu-HU" b="1" dirty="0">
                <a:sym typeface="Wingdings" panose="05000000000000000000" pitchFamily="2" charset="2"/>
              </a:rPr>
              <a:t> 0100 </a:t>
            </a:r>
            <a:r>
              <a:rPr lang="hu-HU" dirty="0">
                <a:sym typeface="Wingdings" panose="05000000000000000000" pitchFamily="2" charset="2"/>
              </a:rPr>
              <a:t>(flip)</a:t>
            </a:r>
          </a:p>
          <a:p>
            <a:pPr algn="ctr"/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b="1" dirty="0">
                <a:sym typeface="Wingdings" panose="05000000000000000000" pitchFamily="2" charset="2"/>
              </a:rPr>
              <a:t>4</a:t>
            </a:r>
            <a:r>
              <a:rPr lang="hu-HU" dirty="0">
                <a:sym typeface="Wingdings" panose="05000000000000000000" pitchFamily="2" charset="2"/>
              </a:rPr>
              <a:t> is the parent’s index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7546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81358" y="122937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1663" y="9545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9447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825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00794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62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83115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06200" y="294744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6217" y="295636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29900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2532" y="383623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06200" y="442429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39724" y="3832545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00624" y="382914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63392" y="44091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40730" y="440579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203005" y="38248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356301" y="3847650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43149" y="44014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46979" y="442429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00624" y="526641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3456" y="584306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322265" y="5255434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53616" y="585482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42704" y="20983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32837" y="20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51099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973027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cxnSp>
        <p:nvCxnSpPr>
          <p:cNvPr id="6" name="Straight Connector 5"/>
          <p:cNvCxnSpPr>
            <a:stCxn id="14" idx="2"/>
            <a:endCxn id="70" idx="0"/>
          </p:cNvCxnSpPr>
          <p:nvPr/>
        </p:nvCxnSpPr>
        <p:spPr>
          <a:xfrm flipH="1">
            <a:off x="2380723" y="1806018"/>
            <a:ext cx="3288959" cy="292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4" idx="2"/>
            <a:endCxn id="71" idx="0"/>
          </p:cNvCxnSpPr>
          <p:nvPr/>
        </p:nvCxnSpPr>
        <p:spPr>
          <a:xfrm flipH="1">
            <a:off x="4670856" y="1806018"/>
            <a:ext cx="998826" cy="29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4" idx="2"/>
            <a:endCxn id="73" idx="0"/>
          </p:cNvCxnSpPr>
          <p:nvPr/>
        </p:nvCxnSpPr>
        <p:spPr>
          <a:xfrm>
            <a:off x="5669682" y="1806018"/>
            <a:ext cx="3441364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0"/>
            <a:endCxn id="14" idx="2"/>
          </p:cNvCxnSpPr>
          <p:nvPr/>
        </p:nvCxnSpPr>
        <p:spPr>
          <a:xfrm flipH="1" flipV="1">
            <a:off x="5669682" y="1806018"/>
            <a:ext cx="1019436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8" idx="2"/>
            <a:endCxn id="79" idx="0"/>
          </p:cNvCxnSpPr>
          <p:nvPr/>
        </p:nvCxnSpPr>
        <p:spPr>
          <a:xfrm>
            <a:off x="4670856" y="3255220"/>
            <a:ext cx="3823" cy="303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36660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19863" y="3521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167367" y="3519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66811" y="49893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cxnSp>
        <p:nvCxnSpPr>
          <p:cNvPr id="89" name="Straight Connector 88"/>
          <p:cNvCxnSpPr>
            <a:stCxn id="39" idx="2"/>
            <a:endCxn id="86" idx="0"/>
          </p:cNvCxnSpPr>
          <p:nvPr/>
        </p:nvCxnSpPr>
        <p:spPr>
          <a:xfrm flipH="1">
            <a:off x="6057882" y="3264145"/>
            <a:ext cx="622991" cy="257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9" idx="2"/>
            <a:endCxn id="87" idx="0"/>
          </p:cNvCxnSpPr>
          <p:nvPr/>
        </p:nvCxnSpPr>
        <p:spPr>
          <a:xfrm>
            <a:off x="6680873" y="3264145"/>
            <a:ext cx="624513" cy="254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0" idx="2"/>
            <a:endCxn id="88" idx="0"/>
          </p:cNvCxnSpPr>
          <p:nvPr/>
        </p:nvCxnSpPr>
        <p:spPr>
          <a:xfrm flipH="1">
            <a:off x="7304830" y="4713573"/>
            <a:ext cx="556" cy="27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0" idx="2"/>
            <a:endCxn id="102" idx="0"/>
          </p:cNvCxnSpPr>
          <p:nvPr/>
        </p:nvCxnSpPr>
        <p:spPr>
          <a:xfrm flipH="1">
            <a:off x="8456007" y="3261897"/>
            <a:ext cx="638549" cy="296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0" idx="2"/>
            <a:endCxn id="103" idx="0"/>
          </p:cNvCxnSpPr>
          <p:nvPr/>
        </p:nvCxnSpPr>
        <p:spPr>
          <a:xfrm>
            <a:off x="9094556" y="3261897"/>
            <a:ext cx="566061" cy="305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317988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76913" y="35677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472570" y="49893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cxnSp>
        <p:nvCxnSpPr>
          <p:cNvPr id="108" name="Straight Connector 107"/>
          <p:cNvCxnSpPr>
            <a:stCxn id="54" idx="2"/>
            <a:endCxn id="107" idx="0"/>
          </p:cNvCxnSpPr>
          <p:nvPr/>
        </p:nvCxnSpPr>
        <p:spPr>
          <a:xfrm flipH="1">
            <a:off x="9656274" y="4732075"/>
            <a:ext cx="1047" cy="25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9006" y="3810217"/>
            <a:ext cx="25419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index</a:t>
            </a:r>
            <a:r>
              <a:rPr lang="hu-HU" b="1" dirty="0"/>
              <a:t> 11 = 1011 </a:t>
            </a:r>
            <a:r>
              <a:rPr lang="hu-HU" dirty="0"/>
              <a:t>in binary</a:t>
            </a:r>
          </a:p>
          <a:p>
            <a:endParaRPr lang="hu-HU" dirty="0"/>
          </a:p>
          <a:p>
            <a:pPr algn="ctr"/>
            <a:r>
              <a:rPr lang="hu-HU" b="1" dirty="0"/>
              <a:t>1011 </a:t>
            </a:r>
            <a:r>
              <a:rPr lang="hu-HU" b="1" dirty="0">
                <a:sym typeface="Wingdings" panose="05000000000000000000" pitchFamily="2" charset="2"/>
              </a:rPr>
              <a:t> 1010 </a:t>
            </a:r>
            <a:r>
              <a:rPr lang="hu-HU" dirty="0">
                <a:sym typeface="Wingdings" panose="05000000000000000000" pitchFamily="2" charset="2"/>
              </a:rPr>
              <a:t>(flip)</a:t>
            </a:r>
          </a:p>
          <a:p>
            <a:pPr algn="ctr"/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b="1" dirty="0">
                <a:sym typeface="Wingdings" panose="05000000000000000000" pitchFamily="2" charset="2"/>
              </a:rPr>
              <a:t>10</a:t>
            </a:r>
            <a:r>
              <a:rPr lang="hu-HU" dirty="0">
                <a:sym typeface="Wingdings" panose="05000000000000000000" pitchFamily="2" charset="2"/>
              </a:rPr>
              <a:t> is the parent’s index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38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725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3902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0548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19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3842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0490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713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7378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50430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2707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0372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3946" y="2496065"/>
            <a:ext cx="7775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main problem is how to find the prefix sum?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sum of items with indexes </a:t>
            </a:r>
            <a:r>
              <a:rPr lang="hu-HU" b="1" dirty="0">
                <a:sym typeface="Wingdings" panose="05000000000000000000" pitchFamily="2" charset="2"/>
              </a:rPr>
              <a:t>[0:4]=3+2-1+6+5=15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      </a:t>
            </a:r>
            <a:r>
              <a:rPr lang="hu-HU" dirty="0">
                <a:sym typeface="Wingdings" panose="05000000000000000000" pitchFamily="2" charset="2"/>
              </a:rPr>
              <a:t>sum of items within the range </a:t>
            </a:r>
            <a:r>
              <a:rPr lang="hu-HU" b="1" dirty="0">
                <a:sym typeface="Wingdings" panose="05000000000000000000" pitchFamily="2" charset="2"/>
              </a:rPr>
              <a:t>[0:7]=3+2-1+6+5+4-3+3=19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21634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8668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6332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39975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1662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89326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6991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4656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2321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9985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7650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5315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3698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13630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31454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6692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39502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20222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91979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73516" y="1635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50162" y="16356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8074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6146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58668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63329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16623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2321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1034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03435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33061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4687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3997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780081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893269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69917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6937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10023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19985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776503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39999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67181" y="438065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42947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083053" y="532389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53151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07182" y="53238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3024" y="5661872"/>
            <a:ext cx="7511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prefix sum of index </a:t>
            </a:r>
            <a:r>
              <a:rPr lang="hu-HU" b="1" dirty="0"/>
              <a:t>4</a:t>
            </a:r>
            <a:r>
              <a:rPr lang="hu-HU" dirty="0"/>
              <a:t>? We are after the sum within the range </a:t>
            </a:r>
            <a:r>
              <a:rPr lang="hu-HU" b="1" dirty="0"/>
              <a:t>[1,4]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dirty="0"/>
              <a:t>Because</a:t>
            </a:r>
            <a:r>
              <a:rPr lang="hu-HU" b="1" dirty="0"/>
              <a:t> 4=2   </a:t>
            </a:r>
            <a:r>
              <a:rPr lang="hu-HU" dirty="0"/>
              <a:t>it means we can use one single range </a:t>
            </a:r>
            <a:r>
              <a:rPr lang="hu-HU" b="1" dirty="0"/>
              <a:t>[1,4]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092997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129" y="5706790"/>
            <a:ext cx="2101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(there are as many ranges</a:t>
            </a:r>
          </a:p>
          <a:p>
            <a:pPr algn="ctr"/>
            <a:r>
              <a:rPr lang="hu-HU" sz="1400" dirty="0"/>
              <a:t>as the number of </a:t>
            </a:r>
            <a:r>
              <a:rPr lang="hu-HU" sz="1400" b="1" dirty="0"/>
              <a:t>1</a:t>
            </a:r>
            <a:r>
              <a:rPr lang="hu-HU" sz="1400" dirty="0"/>
              <a:t>s In the</a:t>
            </a:r>
          </a:p>
          <a:p>
            <a:pPr algn="ctr"/>
            <a:r>
              <a:rPr lang="hu-HU" sz="1400" dirty="0"/>
              <a:t> binary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685713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8668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6332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39975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16623" y="194340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89326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6991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4656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2321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9985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7650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5315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3698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13630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31454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6692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39502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20222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91979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73516" y="1635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50162" y="16356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8074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6146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58668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63329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16623" y="2827826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2321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1034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03435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33061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4687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3997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780081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893269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69917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6937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10023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19985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776503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39999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67181" y="438065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42947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083053" y="532389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53151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07182" y="53238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3024" y="5661872"/>
            <a:ext cx="7511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prefix sum of index </a:t>
            </a:r>
            <a:r>
              <a:rPr lang="hu-HU" b="1" dirty="0"/>
              <a:t>4</a:t>
            </a:r>
            <a:r>
              <a:rPr lang="hu-HU" dirty="0"/>
              <a:t>? We are after the sum within the range </a:t>
            </a:r>
            <a:r>
              <a:rPr lang="hu-HU" b="1" dirty="0"/>
              <a:t>[1,4]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dirty="0"/>
              <a:t>Because</a:t>
            </a:r>
            <a:r>
              <a:rPr lang="hu-HU" b="1" dirty="0"/>
              <a:t> 4=2   </a:t>
            </a:r>
            <a:r>
              <a:rPr lang="hu-HU" dirty="0"/>
              <a:t>it means we can use one single range </a:t>
            </a:r>
            <a:r>
              <a:rPr lang="hu-HU" b="1" dirty="0"/>
              <a:t>[1,4]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092997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5129" y="5706790"/>
            <a:ext cx="2101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(there are as many ranges</a:t>
            </a:r>
          </a:p>
          <a:p>
            <a:pPr algn="ctr"/>
            <a:r>
              <a:rPr lang="hu-HU" sz="1400" dirty="0"/>
              <a:t>as the number of </a:t>
            </a:r>
            <a:r>
              <a:rPr lang="hu-HU" sz="1400" b="1" dirty="0"/>
              <a:t>1</a:t>
            </a:r>
            <a:r>
              <a:rPr lang="hu-HU" sz="1400" dirty="0"/>
              <a:t>s In the</a:t>
            </a:r>
          </a:p>
          <a:p>
            <a:pPr algn="ctr"/>
            <a:r>
              <a:rPr lang="hu-HU" sz="1400" dirty="0"/>
              <a:t> binary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2216668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8668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6332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39975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16623" y="194340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89326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6991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4656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2321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9985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7650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5315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3698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13630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31454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6692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39502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20222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91979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73516" y="1635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50162" y="16356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8074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6146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58668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63329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16623" y="2827826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2321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1034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03435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33061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4687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3997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780081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893269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69917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6937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10023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19985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776503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39999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67181" y="438065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42947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083053" y="532389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53151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07182" y="53238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3024" y="5661872"/>
            <a:ext cx="7511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prefix sum of index </a:t>
            </a:r>
            <a:r>
              <a:rPr lang="hu-HU" b="1" dirty="0"/>
              <a:t>4</a:t>
            </a:r>
            <a:r>
              <a:rPr lang="hu-HU" dirty="0"/>
              <a:t>? We are after the sum within the range </a:t>
            </a:r>
            <a:r>
              <a:rPr lang="hu-HU" b="1" dirty="0"/>
              <a:t>[1,4]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dirty="0"/>
              <a:t>Because</a:t>
            </a:r>
            <a:r>
              <a:rPr lang="hu-HU" b="1" dirty="0"/>
              <a:t> 4=2   </a:t>
            </a:r>
            <a:r>
              <a:rPr lang="hu-HU" dirty="0"/>
              <a:t>it means we can use one single range </a:t>
            </a:r>
            <a:r>
              <a:rPr lang="hu-HU" b="1" dirty="0"/>
              <a:t>[1,4]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092997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5129" y="5706790"/>
            <a:ext cx="2101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(there are as many ranges</a:t>
            </a:r>
          </a:p>
          <a:p>
            <a:pPr algn="ctr"/>
            <a:r>
              <a:rPr lang="hu-HU" sz="1400" dirty="0"/>
              <a:t>as the number of </a:t>
            </a:r>
            <a:r>
              <a:rPr lang="hu-HU" sz="1400" b="1" dirty="0"/>
              <a:t>1</a:t>
            </a:r>
            <a:r>
              <a:rPr lang="hu-HU" sz="1400" dirty="0"/>
              <a:t>s In the</a:t>
            </a:r>
          </a:p>
          <a:p>
            <a:pPr algn="ctr"/>
            <a:r>
              <a:rPr lang="hu-HU" sz="1400" dirty="0"/>
              <a:t> binary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3657711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8668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6332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39975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1662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89326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6991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4656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2321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9985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7650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5315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3698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13630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31454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6692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39502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20222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91979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73516" y="1635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50162" y="16356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8074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6146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58668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63329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16623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2321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1034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03435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33061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4687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3997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780081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893269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69917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6937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10023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19985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776503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39999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67181" y="438065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42947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083053" y="532389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53151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07182" y="53238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3024" y="5661872"/>
            <a:ext cx="8757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prefix sum of index </a:t>
            </a:r>
            <a:r>
              <a:rPr lang="hu-HU" b="1" dirty="0"/>
              <a:t>11</a:t>
            </a:r>
            <a:r>
              <a:rPr lang="hu-HU" dirty="0"/>
              <a:t>? We are after the sum within the range </a:t>
            </a:r>
            <a:r>
              <a:rPr lang="hu-HU" b="1" dirty="0"/>
              <a:t>[1,11]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dirty="0"/>
              <a:t>Because</a:t>
            </a:r>
            <a:r>
              <a:rPr lang="hu-HU" b="1" dirty="0"/>
              <a:t> 11=2  + 2  + 2   </a:t>
            </a:r>
            <a:r>
              <a:rPr lang="hu-HU" dirty="0"/>
              <a:t>it means we have to use </a:t>
            </a:r>
            <a:r>
              <a:rPr lang="hu-HU" b="1" dirty="0"/>
              <a:t>3</a:t>
            </a:r>
            <a:r>
              <a:rPr lang="hu-HU" dirty="0"/>
              <a:t> ranges </a:t>
            </a:r>
            <a:r>
              <a:rPr lang="hu-HU" b="1" dirty="0"/>
              <a:t>[1,8],[9,10] </a:t>
            </a:r>
            <a:r>
              <a:rPr lang="hu-HU" dirty="0"/>
              <a:t>and</a:t>
            </a:r>
            <a:r>
              <a:rPr lang="hu-HU" b="1" dirty="0"/>
              <a:t> [11,11]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208329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93487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76613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35129" y="5706790"/>
            <a:ext cx="2101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(there are as many ranges</a:t>
            </a:r>
          </a:p>
          <a:p>
            <a:pPr algn="ctr"/>
            <a:r>
              <a:rPr lang="hu-HU" sz="1400" dirty="0"/>
              <a:t>as the number of </a:t>
            </a:r>
            <a:r>
              <a:rPr lang="hu-HU" sz="1400" b="1" dirty="0"/>
              <a:t>1</a:t>
            </a:r>
            <a:r>
              <a:rPr lang="hu-HU" sz="1400" dirty="0"/>
              <a:t>s In the</a:t>
            </a:r>
          </a:p>
          <a:p>
            <a:pPr algn="ctr"/>
            <a:r>
              <a:rPr lang="hu-HU" sz="1400" dirty="0"/>
              <a:t> binary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3759922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8668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6332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39975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1662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89326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6991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4656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2321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9985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7650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5315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3698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13630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31454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6692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39502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20222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91979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73516" y="1635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50162" y="16356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8074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6146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58668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63329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16623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23211" y="2827826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1034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03435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33061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4687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3997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780081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893269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69917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6937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10023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19985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776503" y="3804010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39999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67181" y="438065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42947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083053" y="532389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53151" y="4747243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07182" y="53238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3024" y="5661872"/>
            <a:ext cx="8757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prefix sum of index </a:t>
            </a:r>
            <a:r>
              <a:rPr lang="hu-HU" b="1" dirty="0"/>
              <a:t>11</a:t>
            </a:r>
            <a:r>
              <a:rPr lang="hu-HU" dirty="0"/>
              <a:t>? We are after the sum within the range </a:t>
            </a:r>
            <a:r>
              <a:rPr lang="hu-HU" b="1" dirty="0"/>
              <a:t>[1,11]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dirty="0"/>
              <a:t>Because</a:t>
            </a:r>
            <a:r>
              <a:rPr lang="hu-HU" b="1" dirty="0"/>
              <a:t> 11=2  + 2  + 2   </a:t>
            </a:r>
            <a:r>
              <a:rPr lang="hu-HU" dirty="0"/>
              <a:t>it means we have to use </a:t>
            </a:r>
            <a:r>
              <a:rPr lang="hu-HU" b="1" dirty="0"/>
              <a:t>3</a:t>
            </a:r>
            <a:r>
              <a:rPr lang="hu-HU" dirty="0"/>
              <a:t> ranges </a:t>
            </a:r>
            <a:r>
              <a:rPr lang="hu-HU" b="1" dirty="0"/>
              <a:t>[1,8],[9,10] </a:t>
            </a:r>
            <a:r>
              <a:rPr lang="hu-HU" dirty="0"/>
              <a:t>and</a:t>
            </a:r>
            <a:r>
              <a:rPr lang="hu-HU" b="1" dirty="0"/>
              <a:t> [11,11]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08329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93487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76613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5129" y="5706790"/>
            <a:ext cx="2101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(there are as many ranges</a:t>
            </a:r>
          </a:p>
          <a:p>
            <a:pPr algn="ctr"/>
            <a:r>
              <a:rPr lang="hu-HU" sz="1400" dirty="0"/>
              <a:t>as the number of </a:t>
            </a:r>
            <a:r>
              <a:rPr lang="hu-HU" sz="1400" b="1" dirty="0"/>
              <a:t>1</a:t>
            </a:r>
            <a:r>
              <a:rPr lang="hu-HU" sz="1400" dirty="0"/>
              <a:t>s In the</a:t>
            </a:r>
          </a:p>
          <a:p>
            <a:pPr algn="ctr"/>
            <a:r>
              <a:rPr lang="hu-HU" sz="1400" dirty="0"/>
              <a:t> binary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1614005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0851" y="1642843"/>
            <a:ext cx="87643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start with the given </a:t>
            </a:r>
            <a:r>
              <a:rPr lang="hu-HU" b="1" dirty="0">
                <a:sym typeface="Wingdings" panose="05000000000000000000" pitchFamily="2" charset="2"/>
              </a:rPr>
              <a:t>index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calculate the parent of that node (so the previous node in the previous layer)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algorithm terminates when we consider the root node (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index)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u="sng" dirty="0">
                <a:sym typeface="Wingdings" panose="05000000000000000000" pitchFamily="2" charset="2"/>
              </a:rPr>
              <a:t>How to calculate the parent index efficiently?</a:t>
            </a:r>
            <a:r>
              <a:rPr lang="hu-HU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1.) </a:t>
            </a:r>
            <a:r>
              <a:rPr lang="hu-HU" dirty="0">
                <a:sym typeface="Wingdings" panose="05000000000000000000" pitchFamily="2" charset="2"/>
              </a:rPr>
              <a:t>first we have to find the right-most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(it is called last</a:t>
            </a:r>
            <a:r>
              <a:rPr lang="hu-HU" b="1" dirty="0">
                <a:sym typeface="Wingdings" panose="05000000000000000000" pitchFamily="2" charset="2"/>
              </a:rPr>
              <a:t> set bit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x AND (-x)  </a:t>
            </a:r>
            <a:r>
              <a:rPr lang="hu-HU" dirty="0">
                <a:sym typeface="Wingdings" panose="05000000000000000000" pitchFamily="2" charset="2"/>
              </a:rPr>
              <a:t>where </a:t>
            </a:r>
            <a:r>
              <a:rPr lang="hu-HU" b="1" dirty="0">
                <a:sym typeface="Wingdings" panose="05000000000000000000" pitchFamily="2" charset="2"/>
              </a:rPr>
              <a:t>x</a:t>
            </a:r>
            <a:r>
              <a:rPr lang="hu-HU" dirty="0">
                <a:sym typeface="Wingdings" panose="05000000000000000000" pitchFamily="2" charset="2"/>
              </a:rPr>
              <a:t> is a binary sequency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       </a:t>
            </a:r>
            <a:r>
              <a:rPr lang="hu-HU" b="1" dirty="0">
                <a:sym typeface="Wingdings" panose="05000000000000000000" pitchFamily="2" charset="2"/>
              </a:rPr>
              <a:t>2.) </a:t>
            </a:r>
            <a:r>
              <a:rPr lang="hu-HU" dirty="0">
                <a:sym typeface="Wingdings" panose="05000000000000000000" pitchFamily="2" charset="2"/>
              </a:rPr>
              <a:t>substract it from the original </a:t>
            </a:r>
            <a:r>
              <a:rPr lang="hu-HU" b="1" dirty="0">
                <a:sym typeface="Wingdings" panose="05000000000000000000" pitchFamily="2" charset="2"/>
              </a:rPr>
              <a:t>x </a:t>
            </a:r>
            <a:r>
              <a:rPr lang="hu-HU" dirty="0">
                <a:sym typeface="Wingdings" panose="05000000000000000000" pitchFamily="2" charset="2"/>
              </a:rPr>
              <a:t>sequence (we go to the left)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x – (x&amp;(-x))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2218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4416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update the entries of a Fenwick tree?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0851" y="1642843"/>
            <a:ext cx="72719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start with the given </a:t>
            </a:r>
            <a:r>
              <a:rPr lang="hu-HU" b="1" dirty="0">
                <a:sym typeface="Wingdings" panose="05000000000000000000" pitchFamily="2" charset="2"/>
              </a:rPr>
              <a:t>index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update all the nodes that contain the given </a:t>
            </a:r>
            <a:r>
              <a:rPr lang="hu-HU" b="1" dirty="0">
                <a:sym typeface="Wingdings" panose="05000000000000000000" pitchFamily="2" charset="2"/>
              </a:rPr>
              <a:t>index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u="sng" dirty="0">
                <a:sym typeface="Wingdings" panose="05000000000000000000" pitchFamily="2" charset="2"/>
              </a:rPr>
              <a:t>How to find the next node in the tree?</a:t>
            </a:r>
            <a:r>
              <a:rPr lang="hu-HU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1.) </a:t>
            </a:r>
            <a:r>
              <a:rPr lang="hu-HU" dirty="0">
                <a:sym typeface="Wingdings" panose="05000000000000000000" pitchFamily="2" charset="2"/>
              </a:rPr>
              <a:t>first we have to find the right-most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(it is called last</a:t>
            </a:r>
            <a:r>
              <a:rPr lang="hu-HU" b="1" dirty="0">
                <a:sym typeface="Wingdings" panose="05000000000000000000" pitchFamily="2" charset="2"/>
              </a:rPr>
              <a:t> set bit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x AND (-x)  </a:t>
            </a:r>
            <a:r>
              <a:rPr lang="hu-HU" dirty="0">
                <a:sym typeface="Wingdings" panose="05000000000000000000" pitchFamily="2" charset="2"/>
              </a:rPr>
              <a:t>where </a:t>
            </a:r>
            <a:r>
              <a:rPr lang="hu-HU" b="1" dirty="0">
                <a:sym typeface="Wingdings" panose="05000000000000000000" pitchFamily="2" charset="2"/>
              </a:rPr>
              <a:t>x</a:t>
            </a:r>
            <a:r>
              <a:rPr lang="hu-HU" dirty="0">
                <a:sym typeface="Wingdings" panose="05000000000000000000" pitchFamily="2" charset="2"/>
              </a:rPr>
              <a:t> is a binary sequency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       </a:t>
            </a:r>
            <a:r>
              <a:rPr lang="hu-HU" b="1" dirty="0">
                <a:sym typeface="Wingdings" panose="05000000000000000000" pitchFamily="2" charset="2"/>
              </a:rPr>
              <a:t>2.) </a:t>
            </a:r>
            <a:r>
              <a:rPr lang="hu-HU" dirty="0">
                <a:sym typeface="Wingdings" panose="05000000000000000000" pitchFamily="2" charset="2"/>
              </a:rPr>
              <a:t>add it to the original </a:t>
            </a:r>
            <a:r>
              <a:rPr lang="hu-HU" b="1" dirty="0">
                <a:sym typeface="Wingdings" panose="05000000000000000000" pitchFamily="2" charset="2"/>
              </a:rPr>
              <a:t>x </a:t>
            </a:r>
            <a:r>
              <a:rPr lang="hu-HU" dirty="0">
                <a:sym typeface="Wingdings" panose="05000000000000000000" pitchFamily="2" charset="2"/>
              </a:rPr>
              <a:t>sequence (we go to the right)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x + (x&amp;(-x))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3105664" y="5415144"/>
            <a:ext cx="6638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Basically we add the last set bit to the actual index this is how we get</a:t>
            </a:r>
          </a:p>
          <a:p>
            <a:r>
              <a:rPr lang="hu-HU" dirty="0"/>
              <a:t>	the next node in the tree we have to update </a:t>
            </a:r>
          </a:p>
        </p:txBody>
      </p:sp>
    </p:spTree>
    <p:extLst>
      <p:ext uri="{BB962C8B-B14F-4D97-AF65-F5344CB8AC3E}">
        <p14:creationId xmlns:p14="http://schemas.microsoft.com/office/powerpoint/2010/main" val="3254904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3116165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2858585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359492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7254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3902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0548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196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3842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0490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713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7378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50430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2707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0372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3946" y="2496065"/>
            <a:ext cx="7775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main problem is how to find the prefix sum?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sum of items with indexes 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[0:4]=3+2-1+6+5=15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      </a:t>
            </a:r>
            <a:r>
              <a:rPr lang="hu-HU" dirty="0">
                <a:sym typeface="Wingdings" panose="05000000000000000000" pitchFamily="2" charset="2"/>
              </a:rPr>
              <a:t>sum of items within the range </a:t>
            </a:r>
            <a:r>
              <a:rPr lang="hu-HU" b="1" dirty="0">
                <a:sym typeface="Wingdings" panose="05000000000000000000" pitchFamily="2" charset="2"/>
              </a:rPr>
              <a:t>[0:7]=3+2-1+6+5+4-3+3=19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75919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2578589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2149085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3367455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508618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2733705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0101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6147" y="4670855"/>
            <a:ext cx="434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we have to add the last set bit (right-most </a:t>
            </a:r>
            <a:r>
              <a:rPr lang="hu-HU" b="1" dirty="0"/>
              <a:t>1</a:t>
            </a:r>
            <a:r>
              <a:rPr lang="hu-HU" dirty="0"/>
              <a:t>)</a:t>
            </a:r>
          </a:p>
          <a:p>
            <a:pPr algn="ctr"/>
            <a:r>
              <a:rPr lang="hu-HU" dirty="0"/>
              <a:t> to the  actual index to get the next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221" y="531718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0101+0001=0110</a:t>
            </a:r>
          </a:p>
        </p:txBody>
      </p:sp>
    </p:spTree>
    <p:extLst>
      <p:ext uri="{BB962C8B-B14F-4D97-AF65-F5344CB8AC3E}">
        <p14:creationId xmlns:p14="http://schemas.microsoft.com/office/powerpoint/2010/main" val="1730960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0101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6147" y="4670855"/>
            <a:ext cx="434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we have to add the last set bit (right-most </a:t>
            </a:r>
            <a:r>
              <a:rPr lang="hu-HU" b="1" dirty="0"/>
              <a:t>1</a:t>
            </a:r>
            <a:r>
              <a:rPr lang="hu-HU" dirty="0"/>
              <a:t>)</a:t>
            </a:r>
          </a:p>
          <a:p>
            <a:pPr algn="ctr"/>
            <a:r>
              <a:rPr lang="hu-HU" dirty="0"/>
              <a:t> to the  actual index to get the next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221" y="531718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0101+0001=0110</a:t>
            </a:r>
          </a:p>
        </p:txBody>
      </p:sp>
    </p:spTree>
    <p:extLst>
      <p:ext uri="{BB962C8B-B14F-4D97-AF65-F5344CB8AC3E}">
        <p14:creationId xmlns:p14="http://schemas.microsoft.com/office/powerpoint/2010/main" val="3913578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0101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4040828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0101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6147" y="4670855"/>
            <a:ext cx="434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we have to add the last set bit (right-most </a:t>
            </a:r>
            <a:r>
              <a:rPr lang="hu-HU" b="1" dirty="0"/>
              <a:t>1</a:t>
            </a:r>
            <a:r>
              <a:rPr lang="hu-HU" dirty="0"/>
              <a:t>)</a:t>
            </a:r>
          </a:p>
          <a:p>
            <a:pPr algn="ctr"/>
            <a:r>
              <a:rPr lang="hu-HU" dirty="0"/>
              <a:t> to the  actual index to get the next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221" y="531718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0110+0010=1000</a:t>
            </a:r>
          </a:p>
        </p:txBody>
      </p:sp>
    </p:spTree>
    <p:extLst>
      <p:ext uri="{BB962C8B-B14F-4D97-AF65-F5344CB8AC3E}">
        <p14:creationId xmlns:p14="http://schemas.microsoft.com/office/powerpoint/2010/main" val="464689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0101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6147" y="4670855"/>
            <a:ext cx="434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we have to add the last set bit (right-most </a:t>
            </a:r>
            <a:r>
              <a:rPr lang="hu-HU" b="1" dirty="0"/>
              <a:t>1</a:t>
            </a:r>
            <a:r>
              <a:rPr lang="hu-HU" dirty="0"/>
              <a:t>)</a:t>
            </a:r>
          </a:p>
          <a:p>
            <a:pPr algn="ctr"/>
            <a:r>
              <a:rPr lang="hu-HU" dirty="0"/>
              <a:t> to the  actual index to get the next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221" y="531718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0110+0010=1000</a:t>
            </a:r>
          </a:p>
        </p:txBody>
      </p:sp>
    </p:spTree>
    <p:extLst>
      <p:ext uri="{BB962C8B-B14F-4D97-AF65-F5344CB8AC3E}">
        <p14:creationId xmlns:p14="http://schemas.microsoft.com/office/powerpoint/2010/main" val="176948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7254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3902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0548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196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3842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0490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7136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73784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50430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2707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0372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3946" y="2496065"/>
            <a:ext cx="7775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main problem is how to find the prefix sum?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sum of items with indexes </a:t>
            </a:r>
            <a:r>
              <a:rPr lang="hu-HU" b="1" dirty="0">
                <a:sym typeface="Wingdings" panose="05000000000000000000" pitchFamily="2" charset="2"/>
              </a:rPr>
              <a:t>[0:4]=3+2-1+6+5=15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      </a:t>
            </a:r>
            <a:r>
              <a:rPr lang="hu-HU" dirty="0">
                <a:sym typeface="Wingdings" panose="05000000000000000000" pitchFamily="2" charset="2"/>
              </a:rPr>
              <a:t>sum of items within the range 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[0:7]=3+2-1+6+5+4-3+3=19</a:t>
            </a:r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921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0101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2271329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8314" y="1517694"/>
            <a:ext cx="87773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What is the aim of caches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?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    we want to access the recently used items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(for example URLs) very fast so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time complexity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(and discard least recently used ones)</a:t>
            </a:r>
          </a:p>
          <a:p>
            <a:pPr lvl="1"/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NAIVE APPROACH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use a single hashtable and we can achieve put() and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get() operations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BUT we the memory complexity is not favorable</a:t>
            </a:r>
          </a:p>
          <a:p>
            <a:pPr lvl="1"/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 splay trees are working fine but again we store all the items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in a tree-like structure ...</a:t>
            </a:r>
          </a:p>
          <a:p>
            <a:pPr lvl="1"/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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LRU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caches use (usually)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doubly linked lists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achieve this goal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		+ we have to use hashtables as well to boost linked lists !!!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92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2584" y="2034746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7114" y="2034744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1644" y="2034744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6174" y="2034744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7990706" y="2034745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68563" y="2483706"/>
            <a:ext cx="453081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37623" y="2512537"/>
            <a:ext cx="453081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03093" y="2512537"/>
            <a:ext cx="453081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5" idx="3"/>
          </p:cNvCxnSpPr>
          <p:nvPr/>
        </p:nvCxnSpPr>
        <p:spPr>
          <a:xfrm flipH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08790" y="2512537"/>
            <a:ext cx="453081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98973" y="2516654"/>
            <a:ext cx="453081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56206" y="2483706"/>
            <a:ext cx="453081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2929" y="301985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87132" y="3019853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tail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81556" y="3682561"/>
            <a:ext cx="71767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usually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 bits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track the items stored in the cache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~ frequently used items have higher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 bit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when the cache is full: we have to remove the least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recently used item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 other approach: items closer to the head are more important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 (we use this approach during implementation)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93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2584" y="2034746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7114" y="2034744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1644" y="2034744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6174" y="2034744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7990706" y="2034745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68563" y="248370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37623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03093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5" idx="3"/>
          </p:cNvCxnSpPr>
          <p:nvPr/>
        </p:nvCxnSpPr>
        <p:spPr>
          <a:xfrm flipH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08790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98973" y="2516654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56206" y="248370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2929" y="301985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87132" y="3019853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tail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9121" y="3507382"/>
            <a:ext cx="76058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when we consider a given item (URL) that given item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may be in the memory already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in this case we have to update the value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         of course first we have to find the given item: with linked lists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this operation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time complexity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    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THIS IS WHY WE USE A HASHTABLE !!!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~ we can reduce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running time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17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2584" y="2034746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7114" y="203474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1644" y="203474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6174" y="203474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7990706" y="203474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68563" y="248370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37623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03093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5" idx="3"/>
          </p:cNvCxnSpPr>
          <p:nvPr/>
        </p:nvCxnSpPr>
        <p:spPr>
          <a:xfrm flipH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08790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98973" y="2516654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56206" y="248370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2929" y="301985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87132" y="3019853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tail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39737" y="3507382"/>
            <a:ext cx="7973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WHY TO USE DOUBLY LINKED LISTS?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we need the pointer to the tail as well when we remove</a:t>
            </a:r>
          </a:p>
          <a:p>
            <a:r>
              <a:rPr lang="hu-HU" dirty="0">
                <a:sym typeface="Wingdings" panose="05000000000000000000" pitchFamily="2" charset="2"/>
              </a:rPr>
              <a:t>		the least significant item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if we do not have a pointer to the tail: first we have to find the last</a:t>
            </a:r>
          </a:p>
          <a:p>
            <a:r>
              <a:rPr lang="hu-HU" dirty="0">
                <a:sym typeface="Wingdings" panose="05000000000000000000" pitchFamily="2" charset="2"/>
              </a:rPr>
              <a:t>		item: which can be done on </a:t>
            </a:r>
            <a:r>
              <a:rPr lang="hu-HU" b="1" dirty="0">
                <a:sym typeface="Wingdings" panose="05000000000000000000" pitchFamily="2" charset="2"/>
              </a:rPr>
              <a:t>O(N)</a:t>
            </a:r>
            <a:r>
              <a:rPr lang="hu-HU" dirty="0">
                <a:sym typeface="Wingdings" panose="05000000000000000000" pitchFamily="2" charset="2"/>
              </a:rPr>
              <a:t> when using singly linked lists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61101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79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A(0)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7125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A</a:t>
            </a:r>
            <a:r>
              <a:rPr lang="hu-HU" dirty="0"/>
              <a:t> with </a:t>
            </a:r>
            <a:r>
              <a:rPr lang="hu-HU" b="1" dirty="0"/>
              <a:t>ID 0 </a:t>
            </a:r>
            <a:r>
              <a:rPr lang="hu-HU" dirty="0"/>
              <a:t>(we use IDs as keys in the hashtable)</a:t>
            </a:r>
          </a:p>
          <a:p>
            <a:r>
              <a:rPr lang="hu-HU" dirty="0"/>
              <a:t>	~ in every insertion we check whether the item</a:t>
            </a:r>
          </a:p>
          <a:p>
            <a:r>
              <a:rPr lang="hu-HU" dirty="0"/>
              <a:t>		is present in the cache or not (if yes, we do an update)</a:t>
            </a:r>
          </a:p>
        </p:txBody>
      </p:sp>
    </p:spTree>
    <p:extLst>
      <p:ext uri="{BB962C8B-B14F-4D97-AF65-F5344CB8AC3E}">
        <p14:creationId xmlns:p14="http://schemas.microsoft.com/office/powerpoint/2010/main" val="3892363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A(0)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B</a:t>
            </a:r>
            <a:r>
              <a:rPr lang="hu-HU" dirty="0"/>
              <a:t> with </a:t>
            </a:r>
            <a:r>
              <a:rPr lang="hu-HU" b="1" dirty="0"/>
              <a:t>ID 1 </a:t>
            </a:r>
            <a:r>
              <a:rPr lang="hu-HU" dirty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37427463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A(0)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C</a:t>
            </a:r>
            <a:r>
              <a:rPr lang="hu-HU" dirty="0"/>
              <a:t> with </a:t>
            </a:r>
            <a:r>
              <a:rPr lang="hu-HU" b="1" dirty="0"/>
              <a:t>ID 2 </a:t>
            </a:r>
            <a:r>
              <a:rPr lang="hu-HU" dirty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14965731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A(0)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D</a:t>
            </a:r>
            <a:r>
              <a:rPr lang="hu-HU" dirty="0"/>
              <a:t> with </a:t>
            </a:r>
            <a:r>
              <a:rPr lang="hu-HU" b="1" dirty="0"/>
              <a:t>ID 3 </a:t>
            </a:r>
            <a:r>
              <a:rPr lang="hu-HU" dirty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8237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7254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3902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0548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196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3842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0490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7136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73784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50430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27076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03724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3946" y="2108880"/>
            <a:ext cx="6650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INTUITIVE SOLUTION</a:t>
            </a:r>
            <a:r>
              <a:rPr lang="hu-HU" dirty="0"/>
              <a:t>: let’s construct a prefix sum array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dirty="0"/>
              <a:t>In a </a:t>
            </a:r>
            <a:r>
              <a:rPr lang="hu-HU" b="1" dirty="0"/>
              <a:t>prefix sum array </a:t>
            </a:r>
            <a:r>
              <a:rPr lang="hu-HU" dirty="0"/>
              <a:t>every item with index</a:t>
            </a:r>
            <a:r>
              <a:rPr lang="hu-HU" b="1" dirty="0"/>
              <a:t> i </a:t>
            </a:r>
            <a:r>
              <a:rPr lang="hu-HU" dirty="0"/>
              <a:t>is the</a:t>
            </a:r>
          </a:p>
          <a:p>
            <a:r>
              <a:rPr lang="hu-HU" dirty="0"/>
              <a:t>		sum of all the preceeding items with indexes </a:t>
            </a:r>
            <a:r>
              <a:rPr lang="hu-HU" b="1" dirty="0"/>
              <a:t>[0:i]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37254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13902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90548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196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43842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20490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97136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73784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50430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27076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03724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5994" y="4278566"/>
            <a:ext cx="4271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about the running time complexities?</a:t>
            </a:r>
          </a:p>
          <a:p>
            <a:endParaRPr lang="hu-HU" dirty="0"/>
          </a:p>
          <a:p>
            <a:r>
              <a:rPr lang="hu-HU" dirty="0"/>
              <a:t>	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4381" y="6205540"/>
            <a:ext cx="766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FENWICK TREES DO THESE OPERATIONS IN O(logN) SO THEY ARE PREDICTABLE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38612" y="4635880"/>
            <a:ext cx="80976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constructing a prefix sum array takes </a:t>
            </a:r>
            <a:r>
              <a:rPr lang="hu-HU" b="1" dirty="0">
                <a:sym typeface="Wingdings" panose="05000000000000000000" pitchFamily="2" charset="2"/>
              </a:rPr>
              <a:t>O(N)</a:t>
            </a:r>
            <a:r>
              <a:rPr lang="hu-HU" dirty="0">
                <a:sym typeface="Wingdings" panose="05000000000000000000" pitchFamily="2" charset="2"/>
              </a:rPr>
              <a:t> time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 finding the prefix sum takes </a:t>
            </a:r>
            <a:r>
              <a:rPr lang="hu-HU" b="1" dirty="0">
                <a:sym typeface="Wingdings" panose="05000000000000000000" pitchFamily="2" charset="2"/>
              </a:rPr>
              <a:t>O(1)</a:t>
            </a:r>
            <a:r>
              <a:rPr lang="hu-HU" dirty="0">
                <a:sym typeface="Wingdings" panose="05000000000000000000" pitchFamily="2" charset="2"/>
              </a:rPr>
              <a:t> time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PROBLEM</a:t>
            </a:r>
            <a:r>
              <a:rPr lang="hu-HU" dirty="0">
                <a:sym typeface="Wingdings" panose="05000000000000000000" pitchFamily="2" charset="2"/>
              </a:rPr>
              <a:t>: updating an item takes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because we have to reconstruct the array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459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A(0)</a:t>
            </a: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E</a:t>
            </a:r>
            <a:r>
              <a:rPr lang="hu-HU" dirty="0"/>
              <a:t> with </a:t>
            </a:r>
            <a:r>
              <a:rPr lang="hu-HU" b="1" dirty="0"/>
              <a:t>ID 4 </a:t>
            </a:r>
            <a:r>
              <a:rPr lang="hu-HU" dirty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1107545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A(0)</a:t>
            </a: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F</a:t>
            </a:r>
            <a:r>
              <a:rPr lang="hu-HU" dirty="0"/>
              <a:t> with </a:t>
            </a:r>
            <a:r>
              <a:rPr lang="hu-HU" b="1" dirty="0"/>
              <a:t>ID 5 </a:t>
            </a:r>
            <a:r>
              <a:rPr lang="hu-HU" dirty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37906482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A(0)</a:t>
            </a: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F</a:t>
            </a:r>
            <a:r>
              <a:rPr lang="hu-HU" dirty="0"/>
              <a:t> with </a:t>
            </a:r>
            <a:r>
              <a:rPr lang="hu-HU" b="1" dirty="0"/>
              <a:t>ID 5 </a:t>
            </a:r>
            <a:r>
              <a:rPr lang="hu-HU" dirty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10463078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F</a:t>
            </a:r>
            <a:r>
              <a:rPr lang="hu-HU" dirty="0"/>
              <a:t> with </a:t>
            </a:r>
            <a:r>
              <a:rPr lang="hu-HU" b="1" dirty="0"/>
              <a:t>ID 5 </a:t>
            </a:r>
            <a:r>
              <a:rPr lang="hu-HU" dirty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28509904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F(5)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F</a:t>
            </a:r>
            <a:r>
              <a:rPr lang="hu-HU" dirty="0"/>
              <a:t> with </a:t>
            </a:r>
            <a:r>
              <a:rPr lang="hu-HU" b="1" dirty="0"/>
              <a:t>ID 5 </a:t>
            </a:r>
            <a:r>
              <a:rPr lang="hu-HU" dirty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35833766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F(5)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6000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D</a:t>
            </a:r>
            <a:r>
              <a:rPr lang="hu-HU" dirty="0"/>
              <a:t> with </a:t>
            </a:r>
            <a:r>
              <a:rPr lang="hu-HU" b="1" dirty="0"/>
              <a:t>ID 3 </a:t>
            </a:r>
            <a:r>
              <a:rPr lang="hu-HU" dirty="0"/>
              <a:t>(we use IDs as keys in the hashtable)</a:t>
            </a:r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401953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F(5)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600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D</a:t>
            </a:r>
            <a:r>
              <a:rPr lang="hu-HU" dirty="0"/>
              <a:t> with </a:t>
            </a:r>
            <a:r>
              <a:rPr lang="hu-HU" b="1" dirty="0"/>
              <a:t>ID 3 </a:t>
            </a:r>
            <a:r>
              <a:rPr lang="hu-HU" dirty="0"/>
              <a:t>(we use IDs as keys in the hashtable)</a:t>
            </a:r>
          </a:p>
          <a:p>
            <a:r>
              <a:rPr lang="hu-HU" dirty="0"/>
              <a:t>	~ we can find an item because of the hashtable</a:t>
            </a:r>
          </a:p>
          <a:p>
            <a:r>
              <a:rPr lang="hu-HU" dirty="0"/>
              <a:t>		with </a:t>
            </a:r>
            <a:r>
              <a:rPr lang="hu-HU" b="1" dirty="0"/>
              <a:t>O(1)</a:t>
            </a:r>
            <a:r>
              <a:rPr lang="hu-HU" dirty="0"/>
              <a:t> constant time complexity</a:t>
            </a:r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67687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F(5)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600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D</a:t>
            </a:r>
            <a:r>
              <a:rPr lang="hu-HU" dirty="0"/>
              <a:t> with </a:t>
            </a:r>
            <a:r>
              <a:rPr lang="hu-HU" b="1" dirty="0"/>
              <a:t>ID 3 </a:t>
            </a:r>
            <a:r>
              <a:rPr lang="hu-HU" dirty="0"/>
              <a:t>(we use IDs as keys in the hashtable)</a:t>
            </a:r>
          </a:p>
          <a:p>
            <a:r>
              <a:rPr lang="hu-HU" dirty="0"/>
              <a:t>	~ we can find an item because of the hashtable</a:t>
            </a:r>
          </a:p>
          <a:p>
            <a:r>
              <a:rPr lang="hu-HU" dirty="0"/>
              <a:t>		with </a:t>
            </a:r>
            <a:r>
              <a:rPr lang="hu-HU" b="1" dirty="0"/>
              <a:t>O(1)</a:t>
            </a:r>
            <a:r>
              <a:rPr lang="hu-HU" dirty="0"/>
              <a:t> constant time complexity</a:t>
            </a:r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3160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F(5)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600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D</a:t>
            </a:r>
            <a:r>
              <a:rPr lang="hu-HU" dirty="0"/>
              <a:t> with </a:t>
            </a:r>
            <a:r>
              <a:rPr lang="hu-HU" b="1" dirty="0"/>
              <a:t>ID 3 </a:t>
            </a:r>
            <a:r>
              <a:rPr lang="hu-HU" dirty="0"/>
              <a:t>(we use IDs as keys in the hashtable)</a:t>
            </a:r>
          </a:p>
          <a:p>
            <a:r>
              <a:rPr lang="hu-HU" dirty="0"/>
              <a:t>	~ we can find an item because of the hashtable</a:t>
            </a:r>
          </a:p>
          <a:p>
            <a:r>
              <a:rPr lang="hu-HU" dirty="0"/>
              <a:t>		with </a:t>
            </a:r>
            <a:r>
              <a:rPr lang="hu-HU" b="1" dirty="0"/>
              <a:t>O(1)</a:t>
            </a:r>
            <a:r>
              <a:rPr lang="hu-HU" dirty="0"/>
              <a:t> constant time complexity</a:t>
            </a:r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9607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20345" y="1334530"/>
            <a:ext cx="107809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Fenwick trees </a:t>
            </a:r>
            <a:r>
              <a:rPr lang="hu-HU" dirty="0"/>
              <a:t>use binary representation of the numbers and the indexes</a:t>
            </a:r>
          </a:p>
          <a:p>
            <a:r>
              <a:rPr lang="hu-HU" dirty="0"/>
              <a:t>	~ hence the name binary indexed tree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it is extremely fast to do the operations in binary (</a:t>
            </a:r>
            <a:r>
              <a:rPr lang="hu-HU" b="1" dirty="0">
                <a:sym typeface="Wingdings" panose="05000000000000000000" pitchFamily="2" charset="2"/>
              </a:rPr>
              <a:t>AND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OR</a:t>
            </a:r>
            <a:r>
              <a:rPr lang="hu-HU" dirty="0">
                <a:sym typeface="Wingdings" panose="05000000000000000000" pitchFamily="2" charset="2"/>
              </a:rPr>
              <a:t> logical operations)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the sum of the first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numbers depends on the binary representation of that given number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29881" y="3303373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F0"/>
                </a:solidFill>
              </a:rPr>
              <a:t>10        =        2     +      2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87982" y="32292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44183" y="32209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6" name="Left Brace 35"/>
          <p:cNvSpPr/>
          <p:nvPr/>
        </p:nvSpPr>
        <p:spPr>
          <a:xfrm rot="16200000">
            <a:off x="5373132" y="3499596"/>
            <a:ext cx="325394" cy="73316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extBox 36"/>
          <p:cNvSpPr txBox="1"/>
          <p:nvPr/>
        </p:nvSpPr>
        <p:spPr>
          <a:xfrm>
            <a:off x="4947527" y="4137388"/>
            <a:ext cx="1176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the sum of </a:t>
            </a:r>
          </a:p>
          <a:p>
            <a:pPr algn="ctr"/>
            <a:r>
              <a:rPr lang="hu-HU" sz="1600" dirty="0"/>
              <a:t>the first</a:t>
            </a:r>
          </a:p>
          <a:p>
            <a:pPr algn="ctr"/>
            <a:r>
              <a:rPr lang="hu-HU" sz="1600" b="1" dirty="0"/>
              <a:t>10</a:t>
            </a:r>
            <a:r>
              <a:rPr lang="hu-HU" sz="1600" dirty="0"/>
              <a:t> numbers</a:t>
            </a:r>
          </a:p>
        </p:txBody>
      </p:sp>
      <p:sp>
        <p:nvSpPr>
          <p:cNvPr id="38" name="Left Brace 37"/>
          <p:cNvSpPr/>
          <p:nvPr/>
        </p:nvSpPr>
        <p:spPr>
          <a:xfrm rot="16200000">
            <a:off x="6625558" y="3550096"/>
            <a:ext cx="325394" cy="5761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Left Brace 38"/>
          <p:cNvSpPr/>
          <p:nvPr/>
        </p:nvSpPr>
        <p:spPr>
          <a:xfrm rot="16200000">
            <a:off x="7522676" y="3562224"/>
            <a:ext cx="325394" cy="5761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extBox 39"/>
          <p:cNvSpPr txBox="1"/>
          <p:nvPr/>
        </p:nvSpPr>
        <p:spPr>
          <a:xfrm>
            <a:off x="6251778" y="4137388"/>
            <a:ext cx="1072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range of</a:t>
            </a:r>
          </a:p>
          <a:p>
            <a:pPr algn="ctr"/>
            <a:r>
              <a:rPr lang="hu-HU" sz="1600" dirty="0"/>
              <a:t>the first</a:t>
            </a:r>
          </a:p>
          <a:p>
            <a:pPr algn="ctr"/>
            <a:r>
              <a:rPr lang="hu-HU" sz="1600" b="1" dirty="0"/>
              <a:t>8</a:t>
            </a:r>
            <a:r>
              <a:rPr lang="hu-HU" sz="1600" dirty="0"/>
              <a:t> numbers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0985" y="4147619"/>
            <a:ext cx="921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range of</a:t>
            </a:r>
          </a:p>
          <a:p>
            <a:pPr algn="ctr"/>
            <a:r>
              <a:rPr lang="hu-HU" sz="1600" dirty="0"/>
              <a:t>next </a:t>
            </a:r>
            <a:r>
              <a:rPr lang="hu-HU" sz="1600" b="1" dirty="0"/>
              <a:t>2</a:t>
            </a:r>
          </a:p>
          <a:p>
            <a:pPr algn="ctr"/>
            <a:r>
              <a:rPr lang="hu-HU" sz="1600" dirty="0"/>
              <a:t>numbers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77514" y="5137559"/>
            <a:ext cx="7539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have these numbers precomputer (this is why we construct the tree first)</a:t>
            </a:r>
          </a:p>
          <a:p>
            <a:r>
              <a:rPr lang="hu-HU" dirty="0"/>
              <a:t>	we just have to add these ranges to get the final sum</a:t>
            </a:r>
          </a:p>
        </p:txBody>
      </p:sp>
    </p:spTree>
    <p:extLst>
      <p:ext uri="{BB962C8B-B14F-4D97-AF65-F5344CB8AC3E}">
        <p14:creationId xmlns:p14="http://schemas.microsoft.com/office/powerpoint/2010/main" val="87307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0503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8130" y="3393989"/>
            <a:ext cx="4169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indexes start with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in this case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index always represents a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value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210313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53439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1543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115280</TotalTime>
  <Words>5258</Words>
  <Application>Microsoft Office PowerPoint</Application>
  <PresentationFormat>Widescreen</PresentationFormat>
  <Paragraphs>2108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Wingdings</vt:lpstr>
      <vt:lpstr>Office Theme</vt:lpstr>
      <vt:lpstr>Advanced Algorithms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769</cp:revision>
  <dcterms:created xsi:type="dcterms:W3CDTF">2017-12-07T15:29:51Z</dcterms:created>
  <dcterms:modified xsi:type="dcterms:W3CDTF">2022-02-19T09:22:26Z</dcterms:modified>
</cp:coreProperties>
</file>