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589" r:id="rId3"/>
    <p:sldId id="591" r:id="rId4"/>
    <p:sldId id="439" r:id="rId5"/>
    <p:sldId id="590" r:id="rId6"/>
    <p:sldId id="593" r:id="rId7"/>
    <p:sldId id="592" r:id="rId8"/>
    <p:sldId id="594" r:id="rId9"/>
    <p:sldId id="595" r:id="rId10"/>
    <p:sldId id="596" r:id="rId11"/>
    <p:sldId id="599" r:id="rId12"/>
    <p:sldId id="598" r:id="rId13"/>
    <p:sldId id="600" r:id="rId14"/>
    <p:sldId id="604" r:id="rId15"/>
    <p:sldId id="601" r:id="rId16"/>
    <p:sldId id="602" r:id="rId17"/>
    <p:sldId id="603" r:id="rId18"/>
    <p:sldId id="605" r:id="rId19"/>
    <p:sldId id="606" r:id="rId20"/>
    <p:sldId id="607" r:id="rId21"/>
    <p:sldId id="609" r:id="rId22"/>
    <p:sldId id="611" r:id="rId23"/>
    <p:sldId id="612" r:id="rId24"/>
    <p:sldId id="618" r:id="rId25"/>
    <p:sldId id="613" r:id="rId26"/>
    <p:sldId id="619" r:id="rId27"/>
    <p:sldId id="620" r:id="rId28"/>
    <p:sldId id="621" r:id="rId29"/>
    <p:sldId id="622" r:id="rId30"/>
    <p:sldId id="623" r:id="rId31"/>
    <p:sldId id="624" r:id="rId32"/>
    <p:sldId id="626" r:id="rId33"/>
    <p:sldId id="625" r:id="rId34"/>
    <p:sldId id="627" r:id="rId35"/>
    <p:sldId id="628" r:id="rId36"/>
    <p:sldId id="639" r:id="rId37"/>
    <p:sldId id="629" r:id="rId38"/>
    <p:sldId id="640" r:id="rId39"/>
    <p:sldId id="641" r:id="rId40"/>
    <p:sldId id="642" r:id="rId41"/>
    <p:sldId id="643" r:id="rId42"/>
    <p:sldId id="644" r:id="rId43"/>
    <p:sldId id="646" r:id="rId44"/>
    <p:sldId id="647" r:id="rId45"/>
    <p:sldId id="648" r:id="rId46"/>
    <p:sldId id="650" r:id="rId47"/>
    <p:sldId id="649" r:id="rId48"/>
    <p:sldId id="651" r:id="rId49"/>
    <p:sldId id="652" r:id="rId50"/>
    <p:sldId id="653" r:id="rId51"/>
    <p:sldId id="655" r:id="rId52"/>
    <p:sldId id="656" r:id="rId53"/>
    <p:sldId id="663" r:id="rId54"/>
    <p:sldId id="664" r:id="rId55"/>
    <p:sldId id="665" r:id="rId56"/>
    <p:sldId id="666" r:id="rId57"/>
    <p:sldId id="667" r:id="rId58"/>
    <p:sldId id="668" r:id="rId59"/>
    <p:sldId id="669" r:id="rId60"/>
    <p:sldId id="670" r:id="rId61"/>
    <p:sldId id="671" r:id="rId62"/>
    <p:sldId id="672" r:id="rId63"/>
    <p:sldId id="673" r:id="rId64"/>
    <p:sldId id="675" r:id="rId65"/>
    <p:sldId id="676" r:id="rId66"/>
    <p:sldId id="677" r:id="rId67"/>
    <p:sldId id="678" r:id="rId68"/>
    <p:sldId id="679" r:id="rId69"/>
    <p:sldId id="680" r:id="rId70"/>
    <p:sldId id="686" r:id="rId71"/>
    <p:sldId id="685" r:id="rId72"/>
    <p:sldId id="687" r:id="rId73"/>
    <p:sldId id="688" r:id="rId74"/>
    <p:sldId id="689" r:id="rId75"/>
    <p:sldId id="690" r:id="rId76"/>
    <p:sldId id="691" r:id="rId77"/>
    <p:sldId id="693" r:id="rId78"/>
    <p:sldId id="694" r:id="rId79"/>
    <p:sldId id="695" r:id="rId80"/>
    <p:sldId id="696" r:id="rId81"/>
    <p:sldId id="700" r:id="rId82"/>
    <p:sldId id="698" r:id="rId83"/>
    <p:sldId id="699" r:id="rId84"/>
    <p:sldId id="701" r:id="rId85"/>
    <p:sldId id="702" r:id="rId86"/>
    <p:sldId id="704" r:id="rId87"/>
    <p:sldId id="703" r:id="rId88"/>
    <p:sldId id="705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B8D"/>
    <a:srgbClr val="FF7C80"/>
    <a:srgbClr val="FFDE75"/>
    <a:srgbClr val="F9C3C3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.jobs@yahoo.com" TargetMode="External"/><Relationship Id="rId2" Type="http://schemas.openxmlformats.org/officeDocument/2006/relationships/hyperlink" Target="mailto:k.smith@gmai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aniel@gmail.co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Associative Arrays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663"/>
            <a:ext cx="10515600" cy="8376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motivation is that we want to store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(key,value)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pairs efficiently – so that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operations takes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2D90BA-B847-446D-A860-792FB1B04707}"/>
              </a:ext>
            </a:extLst>
          </p:cNvPr>
          <p:cNvCxnSpPr/>
          <p:nvPr/>
        </p:nvCxnSpPr>
        <p:spPr>
          <a:xfrm>
            <a:off x="3392143" y="3629016"/>
            <a:ext cx="5924282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459A96-FC9A-4E65-AB0B-3F150634FAC0}"/>
              </a:ext>
            </a:extLst>
          </p:cNvPr>
          <p:cNvCxnSpPr>
            <a:cxnSpLocks/>
          </p:cNvCxnSpPr>
          <p:nvPr/>
        </p:nvCxnSpPr>
        <p:spPr>
          <a:xfrm>
            <a:off x="6302769" y="2985072"/>
            <a:ext cx="0" cy="289212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4AA8A6-B29A-42CC-94E9-65913508E2F1}"/>
              </a:ext>
            </a:extLst>
          </p:cNvPr>
          <p:cNvSpPr txBox="1"/>
          <p:nvPr/>
        </p:nvSpPr>
        <p:spPr>
          <a:xfrm>
            <a:off x="4242968" y="3076212"/>
            <a:ext cx="4130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KEYS			  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AACBE-7BA8-473E-A028-D9231F959A66}"/>
              </a:ext>
            </a:extLst>
          </p:cNvPr>
          <p:cNvSpPr txBox="1"/>
          <p:nvPr/>
        </p:nvSpPr>
        <p:spPr>
          <a:xfrm>
            <a:off x="400838" y="5318486"/>
            <a:ext cx="3422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would like to store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their novels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make operations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189D4-976D-42CF-9480-C936CA5ADFA9}"/>
              </a:ext>
            </a:extLst>
          </p:cNvPr>
          <p:cNvSpPr txBox="1"/>
          <p:nvPr/>
        </p:nvSpPr>
        <p:spPr>
          <a:xfrm>
            <a:off x="3695343" y="3848009"/>
            <a:ext cx="57246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daniel@gmail.com		           User(„Daniel”,24)</a:t>
            </a:r>
          </a:p>
          <a:p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kevin@gmail.com	  	           User(„Kevin”,34) </a:t>
            </a:r>
          </a:p>
          <a:p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adam@gmail.com		           User(„Adam”,56)	</a:t>
            </a:r>
          </a:p>
        </p:txBody>
      </p:sp>
    </p:spTree>
    <p:extLst>
      <p:ext uri="{BB962C8B-B14F-4D97-AF65-F5344CB8AC3E}">
        <p14:creationId xmlns:p14="http://schemas.microsoft.com/office/powerpoint/2010/main" val="88898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9C6FF-DA26-4752-BBA3-A16E84A4CDE1}"/>
              </a:ext>
            </a:extLst>
          </p:cNvPr>
          <p:cNvSpPr/>
          <p:nvPr/>
        </p:nvSpPr>
        <p:spPr>
          <a:xfrm>
            <a:off x="4882846" y="261262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48843-9173-4A69-BA41-8A44F29B3392}"/>
              </a:ext>
            </a:extLst>
          </p:cNvPr>
          <p:cNvSpPr/>
          <p:nvPr/>
        </p:nvSpPr>
        <p:spPr>
          <a:xfrm>
            <a:off x="4882846" y="299176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C1E64-A3CE-4507-A529-2E94419C2DC3}"/>
              </a:ext>
            </a:extLst>
          </p:cNvPr>
          <p:cNvSpPr/>
          <p:nvPr/>
        </p:nvSpPr>
        <p:spPr>
          <a:xfrm>
            <a:off x="4882846" y="337091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FEBDF2-E542-4455-A481-ABFBE2C52C0A}"/>
              </a:ext>
            </a:extLst>
          </p:cNvPr>
          <p:cNvSpPr/>
          <p:nvPr/>
        </p:nvSpPr>
        <p:spPr>
          <a:xfrm>
            <a:off x="4882846" y="375005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6925D-5B33-431B-820C-AFB71B51EAB3}"/>
              </a:ext>
            </a:extLst>
          </p:cNvPr>
          <p:cNvSpPr/>
          <p:nvPr/>
        </p:nvSpPr>
        <p:spPr>
          <a:xfrm>
            <a:off x="4879523" y="412919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CA7E1-D0E7-47D7-8EFF-C08A44D1DFFB}"/>
              </a:ext>
            </a:extLst>
          </p:cNvPr>
          <p:cNvSpPr/>
          <p:nvPr/>
        </p:nvSpPr>
        <p:spPr>
          <a:xfrm>
            <a:off x="4879523" y="4508333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9A391-39D3-47F5-AC20-B92CB6E2877C}"/>
              </a:ext>
            </a:extLst>
          </p:cNvPr>
          <p:cNvSpPr/>
          <p:nvPr/>
        </p:nvSpPr>
        <p:spPr>
          <a:xfrm>
            <a:off x="4879523" y="4887474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6B364-D3A8-4F0A-AFF3-C0B5D107A694}"/>
              </a:ext>
            </a:extLst>
          </p:cNvPr>
          <p:cNvSpPr/>
          <p:nvPr/>
        </p:nvSpPr>
        <p:spPr>
          <a:xfrm>
            <a:off x="4879523" y="526661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31270-45C1-491A-8B11-A8049FD3948E}"/>
              </a:ext>
            </a:extLst>
          </p:cNvPr>
          <p:cNvSpPr txBox="1"/>
          <p:nvPr/>
        </p:nvSpPr>
        <p:spPr>
          <a:xfrm>
            <a:off x="4589420" y="259977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688DB-F9D6-4035-856A-963BBF415674}"/>
              </a:ext>
            </a:extLst>
          </p:cNvPr>
          <p:cNvSpPr txBox="1"/>
          <p:nvPr/>
        </p:nvSpPr>
        <p:spPr>
          <a:xfrm>
            <a:off x="4580542" y="29779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88C3E-CCDE-4592-BD36-3D3B19FD2BC7}"/>
              </a:ext>
            </a:extLst>
          </p:cNvPr>
          <p:cNvSpPr txBox="1"/>
          <p:nvPr/>
        </p:nvSpPr>
        <p:spPr>
          <a:xfrm>
            <a:off x="4580542" y="336507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B1180-0A41-4B62-9BF5-03176C3AAF0F}"/>
              </a:ext>
            </a:extLst>
          </p:cNvPr>
          <p:cNvSpPr txBox="1"/>
          <p:nvPr/>
        </p:nvSpPr>
        <p:spPr>
          <a:xfrm>
            <a:off x="4589420" y="373981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90005-EC18-42FC-A2DB-CE114274DE93}"/>
              </a:ext>
            </a:extLst>
          </p:cNvPr>
          <p:cNvSpPr txBox="1"/>
          <p:nvPr/>
        </p:nvSpPr>
        <p:spPr>
          <a:xfrm>
            <a:off x="4584657" y="412507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CEE08-EB3F-4004-B21A-8B911B579B7B}"/>
              </a:ext>
            </a:extLst>
          </p:cNvPr>
          <p:cNvSpPr txBox="1"/>
          <p:nvPr/>
        </p:nvSpPr>
        <p:spPr>
          <a:xfrm>
            <a:off x="4589420" y="4503935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0D9C2-3CBC-4446-9C05-597A796B036B}"/>
              </a:ext>
            </a:extLst>
          </p:cNvPr>
          <p:cNvSpPr txBox="1"/>
          <p:nvPr/>
        </p:nvSpPr>
        <p:spPr>
          <a:xfrm>
            <a:off x="4589420" y="487326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0883A-0E97-4623-AA93-2B3E834D87A3}"/>
              </a:ext>
            </a:extLst>
          </p:cNvPr>
          <p:cNvSpPr txBox="1"/>
          <p:nvPr/>
        </p:nvSpPr>
        <p:spPr>
          <a:xfrm>
            <a:off x="4589420" y="526164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2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9C6FF-DA26-4752-BBA3-A16E84A4CDE1}"/>
              </a:ext>
            </a:extLst>
          </p:cNvPr>
          <p:cNvSpPr/>
          <p:nvPr/>
        </p:nvSpPr>
        <p:spPr>
          <a:xfrm>
            <a:off x="4882846" y="261262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48843-9173-4A69-BA41-8A44F29B3392}"/>
              </a:ext>
            </a:extLst>
          </p:cNvPr>
          <p:cNvSpPr/>
          <p:nvPr/>
        </p:nvSpPr>
        <p:spPr>
          <a:xfrm>
            <a:off x="4882846" y="299176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C1E64-A3CE-4507-A529-2E94419C2DC3}"/>
              </a:ext>
            </a:extLst>
          </p:cNvPr>
          <p:cNvSpPr/>
          <p:nvPr/>
        </p:nvSpPr>
        <p:spPr>
          <a:xfrm>
            <a:off x="4882846" y="337091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FEBDF2-E542-4455-A481-ABFBE2C52C0A}"/>
              </a:ext>
            </a:extLst>
          </p:cNvPr>
          <p:cNvSpPr/>
          <p:nvPr/>
        </p:nvSpPr>
        <p:spPr>
          <a:xfrm>
            <a:off x="4882846" y="375005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6925D-5B33-431B-820C-AFB71B51EAB3}"/>
              </a:ext>
            </a:extLst>
          </p:cNvPr>
          <p:cNvSpPr/>
          <p:nvPr/>
        </p:nvSpPr>
        <p:spPr>
          <a:xfrm>
            <a:off x="4879523" y="412919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CA7E1-D0E7-47D7-8EFF-C08A44D1DFFB}"/>
              </a:ext>
            </a:extLst>
          </p:cNvPr>
          <p:cNvSpPr/>
          <p:nvPr/>
        </p:nvSpPr>
        <p:spPr>
          <a:xfrm>
            <a:off x="4879523" y="4508333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9A391-39D3-47F5-AC20-B92CB6E2877C}"/>
              </a:ext>
            </a:extLst>
          </p:cNvPr>
          <p:cNvSpPr/>
          <p:nvPr/>
        </p:nvSpPr>
        <p:spPr>
          <a:xfrm>
            <a:off x="4879523" y="4887474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6B364-D3A8-4F0A-AFF3-C0B5D107A694}"/>
              </a:ext>
            </a:extLst>
          </p:cNvPr>
          <p:cNvSpPr/>
          <p:nvPr/>
        </p:nvSpPr>
        <p:spPr>
          <a:xfrm>
            <a:off x="4879523" y="526661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31270-45C1-491A-8B11-A8049FD3948E}"/>
              </a:ext>
            </a:extLst>
          </p:cNvPr>
          <p:cNvSpPr txBox="1"/>
          <p:nvPr/>
        </p:nvSpPr>
        <p:spPr>
          <a:xfrm>
            <a:off x="4589420" y="259977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688DB-F9D6-4035-856A-963BBF415674}"/>
              </a:ext>
            </a:extLst>
          </p:cNvPr>
          <p:cNvSpPr txBox="1"/>
          <p:nvPr/>
        </p:nvSpPr>
        <p:spPr>
          <a:xfrm>
            <a:off x="4580542" y="29779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88C3E-CCDE-4592-BD36-3D3B19FD2BC7}"/>
              </a:ext>
            </a:extLst>
          </p:cNvPr>
          <p:cNvSpPr txBox="1"/>
          <p:nvPr/>
        </p:nvSpPr>
        <p:spPr>
          <a:xfrm>
            <a:off x="4580542" y="336507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B1180-0A41-4B62-9BF5-03176C3AAF0F}"/>
              </a:ext>
            </a:extLst>
          </p:cNvPr>
          <p:cNvSpPr txBox="1"/>
          <p:nvPr/>
        </p:nvSpPr>
        <p:spPr>
          <a:xfrm>
            <a:off x="4589420" y="373981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90005-EC18-42FC-A2DB-CE114274DE93}"/>
              </a:ext>
            </a:extLst>
          </p:cNvPr>
          <p:cNvSpPr txBox="1"/>
          <p:nvPr/>
        </p:nvSpPr>
        <p:spPr>
          <a:xfrm>
            <a:off x="4584657" y="412507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CEE08-EB3F-4004-B21A-8B911B579B7B}"/>
              </a:ext>
            </a:extLst>
          </p:cNvPr>
          <p:cNvSpPr txBox="1"/>
          <p:nvPr/>
        </p:nvSpPr>
        <p:spPr>
          <a:xfrm>
            <a:off x="4589420" y="4503935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0D9C2-3CBC-4446-9C05-597A796B036B}"/>
              </a:ext>
            </a:extLst>
          </p:cNvPr>
          <p:cNvSpPr txBox="1"/>
          <p:nvPr/>
        </p:nvSpPr>
        <p:spPr>
          <a:xfrm>
            <a:off x="4589420" y="487326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0883A-0E97-4623-AA93-2B3E834D87A3}"/>
              </a:ext>
            </a:extLst>
          </p:cNvPr>
          <p:cNvSpPr txBox="1"/>
          <p:nvPr/>
        </p:nvSpPr>
        <p:spPr>
          <a:xfrm>
            <a:off x="4589420" y="526164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E1220E-E74C-4AEE-B103-768A0C4BC262}"/>
              </a:ext>
            </a:extLst>
          </p:cNvPr>
          <p:cNvSpPr txBox="1"/>
          <p:nvPr/>
        </p:nvSpPr>
        <p:spPr>
          <a:xfrm>
            <a:off x="838200" y="1387047"/>
            <a:ext cx="258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INSERT(‚Kevin Smith’, 34)</a:t>
            </a:r>
          </a:p>
        </p:txBody>
      </p:sp>
    </p:spTree>
    <p:extLst>
      <p:ext uri="{BB962C8B-B14F-4D97-AF65-F5344CB8AC3E}">
        <p14:creationId xmlns:p14="http://schemas.microsoft.com/office/powerpoint/2010/main" val="96473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9C6FF-DA26-4752-BBA3-A16E84A4CDE1}"/>
              </a:ext>
            </a:extLst>
          </p:cNvPr>
          <p:cNvSpPr/>
          <p:nvPr/>
        </p:nvSpPr>
        <p:spPr>
          <a:xfrm>
            <a:off x="4882846" y="261262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48843-9173-4A69-BA41-8A44F29B3392}"/>
              </a:ext>
            </a:extLst>
          </p:cNvPr>
          <p:cNvSpPr/>
          <p:nvPr/>
        </p:nvSpPr>
        <p:spPr>
          <a:xfrm>
            <a:off x="4882846" y="299176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C1E64-A3CE-4507-A529-2E94419C2DC3}"/>
              </a:ext>
            </a:extLst>
          </p:cNvPr>
          <p:cNvSpPr/>
          <p:nvPr/>
        </p:nvSpPr>
        <p:spPr>
          <a:xfrm>
            <a:off x="4882846" y="337091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FEBDF2-E542-4455-A481-ABFBE2C52C0A}"/>
              </a:ext>
            </a:extLst>
          </p:cNvPr>
          <p:cNvSpPr/>
          <p:nvPr/>
        </p:nvSpPr>
        <p:spPr>
          <a:xfrm>
            <a:off x="4882846" y="375005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Kevin Smith - 34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6925D-5B33-431B-820C-AFB71B51EAB3}"/>
              </a:ext>
            </a:extLst>
          </p:cNvPr>
          <p:cNvSpPr/>
          <p:nvPr/>
        </p:nvSpPr>
        <p:spPr>
          <a:xfrm>
            <a:off x="4879523" y="412919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CA7E1-D0E7-47D7-8EFF-C08A44D1DFFB}"/>
              </a:ext>
            </a:extLst>
          </p:cNvPr>
          <p:cNvSpPr/>
          <p:nvPr/>
        </p:nvSpPr>
        <p:spPr>
          <a:xfrm>
            <a:off x="4879523" y="4508333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9A391-39D3-47F5-AC20-B92CB6E2877C}"/>
              </a:ext>
            </a:extLst>
          </p:cNvPr>
          <p:cNvSpPr/>
          <p:nvPr/>
        </p:nvSpPr>
        <p:spPr>
          <a:xfrm>
            <a:off x="4879523" y="4887474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6B364-D3A8-4F0A-AFF3-C0B5D107A694}"/>
              </a:ext>
            </a:extLst>
          </p:cNvPr>
          <p:cNvSpPr/>
          <p:nvPr/>
        </p:nvSpPr>
        <p:spPr>
          <a:xfrm>
            <a:off x="4879523" y="526661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31270-45C1-491A-8B11-A8049FD3948E}"/>
              </a:ext>
            </a:extLst>
          </p:cNvPr>
          <p:cNvSpPr txBox="1"/>
          <p:nvPr/>
        </p:nvSpPr>
        <p:spPr>
          <a:xfrm>
            <a:off x="4589420" y="259977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688DB-F9D6-4035-856A-963BBF415674}"/>
              </a:ext>
            </a:extLst>
          </p:cNvPr>
          <p:cNvSpPr txBox="1"/>
          <p:nvPr/>
        </p:nvSpPr>
        <p:spPr>
          <a:xfrm>
            <a:off x="4580542" y="29779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88C3E-CCDE-4592-BD36-3D3B19FD2BC7}"/>
              </a:ext>
            </a:extLst>
          </p:cNvPr>
          <p:cNvSpPr txBox="1"/>
          <p:nvPr/>
        </p:nvSpPr>
        <p:spPr>
          <a:xfrm>
            <a:off x="4580542" y="336507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B1180-0A41-4B62-9BF5-03176C3AAF0F}"/>
              </a:ext>
            </a:extLst>
          </p:cNvPr>
          <p:cNvSpPr txBox="1"/>
          <p:nvPr/>
        </p:nvSpPr>
        <p:spPr>
          <a:xfrm>
            <a:off x="4589420" y="373981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90005-EC18-42FC-A2DB-CE114274DE93}"/>
              </a:ext>
            </a:extLst>
          </p:cNvPr>
          <p:cNvSpPr txBox="1"/>
          <p:nvPr/>
        </p:nvSpPr>
        <p:spPr>
          <a:xfrm>
            <a:off x="4584657" y="412507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CEE08-EB3F-4004-B21A-8B911B579B7B}"/>
              </a:ext>
            </a:extLst>
          </p:cNvPr>
          <p:cNvSpPr txBox="1"/>
          <p:nvPr/>
        </p:nvSpPr>
        <p:spPr>
          <a:xfrm>
            <a:off x="4589420" y="4503935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0D9C2-3CBC-4446-9C05-597A796B036B}"/>
              </a:ext>
            </a:extLst>
          </p:cNvPr>
          <p:cNvSpPr txBox="1"/>
          <p:nvPr/>
        </p:nvSpPr>
        <p:spPr>
          <a:xfrm>
            <a:off x="4589420" y="487326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0883A-0E97-4623-AA93-2B3E834D87A3}"/>
              </a:ext>
            </a:extLst>
          </p:cNvPr>
          <p:cNvSpPr txBox="1"/>
          <p:nvPr/>
        </p:nvSpPr>
        <p:spPr>
          <a:xfrm>
            <a:off x="4589420" y="526164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E1220E-E74C-4AEE-B103-768A0C4BC262}"/>
              </a:ext>
            </a:extLst>
          </p:cNvPr>
          <p:cNvSpPr txBox="1"/>
          <p:nvPr/>
        </p:nvSpPr>
        <p:spPr>
          <a:xfrm>
            <a:off x="838200" y="1387047"/>
            <a:ext cx="258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INSERT(‚Kevin Smith’, 34)</a:t>
            </a:r>
          </a:p>
        </p:txBody>
      </p:sp>
    </p:spTree>
    <p:extLst>
      <p:ext uri="{BB962C8B-B14F-4D97-AF65-F5344CB8AC3E}">
        <p14:creationId xmlns:p14="http://schemas.microsoft.com/office/powerpoint/2010/main" val="16962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9C6FF-DA26-4752-BBA3-A16E84A4CDE1}"/>
              </a:ext>
            </a:extLst>
          </p:cNvPr>
          <p:cNvSpPr/>
          <p:nvPr/>
        </p:nvSpPr>
        <p:spPr>
          <a:xfrm>
            <a:off x="4882846" y="261262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48843-9173-4A69-BA41-8A44F29B3392}"/>
              </a:ext>
            </a:extLst>
          </p:cNvPr>
          <p:cNvSpPr/>
          <p:nvPr/>
        </p:nvSpPr>
        <p:spPr>
          <a:xfrm>
            <a:off x="4882846" y="299176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C1E64-A3CE-4507-A529-2E94419C2DC3}"/>
              </a:ext>
            </a:extLst>
          </p:cNvPr>
          <p:cNvSpPr/>
          <p:nvPr/>
        </p:nvSpPr>
        <p:spPr>
          <a:xfrm>
            <a:off x="4882846" y="337091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FEBDF2-E542-4455-A481-ABFBE2C52C0A}"/>
              </a:ext>
            </a:extLst>
          </p:cNvPr>
          <p:cNvSpPr/>
          <p:nvPr/>
        </p:nvSpPr>
        <p:spPr>
          <a:xfrm>
            <a:off x="4882846" y="375005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Kevin Smith - 34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6925D-5B33-431B-820C-AFB71B51EAB3}"/>
              </a:ext>
            </a:extLst>
          </p:cNvPr>
          <p:cNvSpPr/>
          <p:nvPr/>
        </p:nvSpPr>
        <p:spPr>
          <a:xfrm>
            <a:off x="4879523" y="412919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CA7E1-D0E7-47D7-8EFF-C08A44D1DFFB}"/>
              </a:ext>
            </a:extLst>
          </p:cNvPr>
          <p:cNvSpPr/>
          <p:nvPr/>
        </p:nvSpPr>
        <p:spPr>
          <a:xfrm>
            <a:off x="4879523" y="4508333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9A391-39D3-47F5-AC20-B92CB6E2877C}"/>
              </a:ext>
            </a:extLst>
          </p:cNvPr>
          <p:cNvSpPr/>
          <p:nvPr/>
        </p:nvSpPr>
        <p:spPr>
          <a:xfrm>
            <a:off x="4879523" y="4887474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6B364-D3A8-4F0A-AFF3-C0B5D107A694}"/>
              </a:ext>
            </a:extLst>
          </p:cNvPr>
          <p:cNvSpPr/>
          <p:nvPr/>
        </p:nvSpPr>
        <p:spPr>
          <a:xfrm>
            <a:off x="4879523" y="526661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31270-45C1-491A-8B11-A8049FD3948E}"/>
              </a:ext>
            </a:extLst>
          </p:cNvPr>
          <p:cNvSpPr txBox="1"/>
          <p:nvPr/>
        </p:nvSpPr>
        <p:spPr>
          <a:xfrm>
            <a:off x="4589420" y="259977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688DB-F9D6-4035-856A-963BBF415674}"/>
              </a:ext>
            </a:extLst>
          </p:cNvPr>
          <p:cNvSpPr txBox="1"/>
          <p:nvPr/>
        </p:nvSpPr>
        <p:spPr>
          <a:xfrm>
            <a:off x="4580542" y="29779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88C3E-CCDE-4592-BD36-3D3B19FD2BC7}"/>
              </a:ext>
            </a:extLst>
          </p:cNvPr>
          <p:cNvSpPr txBox="1"/>
          <p:nvPr/>
        </p:nvSpPr>
        <p:spPr>
          <a:xfrm>
            <a:off x="4580542" y="336507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B1180-0A41-4B62-9BF5-03176C3AAF0F}"/>
              </a:ext>
            </a:extLst>
          </p:cNvPr>
          <p:cNvSpPr txBox="1"/>
          <p:nvPr/>
        </p:nvSpPr>
        <p:spPr>
          <a:xfrm>
            <a:off x="4589420" y="373981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90005-EC18-42FC-A2DB-CE114274DE93}"/>
              </a:ext>
            </a:extLst>
          </p:cNvPr>
          <p:cNvSpPr txBox="1"/>
          <p:nvPr/>
        </p:nvSpPr>
        <p:spPr>
          <a:xfrm>
            <a:off x="4584657" y="412507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CEE08-EB3F-4004-B21A-8B911B579B7B}"/>
              </a:ext>
            </a:extLst>
          </p:cNvPr>
          <p:cNvSpPr txBox="1"/>
          <p:nvPr/>
        </p:nvSpPr>
        <p:spPr>
          <a:xfrm>
            <a:off x="4589420" y="4503935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0D9C2-3CBC-4446-9C05-597A796B036B}"/>
              </a:ext>
            </a:extLst>
          </p:cNvPr>
          <p:cNvSpPr txBox="1"/>
          <p:nvPr/>
        </p:nvSpPr>
        <p:spPr>
          <a:xfrm>
            <a:off x="4589420" y="487326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0883A-0E97-4623-AA93-2B3E834D87A3}"/>
              </a:ext>
            </a:extLst>
          </p:cNvPr>
          <p:cNvSpPr txBox="1"/>
          <p:nvPr/>
        </p:nvSpPr>
        <p:spPr>
          <a:xfrm>
            <a:off x="4589420" y="526164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E1220E-E74C-4AEE-B103-768A0C4BC262}"/>
              </a:ext>
            </a:extLst>
          </p:cNvPr>
          <p:cNvSpPr txBox="1"/>
          <p:nvPr/>
        </p:nvSpPr>
        <p:spPr>
          <a:xfrm>
            <a:off x="838200" y="1387047"/>
            <a:ext cx="258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INSERT(‚Kevin Smith’, 34)</a:t>
            </a:r>
          </a:p>
        </p:txBody>
      </p:sp>
    </p:spTree>
    <p:extLst>
      <p:ext uri="{BB962C8B-B14F-4D97-AF65-F5344CB8AC3E}">
        <p14:creationId xmlns:p14="http://schemas.microsoft.com/office/powerpoint/2010/main" val="181307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9C6FF-DA26-4752-BBA3-A16E84A4CDE1}"/>
              </a:ext>
            </a:extLst>
          </p:cNvPr>
          <p:cNvSpPr/>
          <p:nvPr/>
        </p:nvSpPr>
        <p:spPr>
          <a:xfrm>
            <a:off x="4882846" y="261262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48843-9173-4A69-BA41-8A44F29B3392}"/>
              </a:ext>
            </a:extLst>
          </p:cNvPr>
          <p:cNvSpPr/>
          <p:nvPr/>
        </p:nvSpPr>
        <p:spPr>
          <a:xfrm>
            <a:off x="4882846" y="299176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C1E64-A3CE-4507-A529-2E94419C2DC3}"/>
              </a:ext>
            </a:extLst>
          </p:cNvPr>
          <p:cNvSpPr/>
          <p:nvPr/>
        </p:nvSpPr>
        <p:spPr>
          <a:xfrm>
            <a:off x="4882846" y="337091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FEBDF2-E542-4455-A481-ABFBE2C52C0A}"/>
              </a:ext>
            </a:extLst>
          </p:cNvPr>
          <p:cNvSpPr/>
          <p:nvPr/>
        </p:nvSpPr>
        <p:spPr>
          <a:xfrm>
            <a:off x="4882846" y="375005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Kevin Smith - 34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6925D-5B33-431B-820C-AFB71B51EAB3}"/>
              </a:ext>
            </a:extLst>
          </p:cNvPr>
          <p:cNvSpPr/>
          <p:nvPr/>
        </p:nvSpPr>
        <p:spPr>
          <a:xfrm>
            <a:off x="4879523" y="412919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CA7E1-D0E7-47D7-8EFF-C08A44D1DFFB}"/>
              </a:ext>
            </a:extLst>
          </p:cNvPr>
          <p:cNvSpPr/>
          <p:nvPr/>
        </p:nvSpPr>
        <p:spPr>
          <a:xfrm>
            <a:off x="4879523" y="4508333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9A391-39D3-47F5-AC20-B92CB6E2877C}"/>
              </a:ext>
            </a:extLst>
          </p:cNvPr>
          <p:cNvSpPr/>
          <p:nvPr/>
        </p:nvSpPr>
        <p:spPr>
          <a:xfrm>
            <a:off x="4879523" y="4887474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6B364-D3A8-4F0A-AFF3-C0B5D107A694}"/>
              </a:ext>
            </a:extLst>
          </p:cNvPr>
          <p:cNvSpPr/>
          <p:nvPr/>
        </p:nvSpPr>
        <p:spPr>
          <a:xfrm>
            <a:off x="4879523" y="526661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31270-45C1-491A-8B11-A8049FD3948E}"/>
              </a:ext>
            </a:extLst>
          </p:cNvPr>
          <p:cNvSpPr txBox="1"/>
          <p:nvPr/>
        </p:nvSpPr>
        <p:spPr>
          <a:xfrm>
            <a:off x="4589420" y="259977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688DB-F9D6-4035-856A-963BBF415674}"/>
              </a:ext>
            </a:extLst>
          </p:cNvPr>
          <p:cNvSpPr txBox="1"/>
          <p:nvPr/>
        </p:nvSpPr>
        <p:spPr>
          <a:xfrm>
            <a:off x="4580542" y="29779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88C3E-CCDE-4592-BD36-3D3B19FD2BC7}"/>
              </a:ext>
            </a:extLst>
          </p:cNvPr>
          <p:cNvSpPr txBox="1"/>
          <p:nvPr/>
        </p:nvSpPr>
        <p:spPr>
          <a:xfrm>
            <a:off x="4580542" y="336507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B1180-0A41-4B62-9BF5-03176C3AAF0F}"/>
              </a:ext>
            </a:extLst>
          </p:cNvPr>
          <p:cNvSpPr txBox="1"/>
          <p:nvPr/>
        </p:nvSpPr>
        <p:spPr>
          <a:xfrm>
            <a:off x="4589420" y="373981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90005-EC18-42FC-A2DB-CE114274DE93}"/>
              </a:ext>
            </a:extLst>
          </p:cNvPr>
          <p:cNvSpPr txBox="1"/>
          <p:nvPr/>
        </p:nvSpPr>
        <p:spPr>
          <a:xfrm>
            <a:off x="4584657" y="412507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CEE08-EB3F-4004-B21A-8B911B579B7B}"/>
              </a:ext>
            </a:extLst>
          </p:cNvPr>
          <p:cNvSpPr txBox="1"/>
          <p:nvPr/>
        </p:nvSpPr>
        <p:spPr>
          <a:xfrm>
            <a:off x="4589420" y="4503935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0D9C2-3CBC-4446-9C05-597A796B036B}"/>
              </a:ext>
            </a:extLst>
          </p:cNvPr>
          <p:cNvSpPr txBox="1"/>
          <p:nvPr/>
        </p:nvSpPr>
        <p:spPr>
          <a:xfrm>
            <a:off x="4589420" y="487326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0883A-0E97-4623-AA93-2B3E834D87A3}"/>
              </a:ext>
            </a:extLst>
          </p:cNvPr>
          <p:cNvSpPr txBox="1"/>
          <p:nvPr/>
        </p:nvSpPr>
        <p:spPr>
          <a:xfrm>
            <a:off x="4589420" y="526164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790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9C6FF-DA26-4752-BBA3-A16E84A4CDE1}"/>
              </a:ext>
            </a:extLst>
          </p:cNvPr>
          <p:cNvSpPr/>
          <p:nvPr/>
        </p:nvSpPr>
        <p:spPr>
          <a:xfrm>
            <a:off x="4882846" y="261262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48843-9173-4A69-BA41-8A44F29B3392}"/>
              </a:ext>
            </a:extLst>
          </p:cNvPr>
          <p:cNvSpPr/>
          <p:nvPr/>
        </p:nvSpPr>
        <p:spPr>
          <a:xfrm>
            <a:off x="4882846" y="299176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C1E64-A3CE-4507-A529-2E94419C2DC3}"/>
              </a:ext>
            </a:extLst>
          </p:cNvPr>
          <p:cNvSpPr/>
          <p:nvPr/>
        </p:nvSpPr>
        <p:spPr>
          <a:xfrm>
            <a:off x="4882846" y="337091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FEBDF2-E542-4455-A481-ABFBE2C52C0A}"/>
              </a:ext>
            </a:extLst>
          </p:cNvPr>
          <p:cNvSpPr/>
          <p:nvPr/>
        </p:nvSpPr>
        <p:spPr>
          <a:xfrm>
            <a:off x="4882846" y="375005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Kevin Smith - 34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6925D-5B33-431B-820C-AFB71B51EAB3}"/>
              </a:ext>
            </a:extLst>
          </p:cNvPr>
          <p:cNvSpPr/>
          <p:nvPr/>
        </p:nvSpPr>
        <p:spPr>
          <a:xfrm>
            <a:off x="4879523" y="412919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CA7E1-D0E7-47D7-8EFF-C08A44D1DFFB}"/>
              </a:ext>
            </a:extLst>
          </p:cNvPr>
          <p:cNvSpPr/>
          <p:nvPr/>
        </p:nvSpPr>
        <p:spPr>
          <a:xfrm>
            <a:off x="4879523" y="4508333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9A391-39D3-47F5-AC20-B92CB6E2877C}"/>
              </a:ext>
            </a:extLst>
          </p:cNvPr>
          <p:cNvSpPr/>
          <p:nvPr/>
        </p:nvSpPr>
        <p:spPr>
          <a:xfrm>
            <a:off x="4879523" y="4887474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6B364-D3A8-4F0A-AFF3-C0B5D107A694}"/>
              </a:ext>
            </a:extLst>
          </p:cNvPr>
          <p:cNvSpPr/>
          <p:nvPr/>
        </p:nvSpPr>
        <p:spPr>
          <a:xfrm>
            <a:off x="4879523" y="526661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31270-45C1-491A-8B11-A8049FD3948E}"/>
              </a:ext>
            </a:extLst>
          </p:cNvPr>
          <p:cNvSpPr txBox="1"/>
          <p:nvPr/>
        </p:nvSpPr>
        <p:spPr>
          <a:xfrm>
            <a:off x="4589420" y="259977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688DB-F9D6-4035-856A-963BBF415674}"/>
              </a:ext>
            </a:extLst>
          </p:cNvPr>
          <p:cNvSpPr txBox="1"/>
          <p:nvPr/>
        </p:nvSpPr>
        <p:spPr>
          <a:xfrm>
            <a:off x="4580542" y="29779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88C3E-CCDE-4592-BD36-3D3B19FD2BC7}"/>
              </a:ext>
            </a:extLst>
          </p:cNvPr>
          <p:cNvSpPr txBox="1"/>
          <p:nvPr/>
        </p:nvSpPr>
        <p:spPr>
          <a:xfrm>
            <a:off x="4580542" y="336507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B1180-0A41-4B62-9BF5-03176C3AAF0F}"/>
              </a:ext>
            </a:extLst>
          </p:cNvPr>
          <p:cNvSpPr txBox="1"/>
          <p:nvPr/>
        </p:nvSpPr>
        <p:spPr>
          <a:xfrm>
            <a:off x="4589420" y="373981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90005-EC18-42FC-A2DB-CE114274DE93}"/>
              </a:ext>
            </a:extLst>
          </p:cNvPr>
          <p:cNvSpPr txBox="1"/>
          <p:nvPr/>
        </p:nvSpPr>
        <p:spPr>
          <a:xfrm>
            <a:off x="4584657" y="412507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CEE08-EB3F-4004-B21A-8B911B579B7B}"/>
              </a:ext>
            </a:extLst>
          </p:cNvPr>
          <p:cNvSpPr txBox="1"/>
          <p:nvPr/>
        </p:nvSpPr>
        <p:spPr>
          <a:xfrm>
            <a:off x="4589420" y="4503935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0D9C2-3CBC-4446-9C05-597A796B036B}"/>
              </a:ext>
            </a:extLst>
          </p:cNvPr>
          <p:cNvSpPr txBox="1"/>
          <p:nvPr/>
        </p:nvSpPr>
        <p:spPr>
          <a:xfrm>
            <a:off x="4589420" y="487326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0883A-0E97-4623-AA93-2B3E834D87A3}"/>
              </a:ext>
            </a:extLst>
          </p:cNvPr>
          <p:cNvSpPr txBox="1"/>
          <p:nvPr/>
        </p:nvSpPr>
        <p:spPr>
          <a:xfrm>
            <a:off x="4589420" y="526164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E1220E-E74C-4AEE-B103-768A0C4BC262}"/>
              </a:ext>
            </a:extLst>
          </p:cNvPr>
          <p:cNvSpPr txBox="1"/>
          <p:nvPr/>
        </p:nvSpPr>
        <p:spPr>
          <a:xfrm>
            <a:off x="838200" y="1387047"/>
            <a:ext cx="263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INSERT(‚Daniel Musk’, 19)</a:t>
            </a:r>
          </a:p>
        </p:txBody>
      </p:sp>
    </p:spTree>
    <p:extLst>
      <p:ext uri="{BB962C8B-B14F-4D97-AF65-F5344CB8AC3E}">
        <p14:creationId xmlns:p14="http://schemas.microsoft.com/office/powerpoint/2010/main" val="2475098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9C6FF-DA26-4752-BBA3-A16E84A4CDE1}"/>
              </a:ext>
            </a:extLst>
          </p:cNvPr>
          <p:cNvSpPr/>
          <p:nvPr/>
        </p:nvSpPr>
        <p:spPr>
          <a:xfrm>
            <a:off x="4882846" y="261262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48843-9173-4A69-BA41-8A44F29B3392}"/>
              </a:ext>
            </a:extLst>
          </p:cNvPr>
          <p:cNvSpPr/>
          <p:nvPr/>
        </p:nvSpPr>
        <p:spPr>
          <a:xfrm>
            <a:off x="4882846" y="299176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C1E64-A3CE-4507-A529-2E94419C2DC3}"/>
              </a:ext>
            </a:extLst>
          </p:cNvPr>
          <p:cNvSpPr/>
          <p:nvPr/>
        </p:nvSpPr>
        <p:spPr>
          <a:xfrm>
            <a:off x="4882846" y="337091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FEBDF2-E542-4455-A481-ABFBE2C52C0A}"/>
              </a:ext>
            </a:extLst>
          </p:cNvPr>
          <p:cNvSpPr/>
          <p:nvPr/>
        </p:nvSpPr>
        <p:spPr>
          <a:xfrm>
            <a:off x="4882846" y="375005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Kevin Smith - 34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6925D-5B33-431B-820C-AFB71B51EAB3}"/>
              </a:ext>
            </a:extLst>
          </p:cNvPr>
          <p:cNvSpPr/>
          <p:nvPr/>
        </p:nvSpPr>
        <p:spPr>
          <a:xfrm>
            <a:off x="4879523" y="412919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CA7E1-D0E7-47D7-8EFF-C08A44D1DFFB}"/>
              </a:ext>
            </a:extLst>
          </p:cNvPr>
          <p:cNvSpPr/>
          <p:nvPr/>
        </p:nvSpPr>
        <p:spPr>
          <a:xfrm>
            <a:off x="4879523" y="4508333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9A391-39D3-47F5-AC20-B92CB6E2877C}"/>
              </a:ext>
            </a:extLst>
          </p:cNvPr>
          <p:cNvSpPr/>
          <p:nvPr/>
        </p:nvSpPr>
        <p:spPr>
          <a:xfrm>
            <a:off x="4879523" y="4887474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Daniel Musk - 19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6B364-D3A8-4F0A-AFF3-C0B5D107A694}"/>
              </a:ext>
            </a:extLst>
          </p:cNvPr>
          <p:cNvSpPr/>
          <p:nvPr/>
        </p:nvSpPr>
        <p:spPr>
          <a:xfrm>
            <a:off x="4879523" y="526661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31270-45C1-491A-8B11-A8049FD3948E}"/>
              </a:ext>
            </a:extLst>
          </p:cNvPr>
          <p:cNvSpPr txBox="1"/>
          <p:nvPr/>
        </p:nvSpPr>
        <p:spPr>
          <a:xfrm>
            <a:off x="4589420" y="259977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688DB-F9D6-4035-856A-963BBF415674}"/>
              </a:ext>
            </a:extLst>
          </p:cNvPr>
          <p:cNvSpPr txBox="1"/>
          <p:nvPr/>
        </p:nvSpPr>
        <p:spPr>
          <a:xfrm>
            <a:off x="4580542" y="29779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88C3E-CCDE-4592-BD36-3D3B19FD2BC7}"/>
              </a:ext>
            </a:extLst>
          </p:cNvPr>
          <p:cNvSpPr txBox="1"/>
          <p:nvPr/>
        </p:nvSpPr>
        <p:spPr>
          <a:xfrm>
            <a:off x="4580542" y="336507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B1180-0A41-4B62-9BF5-03176C3AAF0F}"/>
              </a:ext>
            </a:extLst>
          </p:cNvPr>
          <p:cNvSpPr txBox="1"/>
          <p:nvPr/>
        </p:nvSpPr>
        <p:spPr>
          <a:xfrm>
            <a:off x="4589420" y="373981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90005-EC18-42FC-A2DB-CE114274DE93}"/>
              </a:ext>
            </a:extLst>
          </p:cNvPr>
          <p:cNvSpPr txBox="1"/>
          <p:nvPr/>
        </p:nvSpPr>
        <p:spPr>
          <a:xfrm>
            <a:off x="4584657" y="412507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CEE08-EB3F-4004-B21A-8B911B579B7B}"/>
              </a:ext>
            </a:extLst>
          </p:cNvPr>
          <p:cNvSpPr txBox="1"/>
          <p:nvPr/>
        </p:nvSpPr>
        <p:spPr>
          <a:xfrm>
            <a:off x="4589420" y="4503935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0D9C2-3CBC-4446-9C05-597A796B036B}"/>
              </a:ext>
            </a:extLst>
          </p:cNvPr>
          <p:cNvSpPr txBox="1"/>
          <p:nvPr/>
        </p:nvSpPr>
        <p:spPr>
          <a:xfrm>
            <a:off x="4589420" y="487326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0883A-0E97-4623-AA93-2B3E834D87A3}"/>
              </a:ext>
            </a:extLst>
          </p:cNvPr>
          <p:cNvSpPr txBox="1"/>
          <p:nvPr/>
        </p:nvSpPr>
        <p:spPr>
          <a:xfrm>
            <a:off x="4589420" y="526164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E1220E-E74C-4AEE-B103-768A0C4BC262}"/>
              </a:ext>
            </a:extLst>
          </p:cNvPr>
          <p:cNvSpPr txBox="1"/>
          <p:nvPr/>
        </p:nvSpPr>
        <p:spPr>
          <a:xfrm>
            <a:off x="838200" y="1387047"/>
            <a:ext cx="263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INSERT(‚Daniel Musk’, 19)</a:t>
            </a:r>
          </a:p>
        </p:txBody>
      </p:sp>
    </p:spTree>
    <p:extLst>
      <p:ext uri="{BB962C8B-B14F-4D97-AF65-F5344CB8AC3E}">
        <p14:creationId xmlns:p14="http://schemas.microsoft.com/office/powerpoint/2010/main" val="711496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9C6FF-DA26-4752-BBA3-A16E84A4CDE1}"/>
              </a:ext>
            </a:extLst>
          </p:cNvPr>
          <p:cNvSpPr/>
          <p:nvPr/>
        </p:nvSpPr>
        <p:spPr>
          <a:xfrm>
            <a:off x="4882846" y="261262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48843-9173-4A69-BA41-8A44F29B3392}"/>
              </a:ext>
            </a:extLst>
          </p:cNvPr>
          <p:cNvSpPr/>
          <p:nvPr/>
        </p:nvSpPr>
        <p:spPr>
          <a:xfrm>
            <a:off x="4882846" y="299176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C1E64-A3CE-4507-A529-2E94419C2DC3}"/>
              </a:ext>
            </a:extLst>
          </p:cNvPr>
          <p:cNvSpPr/>
          <p:nvPr/>
        </p:nvSpPr>
        <p:spPr>
          <a:xfrm>
            <a:off x="4882846" y="337091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FEBDF2-E542-4455-A481-ABFBE2C52C0A}"/>
              </a:ext>
            </a:extLst>
          </p:cNvPr>
          <p:cNvSpPr/>
          <p:nvPr/>
        </p:nvSpPr>
        <p:spPr>
          <a:xfrm>
            <a:off x="4882846" y="375005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Kevin Smith - 34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6925D-5B33-431B-820C-AFB71B51EAB3}"/>
              </a:ext>
            </a:extLst>
          </p:cNvPr>
          <p:cNvSpPr/>
          <p:nvPr/>
        </p:nvSpPr>
        <p:spPr>
          <a:xfrm>
            <a:off x="4879523" y="412919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CA7E1-D0E7-47D7-8EFF-C08A44D1DFFB}"/>
              </a:ext>
            </a:extLst>
          </p:cNvPr>
          <p:cNvSpPr/>
          <p:nvPr/>
        </p:nvSpPr>
        <p:spPr>
          <a:xfrm>
            <a:off x="4879523" y="4508333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9A391-39D3-47F5-AC20-B92CB6E2877C}"/>
              </a:ext>
            </a:extLst>
          </p:cNvPr>
          <p:cNvSpPr/>
          <p:nvPr/>
        </p:nvSpPr>
        <p:spPr>
          <a:xfrm>
            <a:off x="4879523" y="4887474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Daniel Musk - 19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6B364-D3A8-4F0A-AFF3-C0B5D107A694}"/>
              </a:ext>
            </a:extLst>
          </p:cNvPr>
          <p:cNvSpPr/>
          <p:nvPr/>
        </p:nvSpPr>
        <p:spPr>
          <a:xfrm>
            <a:off x="4879523" y="526661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31270-45C1-491A-8B11-A8049FD3948E}"/>
              </a:ext>
            </a:extLst>
          </p:cNvPr>
          <p:cNvSpPr txBox="1"/>
          <p:nvPr/>
        </p:nvSpPr>
        <p:spPr>
          <a:xfrm>
            <a:off x="4589420" y="259977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688DB-F9D6-4035-856A-963BBF415674}"/>
              </a:ext>
            </a:extLst>
          </p:cNvPr>
          <p:cNvSpPr txBox="1"/>
          <p:nvPr/>
        </p:nvSpPr>
        <p:spPr>
          <a:xfrm>
            <a:off x="4580542" y="29779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88C3E-CCDE-4592-BD36-3D3B19FD2BC7}"/>
              </a:ext>
            </a:extLst>
          </p:cNvPr>
          <p:cNvSpPr txBox="1"/>
          <p:nvPr/>
        </p:nvSpPr>
        <p:spPr>
          <a:xfrm>
            <a:off x="4580542" y="336507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B1180-0A41-4B62-9BF5-03176C3AAF0F}"/>
              </a:ext>
            </a:extLst>
          </p:cNvPr>
          <p:cNvSpPr txBox="1"/>
          <p:nvPr/>
        </p:nvSpPr>
        <p:spPr>
          <a:xfrm>
            <a:off x="4589420" y="373981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90005-EC18-42FC-A2DB-CE114274DE93}"/>
              </a:ext>
            </a:extLst>
          </p:cNvPr>
          <p:cNvSpPr txBox="1"/>
          <p:nvPr/>
        </p:nvSpPr>
        <p:spPr>
          <a:xfrm>
            <a:off x="4584657" y="412507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CEE08-EB3F-4004-B21A-8B911B579B7B}"/>
              </a:ext>
            </a:extLst>
          </p:cNvPr>
          <p:cNvSpPr txBox="1"/>
          <p:nvPr/>
        </p:nvSpPr>
        <p:spPr>
          <a:xfrm>
            <a:off x="4589420" y="4503935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0D9C2-3CBC-4446-9C05-597A796B036B}"/>
              </a:ext>
            </a:extLst>
          </p:cNvPr>
          <p:cNvSpPr txBox="1"/>
          <p:nvPr/>
        </p:nvSpPr>
        <p:spPr>
          <a:xfrm>
            <a:off x="4589420" y="487326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0883A-0E97-4623-AA93-2B3E834D87A3}"/>
              </a:ext>
            </a:extLst>
          </p:cNvPr>
          <p:cNvSpPr txBox="1"/>
          <p:nvPr/>
        </p:nvSpPr>
        <p:spPr>
          <a:xfrm>
            <a:off x="4589420" y="526164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25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9C6FF-DA26-4752-BBA3-A16E84A4CDE1}"/>
              </a:ext>
            </a:extLst>
          </p:cNvPr>
          <p:cNvSpPr/>
          <p:nvPr/>
        </p:nvSpPr>
        <p:spPr>
          <a:xfrm>
            <a:off x="2441478" y="261262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48843-9173-4A69-BA41-8A44F29B3392}"/>
              </a:ext>
            </a:extLst>
          </p:cNvPr>
          <p:cNvSpPr/>
          <p:nvPr/>
        </p:nvSpPr>
        <p:spPr>
          <a:xfrm>
            <a:off x="2441478" y="299176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C1E64-A3CE-4507-A529-2E94419C2DC3}"/>
              </a:ext>
            </a:extLst>
          </p:cNvPr>
          <p:cNvSpPr/>
          <p:nvPr/>
        </p:nvSpPr>
        <p:spPr>
          <a:xfrm>
            <a:off x="2441478" y="337091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FEBDF2-E542-4455-A481-ABFBE2C52C0A}"/>
              </a:ext>
            </a:extLst>
          </p:cNvPr>
          <p:cNvSpPr/>
          <p:nvPr/>
        </p:nvSpPr>
        <p:spPr>
          <a:xfrm>
            <a:off x="2441478" y="375005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Kevin Smith - 34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6925D-5B33-431B-820C-AFB71B51EAB3}"/>
              </a:ext>
            </a:extLst>
          </p:cNvPr>
          <p:cNvSpPr/>
          <p:nvPr/>
        </p:nvSpPr>
        <p:spPr>
          <a:xfrm>
            <a:off x="2438155" y="412919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CA7E1-D0E7-47D7-8EFF-C08A44D1DFFB}"/>
              </a:ext>
            </a:extLst>
          </p:cNvPr>
          <p:cNvSpPr/>
          <p:nvPr/>
        </p:nvSpPr>
        <p:spPr>
          <a:xfrm>
            <a:off x="2438155" y="4508333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9A391-39D3-47F5-AC20-B92CB6E2877C}"/>
              </a:ext>
            </a:extLst>
          </p:cNvPr>
          <p:cNvSpPr/>
          <p:nvPr/>
        </p:nvSpPr>
        <p:spPr>
          <a:xfrm>
            <a:off x="2438155" y="4887474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Daniel Musk - 19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6B364-D3A8-4F0A-AFF3-C0B5D107A694}"/>
              </a:ext>
            </a:extLst>
          </p:cNvPr>
          <p:cNvSpPr/>
          <p:nvPr/>
        </p:nvSpPr>
        <p:spPr>
          <a:xfrm>
            <a:off x="2438155" y="526661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31270-45C1-491A-8B11-A8049FD3948E}"/>
              </a:ext>
            </a:extLst>
          </p:cNvPr>
          <p:cNvSpPr txBox="1"/>
          <p:nvPr/>
        </p:nvSpPr>
        <p:spPr>
          <a:xfrm>
            <a:off x="2148052" y="259977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688DB-F9D6-4035-856A-963BBF415674}"/>
              </a:ext>
            </a:extLst>
          </p:cNvPr>
          <p:cNvSpPr txBox="1"/>
          <p:nvPr/>
        </p:nvSpPr>
        <p:spPr>
          <a:xfrm>
            <a:off x="2139174" y="29779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88C3E-CCDE-4592-BD36-3D3B19FD2BC7}"/>
              </a:ext>
            </a:extLst>
          </p:cNvPr>
          <p:cNvSpPr txBox="1"/>
          <p:nvPr/>
        </p:nvSpPr>
        <p:spPr>
          <a:xfrm>
            <a:off x="2139174" y="336507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B1180-0A41-4B62-9BF5-03176C3AAF0F}"/>
              </a:ext>
            </a:extLst>
          </p:cNvPr>
          <p:cNvSpPr txBox="1"/>
          <p:nvPr/>
        </p:nvSpPr>
        <p:spPr>
          <a:xfrm>
            <a:off x="2148052" y="373981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90005-EC18-42FC-A2DB-CE114274DE93}"/>
              </a:ext>
            </a:extLst>
          </p:cNvPr>
          <p:cNvSpPr txBox="1"/>
          <p:nvPr/>
        </p:nvSpPr>
        <p:spPr>
          <a:xfrm>
            <a:off x="2143289" y="412507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CEE08-EB3F-4004-B21A-8B911B579B7B}"/>
              </a:ext>
            </a:extLst>
          </p:cNvPr>
          <p:cNvSpPr txBox="1"/>
          <p:nvPr/>
        </p:nvSpPr>
        <p:spPr>
          <a:xfrm>
            <a:off x="2148052" y="4503935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0D9C2-3CBC-4446-9C05-597A796B036B}"/>
              </a:ext>
            </a:extLst>
          </p:cNvPr>
          <p:cNvSpPr txBox="1"/>
          <p:nvPr/>
        </p:nvSpPr>
        <p:spPr>
          <a:xfrm>
            <a:off x="2148052" y="487326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0883A-0E97-4623-AA93-2B3E834D87A3}"/>
              </a:ext>
            </a:extLst>
          </p:cNvPr>
          <p:cNvSpPr txBox="1"/>
          <p:nvPr/>
        </p:nvSpPr>
        <p:spPr>
          <a:xfrm>
            <a:off x="2148052" y="526164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59521A7-B62F-4A8F-B5F7-4D84CE8DE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085" y="2612628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achieve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times for insertion and removal operations?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should transform the key into an array index – to achieve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access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keys must be unique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avoid using the same indexes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hash-function transforms the key into an index in the range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[0,m-1]</a:t>
            </a:r>
          </a:p>
        </p:txBody>
      </p:sp>
    </p:spTree>
    <p:extLst>
      <p:ext uri="{BB962C8B-B14F-4D97-AF65-F5344CB8AC3E}">
        <p14:creationId xmlns:p14="http://schemas.microsoft.com/office/powerpoint/2010/main" val="425244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associative arrays (maps or dictionaries)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data types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composed of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 of key-value pairs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each key appears at most once in the collection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of the times we implement associative arrays with hashtables but binary search trees can be used as well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is to reach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complexity for most of the operations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82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7873553-9127-4A38-A5AD-220B07CAF461}"/>
              </a:ext>
            </a:extLst>
          </p:cNvPr>
          <p:cNvSpPr/>
          <p:nvPr/>
        </p:nvSpPr>
        <p:spPr>
          <a:xfrm>
            <a:off x="2309674" y="2016349"/>
            <a:ext cx="7572652" cy="1412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„The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h(x)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hash-function maps keys to array indexes in the array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be able to use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indexing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achieve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”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872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BC732-8787-477A-A474-000799168B40}"/>
              </a:ext>
            </a:extLst>
          </p:cNvPr>
          <p:cNvSpPr txBox="1"/>
          <p:nvPr/>
        </p:nvSpPr>
        <p:spPr>
          <a:xfrm>
            <a:off x="2107127" y="1788048"/>
            <a:ext cx="805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KEYS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5F9F7-4016-4DA8-A148-877A388E43F0}"/>
              </a:ext>
            </a:extLst>
          </p:cNvPr>
          <p:cNvSpPr txBox="1"/>
          <p:nvPr/>
        </p:nvSpPr>
        <p:spPr>
          <a:xfrm>
            <a:off x="8016215" y="1788048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34AD2-031F-45C9-A2AF-3ACA0FF09FFB}"/>
              </a:ext>
            </a:extLst>
          </p:cNvPr>
          <p:cNvSpPr txBox="1"/>
          <p:nvPr/>
        </p:nvSpPr>
        <p:spPr>
          <a:xfrm>
            <a:off x="1644820" y="2950430"/>
            <a:ext cx="17299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Andre Malraux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Herbert Spencer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Albert Camus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64567-6E59-4922-8E65-8FFBDEAEAB94}"/>
              </a:ext>
            </a:extLst>
          </p:cNvPr>
          <p:cNvSpPr/>
          <p:nvPr/>
        </p:nvSpPr>
        <p:spPr>
          <a:xfrm>
            <a:off x="7852180" y="2818300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57080B-E2A0-4625-83B9-C20DD276E955}"/>
              </a:ext>
            </a:extLst>
          </p:cNvPr>
          <p:cNvSpPr/>
          <p:nvPr/>
        </p:nvSpPr>
        <p:spPr>
          <a:xfrm>
            <a:off x="7852180" y="3102505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A836F-EE3D-46AD-9036-2BED94D932D6}"/>
              </a:ext>
            </a:extLst>
          </p:cNvPr>
          <p:cNvSpPr txBox="1"/>
          <p:nvPr/>
        </p:nvSpPr>
        <p:spPr>
          <a:xfrm>
            <a:off x="8586581" y="364757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CB16E-041C-4CDC-9344-C98EF11ABB44}"/>
              </a:ext>
            </a:extLst>
          </p:cNvPr>
          <p:cNvSpPr txBox="1"/>
          <p:nvPr/>
        </p:nvSpPr>
        <p:spPr>
          <a:xfrm>
            <a:off x="8586581" y="370728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DF8CF-7C8D-406C-B96A-0F8602669B41}"/>
              </a:ext>
            </a:extLst>
          </p:cNvPr>
          <p:cNvSpPr txBox="1"/>
          <p:nvPr/>
        </p:nvSpPr>
        <p:spPr>
          <a:xfrm>
            <a:off x="8586581" y="378142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9DAB37-E9F0-48F9-A4FC-C4D2277ABE03}"/>
              </a:ext>
            </a:extLst>
          </p:cNvPr>
          <p:cNvSpPr/>
          <p:nvPr/>
        </p:nvSpPr>
        <p:spPr>
          <a:xfrm>
            <a:off x="7856552" y="4286688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4DBD62-FD32-466E-9B19-401F78668729}"/>
              </a:ext>
            </a:extLst>
          </p:cNvPr>
          <p:cNvSpPr/>
          <p:nvPr/>
        </p:nvSpPr>
        <p:spPr>
          <a:xfrm>
            <a:off x="7856552" y="4570893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613AC8-F158-462E-9AFB-1F01214C9FF4}"/>
              </a:ext>
            </a:extLst>
          </p:cNvPr>
          <p:cNvSpPr/>
          <p:nvPr/>
        </p:nvSpPr>
        <p:spPr>
          <a:xfrm>
            <a:off x="7860156" y="4845974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791F49-0D42-46E3-A1E2-BFC3AAD1798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372595" y="3714750"/>
            <a:ext cx="4483957" cy="7140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7FA3D7-D042-43C6-8D63-9AF52D14702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374781" y="2960403"/>
            <a:ext cx="4477399" cy="172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E7DEE9-F174-488A-800D-26E890B16C4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372595" y="3526303"/>
            <a:ext cx="4480231" cy="73351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FABCC6-FB14-45FD-975B-F9311D2F2015}"/>
              </a:ext>
            </a:extLst>
          </p:cNvPr>
          <p:cNvSpPr txBox="1"/>
          <p:nvPr/>
        </p:nvSpPr>
        <p:spPr>
          <a:xfrm>
            <a:off x="9553543" y="27413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E40CE0-214E-4118-B7EA-CB139EFC5E0A}"/>
              </a:ext>
            </a:extLst>
          </p:cNvPr>
          <p:cNvSpPr txBox="1"/>
          <p:nvPr/>
        </p:nvSpPr>
        <p:spPr>
          <a:xfrm>
            <a:off x="9553287" y="3044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AE6AA7-5E81-49EB-9376-88840F2E137A}"/>
              </a:ext>
            </a:extLst>
          </p:cNvPr>
          <p:cNvSpPr txBox="1"/>
          <p:nvPr/>
        </p:nvSpPr>
        <p:spPr>
          <a:xfrm>
            <a:off x="9561909" y="33532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637DBC-2DA7-41E4-9F54-31DAFBA8610C}"/>
              </a:ext>
            </a:extLst>
          </p:cNvPr>
          <p:cNvSpPr txBox="1"/>
          <p:nvPr/>
        </p:nvSpPr>
        <p:spPr>
          <a:xfrm>
            <a:off x="9569901" y="452719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m-2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803EC-204F-4140-9666-FAEC07C2EB4C}"/>
              </a:ext>
            </a:extLst>
          </p:cNvPr>
          <p:cNvSpPr/>
          <p:nvPr/>
        </p:nvSpPr>
        <p:spPr>
          <a:xfrm>
            <a:off x="7852826" y="3384200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9384F0-FB52-47A5-949A-FCB3BEEF16A7}"/>
              </a:ext>
            </a:extLst>
          </p:cNvPr>
          <p:cNvSpPr txBox="1"/>
          <p:nvPr/>
        </p:nvSpPr>
        <p:spPr>
          <a:xfrm>
            <a:off x="9581177" y="480521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m-1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FBEE43-1B68-48E5-901A-FEBAA97DDF6F}"/>
              </a:ext>
            </a:extLst>
          </p:cNvPr>
          <p:cNvSpPr txBox="1"/>
          <p:nvPr/>
        </p:nvSpPr>
        <p:spPr>
          <a:xfrm>
            <a:off x="1874773" y="4805215"/>
            <a:ext cx="54661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general we have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we want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buckets (size of the underlying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h(x) HASH-FUNCTION DEFINES THE RELATIONSHIPS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BETWEEN THE KEYS AND THE ARRAY INDEXES !!!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3BBD54-6779-42DB-A1B0-A665BD6C06CF}"/>
              </a:ext>
            </a:extLst>
          </p:cNvPr>
          <p:cNvSpPr txBox="1"/>
          <p:nvPr/>
        </p:nvSpPr>
        <p:spPr>
          <a:xfrm>
            <a:off x="5054544" y="264917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h(x)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1085EC-295D-4290-922B-0839F1F9F7D0}"/>
              </a:ext>
            </a:extLst>
          </p:cNvPr>
          <p:cNvSpPr txBox="1"/>
          <p:nvPr/>
        </p:nvSpPr>
        <p:spPr>
          <a:xfrm>
            <a:off x="6006542" y="333169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h(x)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690954-CFE9-41CF-B660-CCEF469CCCBB}"/>
              </a:ext>
            </a:extLst>
          </p:cNvPr>
          <p:cNvSpPr txBox="1"/>
          <p:nvPr/>
        </p:nvSpPr>
        <p:spPr>
          <a:xfrm>
            <a:off x="7017440" y="390392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h(x)</a:t>
            </a:r>
          </a:p>
        </p:txBody>
      </p:sp>
    </p:spTree>
    <p:extLst>
      <p:ext uri="{BB962C8B-B14F-4D97-AF65-F5344CB8AC3E}">
        <p14:creationId xmlns:p14="http://schemas.microsoft.com/office/powerpoint/2010/main" val="3694498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hash-function transforms the keys into array indexes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should handle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any types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strings, floats, integers or even custom object as well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have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integer keys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just have to use the modulo (%) operator to transform the number into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[0,m-1]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 of the letters when dealing with strings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h(x) HASH-FUNCTION DISTRIBUTES THE KEYS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 UNIFORMLY INTO BUCKETS (ARRAY SLOTS) !!!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97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51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8F968E-26B5-45FC-B65F-A469030AE01D}"/>
              </a:ext>
            </a:extLst>
          </p:cNvPr>
          <p:cNvSpPr txBox="1"/>
          <p:nvPr/>
        </p:nvSpPr>
        <p:spPr>
          <a:xfrm>
            <a:off x="838200" y="1375917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INSERT(‚ADAM’, 39)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09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2104029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535E2-06F8-45C7-B60E-F3F591B2989B}"/>
              </a:ext>
            </a:extLst>
          </p:cNvPr>
          <p:cNvSpPr/>
          <p:nvPr/>
        </p:nvSpPr>
        <p:spPr>
          <a:xfrm>
            <a:off x="3096395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C1E4C-7F79-4AE5-856B-299EE99E4C53}"/>
              </a:ext>
            </a:extLst>
          </p:cNvPr>
          <p:cNvSpPr/>
          <p:nvPr/>
        </p:nvSpPr>
        <p:spPr>
          <a:xfrm>
            <a:off x="4088761" y="2556769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3AD6F-B364-4602-9727-DB278AF59C2C}"/>
              </a:ext>
            </a:extLst>
          </p:cNvPr>
          <p:cNvSpPr/>
          <p:nvPr/>
        </p:nvSpPr>
        <p:spPr>
          <a:xfrm>
            <a:off x="5072271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AB2C0-D03E-4017-9A36-AC3E21A2C7FF}"/>
              </a:ext>
            </a:extLst>
          </p:cNvPr>
          <p:cNvSpPr txBox="1"/>
          <p:nvPr/>
        </p:nvSpPr>
        <p:spPr>
          <a:xfrm>
            <a:off x="838200" y="1375917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INSERT(‚ADAM’, 39)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35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2104029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535E2-06F8-45C7-B60E-F3F591B2989B}"/>
              </a:ext>
            </a:extLst>
          </p:cNvPr>
          <p:cNvSpPr/>
          <p:nvPr/>
        </p:nvSpPr>
        <p:spPr>
          <a:xfrm>
            <a:off x="3096395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C1E4C-7F79-4AE5-856B-299EE99E4C53}"/>
              </a:ext>
            </a:extLst>
          </p:cNvPr>
          <p:cNvSpPr/>
          <p:nvPr/>
        </p:nvSpPr>
        <p:spPr>
          <a:xfrm>
            <a:off x="4088761" y="2556769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3AD6F-B364-4602-9727-DB278AF59C2C}"/>
              </a:ext>
            </a:extLst>
          </p:cNvPr>
          <p:cNvSpPr/>
          <p:nvPr/>
        </p:nvSpPr>
        <p:spPr>
          <a:xfrm>
            <a:off x="5072271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20E6EC-BBB7-4FAB-B7F8-A11DCB15A038}"/>
              </a:ext>
            </a:extLst>
          </p:cNvPr>
          <p:cNvSpPr txBox="1"/>
          <p:nvPr/>
        </p:nvSpPr>
        <p:spPr>
          <a:xfrm>
            <a:off x="838200" y="1375917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INSERT(‚ADAM’, 39)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17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2104029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535E2-06F8-45C7-B60E-F3F591B2989B}"/>
              </a:ext>
            </a:extLst>
          </p:cNvPr>
          <p:cNvSpPr/>
          <p:nvPr/>
        </p:nvSpPr>
        <p:spPr>
          <a:xfrm>
            <a:off x="3096395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68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C1E4C-7F79-4AE5-856B-299EE99E4C53}"/>
              </a:ext>
            </a:extLst>
          </p:cNvPr>
          <p:cNvSpPr/>
          <p:nvPr/>
        </p:nvSpPr>
        <p:spPr>
          <a:xfrm>
            <a:off x="4088761" y="2556769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3AD6F-B364-4602-9727-DB278AF59C2C}"/>
              </a:ext>
            </a:extLst>
          </p:cNvPr>
          <p:cNvSpPr/>
          <p:nvPr/>
        </p:nvSpPr>
        <p:spPr>
          <a:xfrm>
            <a:off x="5072271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C441AD-3EE8-4E73-8E54-8B8BACEA10D8}"/>
              </a:ext>
            </a:extLst>
          </p:cNvPr>
          <p:cNvSpPr txBox="1"/>
          <p:nvPr/>
        </p:nvSpPr>
        <p:spPr>
          <a:xfrm>
            <a:off x="838200" y="1375917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INSERT(‚ADAM’, 39)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99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2104029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535E2-06F8-45C7-B60E-F3F591B2989B}"/>
              </a:ext>
            </a:extLst>
          </p:cNvPr>
          <p:cNvSpPr/>
          <p:nvPr/>
        </p:nvSpPr>
        <p:spPr>
          <a:xfrm>
            <a:off x="3096395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68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C1E4C-7F79-4AE5-856B-299EE99E4C53}"/>
              </a:ext>
            </a:extLst>
          </p:cNvPr>
          <p:cNvSpPr/>
          <p:nvPr/>
        </p:nvSpPr>
        <p:spPr>
          <a:xfrm>
            <a:off x="4088761" y="2556769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3AD6F-B364-4602-9727-DB278AF59C2C}"/>
              </a:ext>
            </a:extLst>
          </p:cNvPr>
          <p:cNvSpPr/>
          <p:nvPr/>
        </p:nvSpPr>
        <p:spPr>
          <a:xfrm>
            <a:off x="5072271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0468EF-7962-4FD8-B3DD-EE7F0CFACB83}"/>
              </a:ext>
            </a:extLst>
          </p:cNvPr>
          <p:cNvSpPr txBox="1"/>
          <p:nvPr/>
        </p:nvSpPr>
        <p:spPr>
          <a:xfrm>
            <a:off x="838200" y="1375917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INSERT(‚ADAM’, 39)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755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2104029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535E2-06F8-45C7-B60E-F3F591B2989B}"/>
              </a:ext>
            </a:extLst>
          </p:cNvPr>
          <p:cNvSpPr/>
          <p:nvPr/>
        </p:nvSpPr>
        <p:spPr>
          <a:xfrm>
            <a:off x="3096395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68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C1E4C-7F79-4AE5-856B-299EE99E4C53}"/>
              </a:ext>
            </a:extLst>
          </p:cNvPr>
          <p:cNvSpPr/>
          <p:nvPr/>
        </p:nvSpPr>
        <p:spPr>
          <a:xfrm>
            <a:off x="4088761" y="2556769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3AD6F-B364-4602-9727-DB278AF59C2C}"/>
              </a:ext>
            </a:extLst>
          </p:cNvPr>
          <p:cNvSpPr/>
          <p:nvPr/>
        </p:nvSpPr>
        <p:spPr>
          <a:xfrm>
            <a:off x="5072271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77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4D6EC8-3FC4-419C-977C-27984F2925E2}"/>
              </a:ext>
            </a:extLst>
          </p:cNvPr>
          <p:cNvSpPr txBox="1"/>
          <p:nvPr/>
        </p:nvSpPr>
        <p:spPr>
          <a:xfrm>
            <a:off x="838200" y="1375917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INSERT(‚ADAM’, 39)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associative arrays (maps or dictionaries)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data types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composed of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 of key-value pairs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each key appears at most once in the collection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88DAC-F2B9-4D46-98EA-2C90569A81FC}"/>
              </a:ext>
            </a:extLst>
          </p:cNvPr>
          <p:cNvSpPr txBox="1"/>
          <p:nvPr/>
        </p:nvSpPr>
        <p:spPr>
          <a:xfrm>
            <a:off x="3409025" y="3881761"/>
            <a:ext cx="5581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C000"/>
                </a:solidFill>
              </a:rPr>
              <a:t>EMAIL				USER</a:t>
            </a:r>
            <a:endParaRPr lang="en-GB" sz="2800" b="1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1DB4A-ED49-49C5-8536-0F6858C72359}"/>
              </a:ext>
            </a:extLst>
          </p:cNvPr>
          <p:cNvSpPr txBox="1"/>
          <p:nvPr/>
        </p:nvSpPr>
        <p:spPr>
          <a:xfrm>
            <a:off x="3053918" y="4539918"/>
            <a:ext cx="19957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hlinkClick r:id="rId2"/>
              </a:rPr>
              <a:t>k.smith@gmai.com</a:t>
            </a:r>
            <a:endParaRPr lang="hu-HU" dirty="0"/>
          </a:p>
          <a:p>
            <a:pPr algn="ctr"/>
            <a:r>
              <a:rPr lang="hu-HU" dirty="0">
                <a:hlinkClick r:id="rId3"/>
              </a:rPr>
              <a:t>a.jobs@yahoo.com</a:t>
            </a:r>
            <a:endParaRPr lang="hu-HU" dirty="0"/>
          </a:p>
          <a:p>
            <a:pPr algn="ctr"/>
            <a:r>
              <a:rPr lang="hu-HU" dirty="0">
                <a:hlinkClick r:id="rId4"/>
              </a:rPr>
              <a:t>daniel@gmail.com</a:t>
            </a:r>
            <a:endParaRPr lang="hu-HU" dirty="0"/>
          </a:p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29D72-8EF9-4CAC-A6C2-DBF0FA3CD4B4}"/>
              </a:ext>
            </a:extLst>
          </p:cNvPr>
          <p:cNvSpPr txBox="1"/>
          <p:nvPr/>
        </p:nvSpPr>
        <p:spPr>
          <a:xfrm>
            <a:off x="7304392" y="4539917"/>
            <a:ext cx="2402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User(‚Kevin Smith’, 34)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User(‚Ana Jobs’, 26)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User(‚Daniel Musk’, 48)</a:t>
            </a:r>
          </a:p>
          <a:p>
            <a:pPr algn="ctr"/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82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1331670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535E2-06F8-45C7-B60E-F3F591B2989B}"/>
              </a:ext>
            </a:extLst>
          </p:cNvPr>
          <p:cNvSpPr/>
          <p:nvPr/>
        </p:nvSpPr>
        <p:spPr>
          <a:xfrm>
            <a:off x="2729291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68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C1E4C-7F79-4AE5-856B-299EE99E4C53}"/>
              </a:ext>
            </a:extLst>
          </p:cNvPr>
          <p:cNvSpPr/>
          <p:nvPr/>
        </p:nvSpPr>
        <p:spPr>
          <a:xfrm>
            <a:off x="4129918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3AD6F-B364-4602-9727-DB278AF59C2C}"/>
              </a:ext>
            </a:extLst>
          </p:cNvPr>
          <p:cNvSpPr/>
          <p:nvPr/>
        </p:nvSpPr>
        <p:spPr>
          <a:xfrm>
            <a:off x="5530545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77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AEE33-A73F-4202-85B7-A9D9697C3241}"/>
              </a:ext>
            </a:extLst>
          </p:cNvPr>
          <p:cNvSpPr txBox="1"/>
          <p:nvPr/>
        </p:nvSpPr>
        <p:spPr>
          <a:xfrm>
            <a:off x="2326381" y="2770868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A99770-BAF4-4F46-AFD2-B352ECEB8E58}"/>
              </a:ext>
            </a:extLst>
          </p:cNvPr>
          <p:cNvSpPr txBox="1"/>
          <p:nvPr/>
        </p:nvSpPr>
        <p:spPr>
          <a:xfrm>
            <a:off x="3704632" y="2770868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9EDE53-BEA8-434C-8417-694921EDAF1C}"/>
              </a:ext>
            </a:extLst>
          </p:cNvPr>
          <p:cNvSpPr txBox="1"/>
          <p:nvPr/>
        </p:nvSpPr>
        <p:spPr>
          <a:xfrm>
            <a:off x="5096742" y="2770868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82B68-D291-4650-9086-D31038B75C69}"/>
              </a:ext>
            </a:extLst>
          </p:cNvPr>
          <p:cNvSpPr txBox="1"/>
          <p:nvPr/>
        </p:nvSpPr>
        <p:spPr>
          <a:xfrm>
            <a:off x="838200" y="1375917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INSERT(‚ADAM’, 39)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92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3311395" y="2551564"/>
            <a:ext cx="1165692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39859" y="3856299"/>
            <a:ext cx="33241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make sure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range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[0,m-1]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4E6948-C2F6-4B82-A122-424A18464A66}"/>
              </a:ext>
            </a:extLst>
          </p:cNvPr>
          <p:cNvSpPr txBox="1"/>
          <p:nvPr/>
        </p:nvSpPr>
        <p:spPr>
          <a:xfrm>
            <a:off x="838200" y="1375917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INSERT(‚ADAM’, 39)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622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2743222" y="2551564"/>
            <a:ext cx="1165692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39859" y="3856299"/>
            <a:ext cx="33241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make sure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range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[0,m-1]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2FFE7-7925-4FFB-85BF-F05B29A94453}"/>
              </a:ext>
            </a:extLst>
          </p:cNvPr>
          <p:cNvSpPr txBox="1"/>
          <p:nvPr/>
        </p:nvSpPr>
        <p:spPr>
          <a:xfrm>
            <a:off x="3998246" y="2792678"/>
            <a:ext cx="74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 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0EEC3F-402A-4E00-9498-AC3355100CAC}"/>
              </a:ext>
            </a:extLst>
          </p:cNvPr>
          <p:cNvSpPr txBox="1"/>
          <p:nvPr/>
        </p:nvSpPr>
        <p:spPr>
          <a:xfrm>
            <a:off x="838200" y="1375917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INSERT(‚ADAM’, 39)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531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39859" y="3856299"/>
            <a:ext cx="33241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make sure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range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[0,m-1]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2FFE7-7925-4FFB-85BF-F05B29A94453}"/>
              </a:ext>
            </a:extLst>
          </p:cNvPr>
          <p:cNvSpPr txBox="1"/>
          <p:nvPr/>
        </p:nvSpPr>
        <p:spPr>
          <a:xfrm>
            <a:off x="3629270" y="2792745"/>
            <a:ext cx="745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3</a:t>
            </a:r>
            <a:endParaRPr lang="en-GB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B9FC36-A694-4699-8A8C-5B0CB7752B45}"/>
              </a:ext>
            </a:extLst>
          </p:cNvPr>
          <p:cNvSpPr txBox="1"/>
          <p:nvPr/>
        </p:nvSpPr>
        <p:spPr>
          <a:xfrm>
            <a:off x="838200" y="1375917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INSERT(‚ADAM’, 39)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787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39859" y="3856299"/>
            <a:ext cx="33241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make sure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range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[0,m-1]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2FFE7-7925-4FFB-85BF-F05B29A94453}"/>
              </a:ext>
            </a:extLst>
          </p:cNvPr>
          <p:cNvSpPr txBox="1"/>
          <p:nvPr/>
        </p:nvSpPr>
        <p:spPr>
          <a:xfrm>
            <a:off x="3629270" y="2792745"/>
            <a:ext cx="745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3</a:t>
            </a:r>
            <a:endParaRPr lang="en-GB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FE1870-DF2F-489D-8151-2A3071435E75}"/>
              </a:ext>
            </a:extLst>
          </p:cNvPr>
          <p:cNvSpPr txBox="1"/>
          <p:nvPr/>
        </p:nvSpPr>
        <p:spPr>
          <a:xfrm>
            <a:off x="838200" y="1375917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INSERT(‚ADAM’, 39)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516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60D32E-E874-433A-B399-86EDD86336E5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F15CD5-E5F1-45B9-B215-CCAE8D9E0B0D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4BE10C-452C-4A08-9041-A1B741627206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E2410B-C52C-4CF1-8BB9-912ADE87F950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2C5AD5-83FE-46D1-9BE5-37620396F068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301F18-C5A7-4A95-8566-026F9063000F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1991DD-776A-4B13-B439-889D51D32D7E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372254-FFE1-4CFF-ABD3-A3C8ACFC3688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D07BBF-BD35-4818-8485-F45882C4FAC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387EE7-35C1-4718-932D-45D0088A05C0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4222AE-14A6-4DF9-B09F-CF6F4084C25B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F90D9E-41F4-4AAD-80DB-64EE7ECEED6E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497C3A-4DD2-4AC7-9695-8E273FEFE3C3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7FCDC6-1E3F-43B1-BED3-78A56FCAC281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489618-EB06-4A27-8D05-7DA53EA9DFEF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9FF9B5-67CC-4CF7-91E3-2961EB6341AF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26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8F968E-26B5-45FC-B65F-A469030AE01D}"/>
              </a:ext>
            </a:extLst>
          </p:cNvPr>
          <p:cNvSpPr txBox="1"/>
          <p:nvPr/>
        </p:nvSpPr>
        <p:spPr>
          <a:xfrm>
            <a:off x="838200" y="1375917"/>
            <a:ext cx="260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INSERT(‚NABC’, 21)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60D32E-E874-433A-B399-86EDD86336E5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F15CD5-E5F1-45B9-B215-CCAE8D9E0B0D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4BE10C-452C-4A08-9041-A1B741627206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E2410B-C52C-4CF1-8BB9-912ADE87F950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2C5AD5-83FE-46D1-9BE5-37620396F068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301F18-C5A7-4A95-8566-026F9063000F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1991DD-776A-4B13-B439-889D51D32D7E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372254-FFE1-4CFF-ABD3-A3C8ACFC3688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D07BBF-BD35-4818-8485-F45882C4FAC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387EE7-35C1-4718-932D-45D0088A05C0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4222AE-14A6-4DF9-B09F-CF6F4084C25B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F90D9E-41F4-4AAD-80DB-64EE7ECEED6E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497C3A-4DD2-4AC7-9695-8E273FEFE3C3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7FCDC6-1E3F-43B1-BED3-78A56FCAC281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489618-EB06-4A27-8D05-7DA53EA9DFEF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9FF9B5-67CC-4CF7-91E3-2961EB6341AF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75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2104029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535E2-06F8-45C7-B60E-F3F591B2989B}"/>
              </a:ext>
            </a:extLst>
          </p:cNvPr>
          <p:cNvSpPr/>
          <p:nvPr/>
        </p:nvSpPr>
        <p:spPr>
          <a:xfrm>
            <a:off x="3096395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C1E4C-7F79-4AE5-856B-299EE99E4C53}"/>
              </a:ext>
            </a:extLst>
          </p:cNvPr>
          <p:cNvSpPr/>
          <p:nvPr/>
        </p:nvSpPr>
        <p:spPr>
          <a:xfrm>
            <a:off x="4088761" y="2556769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3AD6F-B364-4602-9727-DB278AF59C2C}"/>
              </a:ext>
            </a:extLst>
          </p:cNvPr>
          <p:cNvSpPr/>
          <p:nvPr/>
        </p:nvSpPr>
        <p:spPr>
          <a:xfrm>
            <a:off x="5072271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EE14B7-F8D0-43ED-B989-C9320BF92416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069968-9D26-49A4-8048-4A7B3270AD1C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C7DF7-F856-4BE2-B9DE-1EA3EF0F17E9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FF89F-E7D3-4D2D-A7B5-96FE717FFEE7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71ECB-8C15-43D8-B169-0F4FFEEF5DEF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186704-304A-46E6-A9A8-6FAF38BC89B8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0E4B0-A345-487D-A3E7-8769FF700710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12522-2F5C-4F46-97D3-9AEFAD6CDDC6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DD910-E52F-47E5-8E7E-13841808EB6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0C83A-4E94-498E-B962-DB924EF551E2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8FA49E-3841-4E64-A504-4DA2A4B5EA7F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4BA2B-8886-4C17-841D-95B0F1146D1A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3BE15-3412-4C62-BC6C-3D9BC52B657D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E6A8E-C2F7-4498-A6FC-39B1E0F24A67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1DC75-EC09-4DFF-969D-FB23A09C8CF7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ACE201-6FF1-4EF9-A69E-5F11E16D22A1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9B463-6D07-4668-8B76-0AD7B35C7C02}"/>
              </a:ext>
            </a:extLst>
          </p:cNvPr>
          <p:cNvSpPr txBox="1"/>
          <p:nvPr/>
        </p:nvSpPr>
        <p:spPr>
          <a:xfrm>
            <a:off x="838200" y="1375917"/>
            <a:ext cx="260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INSERT(‚NABC’, 21)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28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2104029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535E2-06F8-45C7-B60E-F3F591B2989B}"/>
              </a:ext>
            </a:extLst>
          </p:cNvPr>
          <p:cNvSpPr/>
          <p:nvPr/>
        </p:nvSpPr>
        <p:spPr>
          <a:xfrm>
            <a:off x="3096395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C1E4C-7F79-4AE5-856B-299EE99E4C53}"/>
              </a:ext>
            </a:extLst>
          </p:cNvPr>
          <p:cNvSpPr/>
          <p:nvPr/>
        </p:nvSpPr>
        <p:spPr>
          <a:xfrm>
            <a:off x="4088761" y="2556769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3AD6F-B364-4602-9727-DB278AF59C2C}"/>
              </a:ext>
            </a:extLst>
          </p:cNvPr>
          <p:cNvSpPr/>
          <p:nvPr/>
        </p:nvSpPr>
        <p:spPr>
          <a:xfrm>
            <a:off x="5072271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EE14B7-F8D0-43ED-B989-C9320BF92416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069968-9D26-49A4-8048-4A7B3270AD1C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C7DF7-F856-4BE2-B9DE-1EA3EF0F17E9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FF89F-E7D3-4D2D-A7B5-96FE717FFEE7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71ECB-8C15-43D8-B169-0F4FFEEF5DEF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186704-304A-46E6-A9A8-6FAF38BC89B8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0E4B0-A345-487D-A3E7-8769FF700710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12522-2F5C-4F46-97D3-9AEFAD6CDDC6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DD910-E52F-47E5-8E7E-13841808EB6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0C83A-4E94-498E-B962-DB924EF551E2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8FA49E-3841-4E64-A504-4DA2A4B5EA7F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4BA2B-8886-4C17-841D-95B0F1146D1A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3BE15-3412-4C62-BC6C-3D9BC52B657D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E6A8E-C2F7-4498-A6FC-39B1E0F24A67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1DC75-EC09-4DFF-969D-FB23A09C8CF7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ACE201-6FF1-4EF9-A69E-5F11E16D22A1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9B463-6D07-4668-8B76-0AD7B35C7C02}"/>
              </a:ext>
            </a:extLst>
          </p:cNvPr>
          <p:cNvSpPr txBox="1"/>
          <p:nvPr/>
        </p:nvSpPr>
        <p:spPr>
          <a:xfrm>
            <a:off x="838200" y="1375917"/>
            <a:ext cx="260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INSERT(‚NABC’, 21)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8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2104029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535E2-06F8-45C7-B60E-F3F591B2989B}"/>
              </a:ext>
            </a:extLst>
          </p:cNvPr>
          <p:cNvSpPr/>
          <p:nvPr/>
        </p:nvSpPr>
        <p:spPr>
          <a:xfrm>
            <a:off x="3096395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C1E4C-7F79-4AE5-856B-299EE99E4C53}"/>
              </a:ext>
            </a:extLst>
          </p:cNvPr>
          <p:cNvSpPr/>
          <p:nvPr/>
        </p:nvSpPr>
        <p:spPr>
          <a:xfrm>
            <a:off x="4088761" y="2556769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3AD6F-B364-4602-9727-DB278AF59C2C}"/>
              </a:ext>
            </a:extLst>
          </p:cNvPr>
          <p:cNvSpPr/>
          <p:nvPr/>
        </p:nvSpPr>
        <p:spPr>
          <a:xfrm>
            <a:off x="5072271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EE14B7-F8D0-43ED-B989-C9320BF92416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069968-9D26-49A4-8048-4A7B3270AD1C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C7DF7-F856-4BE2-B9DE-1EA3EF0F17E9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FF89F-E7D3-4D2D-A7B5-96FE717FFEE7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71ECB-8C15-43D8-B169-0F4FFEEF5DEF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186704-304A-46E6-A9A8-6FAF38BC89B8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0E4B0-A345-487D-A3E7-8769FF700710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12522-2F5C-4F46-97D3-9AEFAD6CDDC6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DD910-E52F-47E5-8E7E-13841808EB6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0C83A-4E94-498E-B962-DB924EF551E2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8FA49E-3841-4E64-A504-4DA2A4B5EA7F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4BA2B-8886-4C17-841D-95B0F1146D1A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3BE15-3412-4C62-BC6C-3D9BC52B657D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E6A8E-C2F7-4498-A6FC-39B1E0F24A67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1DC75-EC09-4DFF-969D-FB23A09C8CF7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ACE201-6FF1-4EF9-A69E-5F11E16D22A1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9B463-6D07-4668-8B76-0AD7B35C7C02}"/>
              </a:ext>
            </a:extLst>
          </p:cNvPr>
          <p:cNvSpPr txBox="1"/>
          <p:nvPr/>
        </p:nvSpPr>
        <p:spPr>
          <a:xfrm>
            <a:off x="838200" y="1375917"/>
            <a:ext cx="260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INSERT(‚NABC’, 21)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5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144E3D-0985-480E-99FF-EE240244D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24" y="1539767"/>
            <a:ext cx="1505767" cy="2400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947861-37A2-4CB7-8240-3A6A3E8A10A0}"/>
              </a:ext>
            </a:extLst>
          </p:cNvPr>
          <p:cNvSpPr txBox="1"/>
          <p:nvPr/>
        </p:nvSpPr>
        <p:spPr>
          <a:xfrm>
            <a:off x="2638352" y="1812302"/>
            <a:ext cx="270170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an arbitrary item in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array takes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BUT IT HAS O(1)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 ACCESS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B537D9-5A12-41C9-83BF-C90C9A8432BD}"/>
              </a:ext>
            </a:extLst>
          </p:cNvPr>
          <p:cNvCxnSpPr/>
          <p:nvPr/>
        </p:nvCxnSpPr>
        <p:spPr>
          <a:xfrm>
            <a:off x="5929396" y="2735891"/>
            <a:ext cx="75184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95F37CD-F16E-4FEC-98FB-4ECD0D43D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099" y="2352258"/>
            <a:ext cx="2691295" cy="14712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214FB8-0D6F-4FE7-A3DE-9445283D3453}"/>
              </a:ext>
            </a:extLst>
          </p:cNvPr>
          <p:cNvSpPr txBox="1"/>
          <p:nvPr/>
        </p:nvSpPr>
        <p:spPr>
          <a:xfrm>
            <a:off x="7247212" y="1360167"/>
            <a:ext cx="381707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do better with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search trees with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logarithmic running times</a:t>
            </a:r>
            <a:endParaRPr lang="hu-HU" sz="20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41C13F-C943-43AC-A924-A2D4EE965E04}"/>
              </a:ext>
            </a:extLst>
          </p:cNvPr>
          <p:cNvCxnSpPr>
            <a:cxnSpLocks/>
          </p:cNvCxnSpPr>
          <p:nvPr/>
        </p:nvCxnSpPr>
        <p:spPr>
          <a:xfrm>
            <a:off x="9155837" y="3894332"/>
            <a:ext cx="0" cy="75184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65E0F5-01B9-4C79-9590-4B736466045A}"/>
              </a:ext>
            </a:extLst>
          </p:cNvPr>
          <p:cNvSpPr txBox="1"/>
          <p:nvPr/>
        </p:nvSpPr>
        <p:spPr>
          <a:xfrm>
            <a:off x="7691327" y="4920272"/>
            <a:ext cx="296453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AVL trees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red-black trees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guarantee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F5EAF7-90C7-44E2-87E0-3B519698D695}"/>
              </a:ext>
            </a:extLst>
          </p:cNvPr>
          <p:cNvCxnSpPr>
            <a:cxnSpLocks/>
          </p:cNvCxnSpPr>
          <p:nvPr/>
        </p:nvCxnSpPr>
        <p:spPr>
          <a:xfrm flipH="1">
            <a:off x="5936201" y="5568969"/>
            <a:ext cx="87060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12166F-0962-45AA-BDD9-EF7D98C66CA7}"/>
              </a:ext>
            </a:extLst>
          </p:cNvPr>
          <p:cNvSpPr txBox="1"/>
          <p:nvPr/>
        </p:nvSpPr>
        <p:spPr>
          <a:xfrm>
            <a:off x="1901091" y="4670503"/>
            <a:ext cx="333822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combine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access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hash-functions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end up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ASSOCIATIVE ARRAYS (!!!)</a:t>
            </a:r>
            <a:endParaRPr lang="hu-HU" sz="20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22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2104029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535E2-06F8-45C7-B60E-F3F591B2989B}"/>
              </a:ext>
            </a:extLst>
          </p:cNvPr>
          <p:cNvSpPr/>
          <p:nvPr/>
        </p:nvSpPr>
        <p:spPr>
          <a:xfrm>
            <a:off x="3096395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C1E4C-7F79-4AE5-856B-299EE99E4C53}"/>
              </a:ext>
            </a:extLst>
          </p:cNvPr>
          <p:cNvSpPr/>
          <p:nvPr/>
        </p:nvSpPr>
        <p:spPr>
          <a:xfrm>
            <a:off x="4088761" y="2556769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3AD6F-B364-4602-9727-DB278AF59C2C}"/>
              </a:ext>
            </a:extLst>
          </p:cNvPr>
          <p:cNvSpPr/>
          <p:nvPr/>
        </p:nvSpPr>
        <p:spPr>
          <a:xfrm>
            <a:off x="5072271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EE14B7-F8D0-43ED-B989-C9320BF92416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069968-9D26-49A4-8048-4A7B3270AD1C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C7DF7-F856-4BE2-B9DE-1EA3EF0F17E9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FF89F-E7D3-4D2D-A7B5-96FE717FFEE7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71ECB-8C15-43D8-B169-0F4FFEEF5DEF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186704-304A-46E6-A9A8-6FAF38BC89B8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0E4B0-A345-487D-A3E7-8769FF700710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12522-2F5C-4F46-97D3-9AEFAD6CDDC6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DD910-E52F-47E5-8E7E-13841808EB6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0C83A-4E94-498E-B962-DB924EF551E2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8FA49E-3841-4E64-A504-4DA2A4B5EA7F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4BA2B-8886-4C17-841D-95B0F1146D1A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3BE15-3412-4C62-BC6C-3D9BC52B657D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E6A8E-C2F7-4498-A6FC-39B1E0F24A67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1DC75-EC09-4DFF-969D-FB23A09C8CF7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ACE201-6FF1-4EF9-A69E-5F11E16D22A1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9B463-6D07-4668-8B76-0AD7B35C7C02}"/>
              </a:ext>
            </a:extLst>
          </p:cNvPr>
          <p:cNvSpPr txBox="1"/>
          <p:nvPr/>
        </p:nvSpPr>
        <p:spPr>
          <a:xfrm>
            <a:off x="838200" y="1375917"/>
            <a:ext cx="260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INSERT(‚NABC’, 21)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27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2104029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535E2-06F8-45C7-B60E-F3F591B2989B}"/>
              </a:ext>
            </a:extLst>
          </p:cNvPr>
          <p:cNvSpPr/>
          <p:nvPr/>
        </p:nvSpPr>
        <p:spPr>
          <a:xfrm>
            <a:off x="3096395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C1E4C-7F79-4AE5-856B-299EE99E4C53}"/>
              </a:ext>
            </a:extLst>
          </p:cNvPr>
          <p:cNvSpPr/>
          <p:nvPr/>
        </p:nvSpPr>
        <p:spPr>
          <a:xfrm>
            <a:off x="4088761" y="2556769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3AD6F-B364-4602-9727-DB278AF59C2C}"/>
              </a:ext>
            </a:extLst>
          </p:cNvPr>
          <p:cNvSpPr/>
          <p:nvPr/>
        </p:nvSpPr>
        <p:spPr>
          <a:xfrm>
            <a:off x="5072271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67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EE14B7-F8D0-43ED-B989-C9320BF92416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069968-9D26-49A4-8048-4A7B3270AD1C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C7DF7-F856-4BE2-B9DE-1EA3EF0F17E9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FF89F-E7D3-4D2D-A7B5-96FE717FFEE7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71ECB-8C15-43D8-B169-0F4FFEEF5DEF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186704-304A-46E6-A9A8-6FAF38BC89B8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0E4B0-A345-487D-A3E7-8769FF700710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12522-2F5C-4F46-97D3-9AEFAD6CDDC6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DD910-E52F-47E5-8E7E-13841808EB6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0C83A-4E94-498E-B962-DB924EF551E2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8FA49E-3841-4E64-A504-4DA2A4B5EA7F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4BA2B-8886-4C17-841D-95B0F1146D1A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3BE15-3412-4C62-BC6C-3D9BC52B657D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E6A8E-C2F7-4498-A6FC-39B1E0F24A67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1DC75-EC09-4DFF-969D-FB23A09C8CF7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ACE201-6FF1-4EF9-A69E-5F11E16D22A1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9B463-6D07-4668-8B76-0AD7B35C7C02}"/>
              </a:ext>
            </a:extLst>
          </p:cNvPr>
          <p:cNvSpPr txBox="1"/>
          <p:nvPr/>
        </p:nvSpPr>
        <p:spPr>
          <a:xfrm>
            <a:off x="838200" y="1375917"/>
            <a:ext cx="260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INSERT(‚NABC’, 21)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60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EE14B7-F8D0-43ED-B989-C9320BF92416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069968-9D26-49A4-8048-4A7B3270AD1C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C7DF7-F856-4BE2-B9DE-1EA3EF0F17E9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FF89F-E7D3-4D2D-A7B5-96FE717FFEE7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71ECB-8C15-43D8-B169-0F4FFEEF5DEF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186704-304A-46E6-A9A8-6FAF38BC89B8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0E4B0-A345-487D-A3E7-8769FF700710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12522-2F5C-4F46-97D3-9AEFAD6CDDC6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DD910-E52F-47E5-8E7E-13841808EB6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0C83A-4E94-498E-B962-DB924EF551E2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8FA49E-3841-4E64-A504-4DA2A4B5EA7F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4BA2B-8886-4C17-841D-95B0F1146D1A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3BE15-3412-4C62-BC6C-3D9BC52B657D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E6A8E-C2F7-4498-A6FC-39B1E0F24A67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1DC75-EC09-4DFF-969D-FB23A09C8CF7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ACE201-6FF1-4EF9-A69E-5F11E16D22A1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9B463-6D07-4668-8B76-0AD7B35C7C02}"/>
              </a:ext>
            </a:extLst>
          </p:cNvPr>
          <p:cNvSpPr txBox="1"/>
          <p:nvPr/>
        </p:nvSpPr>
        <p:spPr>
          <a:xfrm>
            <a:off x="838200" y="1375917"/>
            <a:ext cx="260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INSERT(‚NABC’, 21)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B3E44FE-1639-4A80-BF75-AF3F22E02AEE}"/>
              </a:ext>
            </a:extLst>
          </p:cNvPr>
          <p:cNvSpPr/>
          <p:nvPr/>
        </p:nvSpPr>
        <p:spPr>
          <a:xfrm>
            <a:off x="1331670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46F4381-D9BD-44B2-A251-65BCC979983C}"/>
              </a:ext>
            </a:extLst>
          </p:cNvPr>
          <p:cNvSpPr/>
          <p:nvPr/>
        </p:nvSpPr>
        <p:spPr>
          <a:xfrm>
            <a:off x="2729291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E9FA28F-E3FE-4837-895D-A5A9A9946E4B}"/>
              </a:ext>
            </a:extLst>
          </p:cNvPr>
          <p:cNvSpPr/>
          <p:nvPr/>
        </p:nvSpPr>
        <p:spPr>
          <a:xfrm>
            <a:off x="4129918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236A061-43CB-4311-9FD9-0A4106B63701}"/>
              </a:ext>
            </a:extLst>
          </p:cNvPr>
          <p:cNvSpPr/>
          <p:nvPr/>
        </p:nvSpPr>
        <p:spPr>
          <a:xfrm>
            <a:off x="5530545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67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6C5D45-F895-4870-85E9-C2A7B0A210A7}"/>
              </a:ext>
            </a:extLst>
          </p:cNvPr>
          <p:cNvSpPr txBox="1"/>
          <p:nvPr/>
        </p:nvSpPr>
        <p:spPr>
          <a:xfrm>
            <a:off x="2326381" y="2770868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6C9D4B-04AD-4ED7-B7F1-18317B13F3B4}"/>
              </a:ext>
            </a:extLst>
          </p:cNvPr>
          <p:cNvSpPr txBox="1"/>
          <p:nvPr/>
        </p:nvSpPr>
        <p:spPr>
          <a:xfrm>
            <a:off x="3704632" y="2770868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0E6586-E7F7-4799-ACDF-4CBD2F0A894E}"/>
              </a:ext>
            </a:extLst>
          </p:cNvPr>
          <p:cNvSpPr txBox="1"/>
          <p:nvPr/>
        </p:nvSpPr>
        <p:spPr>
          <a:xfrm>
            <a:off x="5096742" y="2770868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4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EE14B7-F8D0-43ED-B989-C9320BF92416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069968-9D26-49A4-8048-4A7B3270AD1C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C7DF7-F856-4BE2-B9DE-1EA3EF0F17E9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FF89F-E7D3-4D2D-A7B5-96FE717FFEE7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71ECB-8C15-43D8-B169-0F4FFEEF5DEF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186704-304A-46E6-A9A8-6FAF38BC89B8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0E4B0-A345-487D-A3E7-8769FF700710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12522-2F5C-4F46-97D3-9AEFAD6CDDC6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DD910-E52F-47E5-8E7E-13841808EB6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0C83A-4E94-498E-B962-DB924EF551E2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8FA49E-3841-4E64-A504-4DA2A4B5EA7F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4BA2B-8886-4C17-841D-95B0F1146D1A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3BE15-3412-4C62-BC6C-3D9BC52B657D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E6A8E-C2F7-4498-A6FC-39B1E0F24A67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1DC75-EC09-4DFF-969D-FB23A09C8CF7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ACE201-6FF1-4EF9-A69E-5F11E16D22A1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9B463-6D07-4668-8B76-0AD7B35C7C02}"/>
              </a:ext>
            </a:extLst>
          </p:cNvPr>
          <p:cNvSpPr txBox="1"/>
          <p:nvPr/>
        </p:nvSpPr>
        <p:spPr>
          <a:xfrm>
            <a:off x="838200" y="1375917"/>
            <a:ext cx="260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INSERT(‚NABC’, 21)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BC4B2D8-14A7-4592-844F-281A5F612D80}"/>
              </a:ext>
            </a:extLst>
          </p:cNvPr>
          <p:cNvSpPr/>
          <p:nvPr/>
        </p:nvSpPr>
        <p:spPr>
          <a:xfrm>
            <a:off x="3311395" y="2551564"/>
            <a:ext cx="1165692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01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EE14B7-F8D0-43ED-B989-C9320BF92416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069968-9D26-49A4-8048-4A7B3270AD1C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C7DF7-F856-4BE2-B9DE-1EA3EF0F17E9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FF89F-E7D3-4D2D-A7B5-96FE717FFEE7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71ECB-8C15-43D8-B169-0F4FFEEF5DEF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186704-304A-46E6-A9A8-6FAF38BC89B8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0E4B0-A345-487D-A3E7-8769FF700710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12522-2F5C-4F46-97D3-9AEFAD6CDDC6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DD910-E52F-47E5-8E7E-13841808EB6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0C83A-4E94-498E-B962-DB924EF551E2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8FA49E-3841-4E64-A504-4DA2A4B5EA7F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4BA2B-8886-4C17-841D-95B0F1146D1A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3BE15-3412-4C62-BC6C-3D9BC52B657D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E6A8E-C2F7-4498-A6FC-39B1E0F24A67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1DC75-EC09-4DFF-969D-FB23A09C8CF7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ACE201-6FF1-4EF9-A69E-5F11E16D22A1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9B463-6D07-4668-8B76-0AD7B35C7C02}"/>
              </a:ext>
            </a:extLst>
          </p:cNvPr>
          <p:cNvSpPr txBox="1"/>
          <p:nvPr/>
        </p:nvSpPr>
        <p:spPr>
          <a:xfrm>
            <a:off x="838200" y="1375917"/>
            <a:ext cx="260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INSERT(‚NABC’, 21)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B00622-A816-4BC3-AA2C-BE736393A9D0}"/>
              </a:ext>
            </a:extLst>
          </p:cNvPr>
          <p:cNvSpPr/>
          <p:nvPr/>
        </p:nvSpPr>
        <p:spPr>
          <a:xfrm>
            <a:off x="2743222" y="2551564"/>
            <a:ext cx="1165692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6682D2-6155-43BA-A977-25FD6CAB590C}"/>
              </a:ext>
            </a:extLst>
          </p:cNvPr>
          <p:cNvSpPr txBox="1"/>
          <p:nvPr/>
        </p:nvSpPr>
        <p:spPr>
          <a:xfrm>
            <a:off x="3998246" y="2792678"/>
            <a:ext cx="74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 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43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EE14B7-F8D0-43ED-B989-C9320BF92416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069968-9D26-49A4-8048-4A7B3270AD1C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C7DF7-F856-4BE2-B9DE-1EA3EF0F17E9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FF89F-E7D3-4D2D-A7B5-96FE717FFEE7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71ECB-8C15-43D8-B169-0F4FFEEF5DEF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186704-304A-46E6-A9A8-6FAF38BC89B8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0E4B0-A345-487D-A3E7-8769FF700710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12522-2F5C-4F46-97D3-9AEFAD6CDDC6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DD910-E52F-47E5-8E7E-13841808EB6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0C83A-4E94-498E-B962-DB924EF551E2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8FA49E-3841-4E64-A504-4DA2A4B5EA7F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4BA2B-8886-4C17-841D-95B0F1146D1A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3BE15-3412-4C62-BC6C-3D9BC52B657D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E6A8E-C2F7-4498-A6FC-39B1E0F24A67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1DC75-EC09-4DFF-969D-FB23A09C8CF7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ACE201-6FF1-4EF9-A69E-5F11E16D22A1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9B463-6D07-4668-8B76-0AD7B35C7C02}"/>
              </a:ext>
            </a:extLst>
          </p:cNvPr>
          <p:cNvSpPr txBox="1"/>
          <p:nvPr/>
        </p:nvSpPr>
        <p:spPr>
          <a:xfrm>
            <a:off x="838200" y="1375917"/>
            <a:ext cx="260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INSERT(‚NABC’, 21)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1525F6-0F9D-4091-AC2F-77602EE9497C}"/>
              </a:ext>
            </a:extLst>
          </p:cNvPr>
          <p:cNvSpPr txBox="1"/>
          <p:nvPr/>
        </p:nvSpPr>
        <p:spPr>
          <a:xfrm>
            <a:off x="3629270" y="2792745"/>
            <a:ext cx="745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F7AB8D"/>
                </a:solidFill>
              </a:rPr>
              <a:t> 3</a:t>
            </a:r>
            <a:endParaRPr lang="en-GB" sz="2400" b="1" dirty="0">
              <a:solidFill>
                <a:srgbClr val="F7AB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EE14B7-F8D0-43ED-B989-C9320BF92416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069968-9D26-49A4-8048-4A7B3270AD1C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C7DF7-F856-4BE2-B9DE-1EA3EF0F17E9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FF89F-E7D3-4D2D-A7B5-96FE717FFEE7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71ECB-8C15-43D8-B169-0F4FFEEF5DEF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186704-304A-46E6-A9A8-6FAF38BC89B8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0E4B0-A345-487D-A3E7-8769FF700710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12522-2F5C-4F46-97D3-9AEFAD6CDDC6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DD910-E52F-47E5-8E7E-13841808EB6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0C83A-4E94-498E-B962-DB924EF551E2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8FA49E-3841-4E64-A504-4DA2A4B5EA7F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4BA2B-8886-4C17-841D-95B0F1146D1A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3BE15-3412-4C62-BC6C-3D9BC52B657D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E6A8E-C2F7-4498-A6FC-39B1E0F24A67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1DC75-EC09-4DFF-969D-FB23A09C8CF7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ACE201-6FF1-4EF9-A69E-5F11E16D22A1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9B463-6D07-4668-8B76-0AD7B35C7C02}"/>
              </a:ext>
            </a:extLst>
          </p:cNvPr>
          <p:cNvSpPr txBox="1"/>
          <p:nvPr/>
        </p:nvSpPr>
        <p:spPr>
          <a:xfrm>
            <a:off x="838200" y="1375917"/>
            <a:ext cx="260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INSERT(‚NABC’, 21)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1525F6-0F9D-4091-AC2F-77602EE9497C}"/>
              </a:ext>
            </a:extLst>
          </p:cNvPr>
          <p:cNvSpPr txBox="1"/>
          <p:nvPr/>
        </p:nvSpPr>
        <p:spPr>
          <a:xfrm>
            <a:off x="3629270" y="2792745"/>
            <a:ext cx="745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F7AB8D"/>
                </a:solidFill>
              </a:rPr>
              <a:t> 3</a:t>
            </a:r>
            <a:endParaRPr lang="en-GB" sz="2400" b="1" dirty="0">
              <a:solidFill>
                <a:srgbClr val="F7AB8D"/>
              </a:solidFill>
            </a:endParaRPr>
          </a:p>
        </p:txBody>
      </p:sp>
      <p:sp>
        <p:nvSpPr>
          <p:cNvPr id="22" name="Folyamatábra: Másik feldolgozás 13">
            <a:extLst>
              <a:ext uri="{FF2B5EF4-FFF2-40B4-BE49-F238E27FC236}">
                <a16:creationId xmlns:a16="http://schemas.microsoft.com/office/drawing/2014/main" id="{9F6F1067-69E5-4849-9293-475AB044F9A3}"/>
              </a:ext>
            </a:extLst>
          </p:cNvPr>
          <p:cNvSpPr/>
          <p:nvPr/>
        </p:nvSpPr>
        <p:spPr>
          <a:xfrm rot="20003710">
            <a:off x="2956617" y="2540713"/>
            <a:ext cx="2090598" cy="921976"/>
          </a:xfrm>
          <a:prstGeom prst="flowChartAlternateProcess">
            <a:avLst/>
          </a:prstGeom>
          <a:solidFill>
            <a:srgbClr val="FF7C8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rgbClr val="FFFF00"/>
                </a:solidFill>
              </a:rPr>
              <a:t>COLLISION</a:t>
            </a:r>
          </a:p>
        </p:txBody>
      </p:sp>
    </p:spTree>
    <p:extLst>
      <p:ext uri="{BB962C8B-B14F-4D97-AF65-F5344CB8AC3E}">
        <p14:creationId xmlns:p14="http://schemas.microsoft.com/office/powerpoint/2010/main" val="163309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Collisions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3119669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76664A-E84E-40DA-981B-0BA83BFDE089}"/>
              </a:ext>
            </a:extLst>
          </p:cNvPr>
          <p:cNvSpPr/>
          <p:nvPr/>
        </p:nvSpPr>
        <p:spPr>
          <a:xfrm>
            <a:off x="2309674" y="2016349"/>
            <a:ext cx="7572652" cy="1412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„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Collisions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occur when the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(x)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hash-function maps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two keys to the same array slot (bucket)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”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14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B0689-4BF7-4189-9A39-5032FCCEE372}"/>
              </a:ext>
            </a:extLst>
          </p:cNvPr>
          <p:cNvSpPr txBox="1"/>
          <p:nvPr/>
        </p:nvSpPr>
        <p:spPr>
          <a:xfrm>
            <a:off x="1849674" y="1788048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5CEF9-D92D-449D-AEE4-9AEC8851D5E2}"/>
              </a:ext>
            </a:extLst>
          </p:cNvPr>
          <p:cNvSpPr txBox="1"/>
          <p:nvPr/>
        </p:nvSpPr>
        <p:spPr>
          <a:xfrm>
            <a:off x="8016215" y="1788048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35E2D8-46B0-4C37-AEC0-86146153D316}"/>
              </a:ext>
            </a:extLst>
          </p:cNvPr>
          <p:cNvSpPr/>
          <p:nvPr/>
        </p:nvSpPr>
        <p:spPr>
          <a:xfrm>
            <a:off x="7852180" y="2818300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EB4616-A35E-4C17-BF41-642FFB9841F1}"/>
              </a:ext>
            </a:extLst>
          </p:cNvPr>
          <p:cNvSpPr/>
          <p:nvPr/>
        </p:nvSpPr>
        <p:spPr>
          <a:xfrm>
            <a:off x="7852180" y="3102505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E3C53-9D4D-4234-9DA9-7F9168B59248}"/>
              </a:ext>
            </a:extLst>
          </p:cNvPr>
          <p:cNvSpPr txBox="1"/>
          <p:nvPr/>
        </p:nvSpPr>
        <p:spPr>
          <a:xfrm>
            <a:off x="8586581" y="364757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4FE2F-8668-402E-BA7F-88582F4DDAC7}"/>
              </a:ext>
            </a:extLst>
          </p:cNvPr>
          <p:cNvSpPr txBox="1"/>
          <p:nvPr/>
        </p:nvSpPr>
        <p:spPr>
          <a:xfrm>
            <a:off x="8586581" y="370728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60F53B-0072-46F8-AC46-C8A99C136117}"/>
              </a:ext>
            </a:extLst>
          </p:cNvPr>
          <p:cNvSpPr txBox="1"/>
          <p:nvPr/>
        </p:nvSpPr>
        <p:spPr>
          <a:xfrm>
            <a:off x="8586581" y="378142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D8892E-389F-4749-8345-7FAED43909DF}"/>
              </a:ext>
            </a:extLst>
          </p:cNvPr>
          <p:cNvSpPr/>
          <p:nvPr/>
        </p:nvSpPr>
        <p:spPr>
          <a:xfrm>
            <a:off x="7856552" y="4286688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0FC899-8E95-4A7E-8E2D-F2D650E9F8B3}"/>
              </a:ext>
            </a:extLst>
          </p:cNvPr>
          <p:cNvSpPr/>
          <p:nvPr/>
        </p:nvSpPr>
        <p:spPr>
          <a:xfrm>
            <a:off x="7856552" y="4570893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B43273-05BD-4EA4-912E-5EB30536EFA1}"/>
              </a:ext>
            </a:extLst>
          </p:cNvPr>
          <p:cNvSpPr/>
          <p:nvPr/>
        </p:nvSpPr>
        <p:spPr>
          <a:xfrm>
            <a:off x="7860156" y="4845974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878846-B32A-4ED0-AA9E-130B285D7E4A}"/>
              </a:ext>
            </a:extLst>
          </p:cNvPr>
          <p:cNvCxnSpPr>
            <a:cxnSpLocks/>
            <a:stCxn id="30" idx="3"/>
            <a:endCxn id="13" idx="1"/>
          </p:cNvCxnSpPr>
          <p:nvPr/>
        </p:nvCxnSpPr>
        <p:spPr>
          <a:xfrm>
            <a:off x="2335419" y="4071770"/>
            <a:ext cx="5521133" cy="3570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CE0D2A-4BFA-4D0C-A5DC-E530630D35E5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870538" y="3168541"/>
            <a:ext cx="4981642" cy="76067"/>
          </a:xfrm>
          <a:prstGeom prst="straightConnector1">
            <a:avLst/>
          </a:prstGeom>
          <a:ln w="381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63E9F3-C2E7-477F-8465-42D485F50CA9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 flipV="1">
            <a:off x="2900726" y="3244608"/>
            <a:ext cx="4951454" cy="466360"/>
          </a:xfrm>
          <a:prstGeom prst="straightConnector1">
            <a:avLst/>
          </a:prstGeom>
          <a:ln w="381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7FDD83-A7FC-4C74-8E87-74C4109C00C8}"/>
              </a:ext>
            </a:extLst>
          </p:cNvPr>
          <p:cNvSpPr txBox="1"/>
          <p:nvPr/>
        </p:nvSpPr>
        <p:spPr>
          <a:xfrm>
            <a:off x="9553543" y="27413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E5F8C-BF5B-4BEE-BD5A-F2316D6AC1EE}"/>
              </a:ext>
            </a:extLst>
          </p:cNvPr>
          <p:cNvSpPr txBox="1"/>
          <p:nvPr/>
        </p:nvSpPr>
        <p:spPr>
          <a:xfrm>
            <a:off x="9553287" y="3044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8A9CE8-A0B6-43D8-B6D7-8BBF07E49116}"/>
              </a:ext>
            </a:extLst>
          </p:cNvPr>
          <p:cNvSpPr txBox="1"/>
          <p:nvPr/>
        </p:nvSpPr>
        <p:spPr>
          <a:xfrm>
            <a:off x="9561909" y="33532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61DFCD-F3C5-48CB-8799-A6E6991D1B94}"/>
              </a:ext>
            </a:extLst>
          </p:cNvPr>
          <p:cNvSpPr txBox="1"/>
          <p:nvPr/>
        </p:nvSpPr>
        <p:spPr>
          <a:xfrm>
            <a:off x="9569901" y="452719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m-2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08595D-3674-478D-85B1-246F840E8FA4}"/>
              </a:ext>
            </a:extLst>
          </p:cNvPr>
          <p:cNvSpPr/>
          <p:nvPr/>
        </p:nvSpPr>
        <p:spPr>
          <a:xfrm>
            <a:off x="7852826" y="3384200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8FCD1-F798-4574-A0D3-6E005E7A7673}"/>
              </a:ext>
            </a:extLst>
          </p:cNvPr>
          <p:cNvSpPr txBox="1"/>
          <p:nvPr/>
        </p:nvSpPr>
        <p:spPr>
          <a:xfrm>
            <a:off x="9581177" y="480521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878FD5-1BAF-472F-A14A-61FF31A99CCC}"/>
              </a:ext>
            </a:extLst>
          </p:cNvPr>
          <p:cNvSpPr txBox="1"/>
          <p:nvPr/>
        </p:nvSpPr>
        <p:spPr>
          <a:xfrm>
            <a:off x="2295306" y="4805215"/>
            <a:ext cx="46250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general we have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we want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buckets (size of the underlying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THE h(x) HASH-FUNCTION IS PERFECT THEN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THERE ARE NO COLLISIONS FOR SURE !!!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691E6A-F5A5-4FF6-B331-53E40BEDE033}"/>
              </a:ext>
            </a:extLst>
          </p:cNvPr>
          <p:cNvSpPr txBox="1"/>
          <p:nvPr/>
        </p:nvSpPr>
        <p:spPr>
          <a:xfrm>
            <a:off x="5376453" y="277405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1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6D7512-98AE-4947-868A-B1E31D7E14B1}"/>
              </a:ext>
            </a:extLst>
          </p:cNvPr>
          <p:cNvSpPr txBox="1"/>
          <p:nvPr/>
        </p:nvSpPr>
        <p:spPr>
          <a:xfrm>
            <a:off x="5592942" y="344522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7124E9-9B20-4263-90E6-987FEBE7BB99}"/>
              </a:ext>
            </a:extLst>
          </p:cNvPr>
          <p:cNvSpPr txBox="1"/>
          <p:nvPr/>
        </p:nvSpPr>
        <p:spPr>
          <a:xfrm>
            <a:off x="5349657" y="3895634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F777E5A-D294-4BBA-BC97-876251E751BA}"/>
              </a:ext>
            </a:extLst>
          </p:cNvPr>
          <p:cNvSpPr/>
          <p:nvPr/>
        </p:nvSpPr>
        <p:spPr>
          <a:xfrm>
            <a:off x="1120462" y="2539014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633A4-2767-46A5-A5C0-B5B0BACD640D}"/>
              </a:ext>
            </a:extLst>
          </p:cNvPr>
          <p:cNvSpPr txBox="1"/>
          <p:nvPr/>
        </p:nvSpPr>
        <p:spPr>
          <a:xfrm>
            <a:off x="2496718" y="29838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A0DEED-5BF4-4F4C-BC7A-5CC8A9D56B34}"/>
              </a:ext>
            </a:extLst>
          </p:cNvPr>
          <p:cNvSpPr txBox="1"/>
          <p:nvPr/>
        </p:nvSpPr>
        <p:spPr>
          <a:xfrm>
            <a:off x="1961599" y="38871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4BAF69-E5D4-40E9-9AFC-C34BF5ED3AAA}"/>
              </a:ext>
            </a:extLst>
          </p:cNvPr>
          <p:cNvSpPr txBox="1"/>
          <p:nvPr/>
        </p:nvSpPr>
        <p:spPr>
          <a:xfrm>
            <a:off x="2526906" y="352630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operations we want to implement – and we want these operations to have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(key, value) pairs to the collection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(key, value) pairs to the collection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lookup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given value associtaed with a given key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key and value pairs a– this is why associative arrays do not support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an operation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146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hash-function defines the reltionships between the keys and the array indexes (buckets)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hash-function is perfect then there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no collisions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real-world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will be collisions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becase there are no perfect hash-functions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7160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approaches to deal with collisions:</a:t>
            </a:r>
          </a:p>
          <a:p>
            <a:pPr marL="0" indent="0">
              <a:buNone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CHAINING</a:t>
            </a:r>
          </a:p>
          <a:p>
            <a:pPr marL="0" indent="0">
              <a:buNone/>
            </a:pPr>
            <a:endParaRPr lang="hu-HU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30360595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 CHAINING: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the items in the same bucket (with same indexes) in a 	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0803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 CHAINING: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the items in the same bucket (with same indexes) in a 	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64197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 CHAINING: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the items in the same bucket (with same indexes) in a 	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v</a:t>
            </a:r>
            <a:r>
              <a:rPr lang="hu-HU" b="1" baseline="-2500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6174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 CHAINING: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the items in the same bucket (with same indexes) in a 	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v</a:t>
            </a:r>
            <a:r>
              <a:rPr lang="hu-HU" b="1" baseline="-2500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CBD50-9A25-4122-AACF-FF63CF3CB9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19314" y="4378565"/>
            <a:ext cx="3416264" cy="5752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5DAD03-475F-4570-BF8D-781E79E46C8F}"/>
              </a:ext>
            </a:extLst>
          </p:cNvPr>
          <p:cNvSpPr txBox="1"/>
          <p:nvPr/>
        </p:nvSpPr>
        <p:spPr>
          <a:xfrm>
            <a:off x="5889462" y="466620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063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 CHAINING: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the items in the same bucket (with same indexes) in a 	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CBD50-9A25-4122-AACF-FF63CF3CB9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19314" y="4378565"/>
            <a:ext cx="3416264" cy="5752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5DAD03-475F-4570-BF8D-781E79E46C8F}"/>
              </a:ext>
            </a:extLst>
          </p:cNvPr>
          <p:cNvSpPr txBox="1"/>
          <p:nvPr/>
        </p:nvSpPr>
        <p:spPr>
          <a:xfrm>
            <a:off x="5889462" y="466620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5214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 CHAINING: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the items in the same bucket (with same indexes) in a 	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CBD50-9A25-4122-AACF-FF63CF3CB9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19314" y="4378565"/>
            <a:ext cx="3416264" cy="5752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5DAD03-475F-4570-BF8D-781E79E46C8F}"/>
              </a:ext>
            </a:extLst>
          </p:cNvPr>
          <p:cNvSpPr txBox="1"/>
          <p:nvPr/>
        </p:nvSpPr>
        <p:spPr>
          <a:xfrm>
            <a:off x="5889462" y="466620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94014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 CHAINING: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the items in the same bucket (with same indexes) in a 	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CBD50-9A25-4122-AACF-FF63CF3CB9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19314" y="4378565"/>
            <a:ext cx="3416264" cy="575282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5DAD03-475F-4570-BF8D-781E79E46C8F}"/>
              </a:ext>
            </a:extLst>
          </p:cNvPr>
          <p:cNvSpPr txBox="1"/>
          <p:nvPr/>
        </p:nvSpPr>
        <p:spPr>
          <a:xfrm>
            <a:off x="5889462" y="466620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118C83-F7D3-4F70-9333-EA2244373218}"/>
              </a:ext>
            </a:extLst>
          </p:cNvPr>
          <p:cNvCxnSpPr>
            <a:cxnSpLocks/>
            <a:stCxn id="32" idx="3"/>
            <a:endCxn id="21" idx="1"/>
          </p:cNvCxnSpPr>
          <p:nvPr/>
        </p:nvCxnSpPr>
        <p:spPr>
          <a:xfrm flipV="1">
            <a:off x="4384512" y="4378565"/>
            <a:ext cx="3051066" cy="178718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231F311-A1D9-4C0C-AFAE-E146ADD0E623}"/>
              </a:ext>
            </a:extLst>
          </p:cNvPr>
          <p:cNvSpPr txBox="1"/>
          <p:nvPr/>
        </p:nvSpPr>
        <p:spPr>
          <a:xfrm>
            <a:off x="5760609" y="4050604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4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09873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 CHAINING: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the items in the same bucket (with same indexes) in a 	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CBD50-9A25-4122-AACF-FF63CF3CB9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19314" y="4378565"/>
            <a:ext cx="3416264" cy="575282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5DAD03-475F-4570-BF8D-781E79E46C8F}"/>
              </a:ext>
            </a:extLst>
          </p:cNvPr>
          <p:cNvSpPr txBox="1"/>
          <p:nvPr/>
        </p:nvSpPr>
        <p:spPr>
          <a:xfrm>
            <a:off x="5889462" y="466620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118C83-F7D3-4F70-9333-EA2244373218}"/>
              </a:ext>
            </a:extLst>
          </p:cNvPr>
          <p:cNvCxnSpPr>
            <a:cxnSpLocks/>
            <a:stCxn id="32" idx="3"/>
            <a:endCxn id="21" idx="1"/>
          </p:cNvCxnSpPr>
          <p:nvPr/>
        </p:nvCxnSpPr>
        <p:spPr>
          <a:xfrm flipV="1">
            <a:off x="4384512" y="4378565"/>
            <a:ext cx="3051066" cy="178718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231F311-A1D9-4C0C-AFAE-E146ADD0E623}"/>
              </a:ext>
            </a:extLst>
          </p:cNvPr>
          <p:cNvSpPr txBox="1"/>
          <p:nvPr/>
        </p:nvSpPr>
        <p:spPr>
          <a:xfrm>
            <a:off x="5760609" y="4050604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4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CE75E5-8B02-415A-BE69-9E4AB086D42D}"/>
              </a:ext>
            </a:extLst>
          </p:cNvPr>
          <p:cNvCxnSpPr>
            <a:cxnSpLocks/>
          </p:cNvCxnSpPr>
          <p:nvPr/>
        </p:nvCxnSpPr>
        <p:spPr>
          <a:xfrm>
            <a:off x="8258436" y="4378565"/>
            <a:ext cx="580763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1DF842-538B-490B-8F3A-8ABE77BE2EFF}"/>
              </a:ext>
            </a:extLst>
          </p:cNvPr>
          <p:cNvSpPr txBox="1"/>
          <p:nvPr/>
        </p:nvSpPr>
        <p:spPr>
          <a:xfrm>
            <a:off x="9663658" y="42172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381595-C7AA-4001-9544-8D1A893B88FF}"/>
              </a:ext>
            </a:extLst>
          </p:cNvPr>
          <p:cNvSpPr/>
          <p:nvPr/>
        </p:nvSpPr>
        <p:spPr>
          <a:xfrm>
            <a:off x="8839200" y="4230514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3152501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 CHAINING: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the items in the same bucket (with same indexes) in a 	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CBD50-9A25-4122-AACF-FF63CF3CB9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19314" y="4378565"/>
            <a:ext cx="3416264" cy="575282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5DAD03-475F-4570-BF8D-781E79E46C8F}"/>
              </a:ext>
            </a:extLst>
          </p:cNvPr>
          <p:cNvSpPr txBox="1"/>
          <p:nvPr/>
        </p:nvSpPr>
        <p:spPr>
          <a:xfrm>
            <a:off x="5889462" y="466620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118C83-F7D3-4F70-9333-EA2244373218}"/>
              </a:ext>
            </a:extLst>
          </p:cNvPr>
          <p:cNvCxnSpPr>
            <a:cxnSpLocks/>
            <a:stCxn id="32" idx="3"/>
            <a:endCxn id="21" idx="1"/>
          </p:cNvCxnSpPr>
          <p:nvPr/>
        </p:nvCxnSpPr>
        <p:spPr>
          <a:xfrm flipV="1">
            <a:off x="4384512" y="4378565"/>
            <a:ext cx="3051066" cy="178718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CE75E5-8B02-415A-BE69-9E4AB086D42D}"/>
              </a:ext>
            </a:extLst>
          </p:cNvPr>
          <p:cNvCxnSpPr>
            <a:cxnSpLocks/>
          </p:cNvCxnSpPr>
          <p:nvPr/>
        </p:nvCxnSpPr>
        <p:spPr>
          <a:xfrm>
            <a:off x="8258436" y="4378565"/>
            <a:ext cx="580763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1DF842-538B-490B-8F3A-8ABE77BE2EFF}"/>
              </a:ext>
            </a:extLst>
          </p:cNvPr>
          <p:cNvSpPr txBox="1"/>
          <p:nvPr/>
        </p:nvSpPr>
        <p:spPr>
          <a:xfrm>
            <a:off x="9663658" y="42172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381595-C7AA-4001-9544-8D1A893B88FF}"/>
              </a:ext>
            </a:extLst>
          </p:cNvPr>
          <p:cNvSpPr/>
          <p:nvPr/>
        </p:nvSpPr>
        <p:spPr>
          <a:xfrm>
            <a:off x="8839200" y="4230514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5F3737-4608-45D6-98A6-7F262C322765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3914130" y="4102460"/>
            <a:ext cx="3521448" cy="276105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C640AD1-11CF-4D11-B1E6-496ADB193A88}"/>
              </a:ext>
            </a:extLst>
          </p:cNvPr>
          <p:cNvSpPr txBox="1"/>
          <p:nvPr/>
        </p:nvSpPr>
        <p:spPr>
          <a:xfrm>
            <a:off x="5693284" y="384702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1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05405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 CHAINING: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the items in the same bucket (with same indexes) in a 	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CBD50-9A25-4122-AACF-FF63CF3CB9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19314" y="4378565"/>
            <a:ext cx="3416264" cy="575282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5DAD03-475F-4570-BF8D-781E79E46C8F}"/>
              </a:ext>
            </a:extLst>
          </p:cNvPr>
          <p:cNvSpPr txBox="1"/>
          <p:nvPr/>
        </p:nvSpPr>
        <p:spPr>
          <a:xfrm>
            <a:off x="5889462" y="466620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118C83-F7D3-4F70-9333-EA2244373218}"/>
              </a:ext>
            </a:extLst>
          </p:cNvPr>
          <p:cNvCxnSpPr>
            <a:cxnSpLocks/>
            <a:stCxn id="32" idx="3"/>
            <a:endCxn id="21" idx="1"/>
          </p:cNvCxnSpPr>
          <p:nvPr/>
        </p:nvCxnSpPr>
        <p:spPr>
          <a:xfrm flipV="1">
            <a:off x="4384512" y="4378565"/>
            <a:ext cx="3051066" cy="178718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CE75E5-8B02-415A-BE69-9E4AB086D42D}"/>
              </a:ext>
            </a:extLst>
          </p:cNvPr>
          <p:cNvCxnSpPr>
            <a:cxnSpLocks/>
          </p:cNvCxnSpPr>
          <p:nvPr/>
        </p:nvCxnSpPr>
        <p:spPr>
          <a:xfrm>
            <a:off x="8258436" y="4378565"/>
            <a:ext cx="580763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7381595-C7AA-4001-9544-8D1A893B88FF}"/>
              </a:ext>
            </a:extLst>
          </p:cNvPr>
          <p:cNvSpPr/>
          <p:nvPr/>
        </p:nvSpPr>
        <p:spPr>
          <a:xfrm>
            <a:off x="8839200" y="4230514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5F3737-4608-45D6-98A6-7F262C322765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3914130" y="4102460"/>
            <a:ext cx="3521448" cy="276105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C640AD1-11CF-4D11-B1E6-496ADB193A88}"/>
              </a:ext>
            </a:extLst>
          </p:cNvPr>
          <p:cNvSpPr txBox="1"/>
          <p:nvPr/>
        </p:nvSpPr>
        <p:spPr>
          <a:xfrm>
            <a:off x="5693284" y="384702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1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5DEB23-DE25-48B5-8E05-11C5F05C6AA4}"/>
              </a:ext>
            </a:extLst>
          </p:cNvPr>
          <p:cNvCxnSpPr>
            <a:cxnSpLocks/>
          </p:cNvCxnSpPr>
          <p:nvPr/>
        </p:nvCxnSpPr>
        <p:spPr>
          <a:xfrm>
            <a:off x="9662058" y="4397609"/>
            <a:ext cx="580763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302CFBB-E064-453E-BDFD-3AE2C820E31A}"/>
              </a:ext>
            </a:extLst>
          </p:cNvPr>
          <p:cNvSpPr txBox="1"/>
          <p:nvPr/>
        </p:nvSpPr>
        <p:spPr>
          <a:xfrm>
            <a:off x="11067280" y="42363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D2F938-97CF-49F6-9344-A549245E208A}"/>
              </a:ext>
            </a:extLst>
          </p:cNvPr>
          <p:cNvSpPr/>
          <p:nvPr/>
        </p:nvSpPr>
        <p:spPr>
          <a:xfrm>
            <a:off x="10242822" y="4249558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470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 CHAINING: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the items in the same bucket (with same indexes) in a 	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  <a:p>
            <a:pPr marL="0" indent="0">
              <a:buNone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in worst-case scenario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hash-function puts all the items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into the same bucket (array slot)</a:t>
            </a:r>
          </a:p>
          <a:p>
            <a:pPr marL="0" indent="0">
              <a:buNone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 we end up with a linked list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linear runnin time for most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of the operations</a:t>
            </a:r>
          </a:p>
        </p:txBody>
      </p:sp>
    </p:spTree>
    <p:extLst>
      <p:ext uri="{BB962C8B-B14F-4D97-AF65-F5344CB8AC3E}">
        <p14:creationId xmlns:p14="http://schemas.microsoft.com/office/powerpoint/2010/main" val="30629402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 OPEN ADDRESSING: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come to the conclusion that there is a collision then 	we generate a new index for the item (try to find another bucket)</a:t>
            </a:r>
          </a:p>
          <a:p>
            <a:pPr marL="0" indent="0">
              <a:buNone/>
            </a:pP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b="1" dirty="0">
                <a:solidFill>
                  <a:srgbClr val="FFC000"/>
                </a:solidFill>
              </a:rPr>
              <a:t>Linear probing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if collision happened at array index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we try index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k+1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k+2, k+3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 until we find an empty bucket</a:t>
            </a:r>
          </a:p>
          <a:p>
            <a:pPr marL="0" indent="0">
              <a:buNone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 always the best option possible because there will 					             be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underlying array 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but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has better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cache performance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 other approaches</a:t>
            </a:r>
          </a:p>
        </p:txBody>
      </p:sp>
    </p:spTree>
    <p:extLst>
      <p:ext uri="{BB962C8B-B14F-4D97-AF65-F5344CB8AC3E}">
        <p14:creationId xmlns:p14="http://schemas.microsoft.com/office/powerpoint/2010/main" val="14818585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 OPEN ADDRESSING: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come to the conclusion that there is a collision then 	we generate a new index for the item (try to find another bucket)</a:t>
            </a:r>
          </a:p>
          <a:p>
            <a:pPr marL="0" indent="0">
              <a:buNone/>
            </a:pP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b="1" dirty="0">
                <a:solidFill>
                  <a:srgbClr val="FFC000"/>
                </a:solidFill>
              </a:rPr>
              <a:t>Quadratic probing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if collision happened at array index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    we try </a:t>
            </a:r>
            <a:r>
              <a:rPr lang="en-GB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adding successive values of an arbitrary 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quadratic polynomial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(array slots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... steps aways from the collision)</a:t>
            </a:r>
          </a:p>
          <a:p>
            <a:pPr marL="0" indent="0">
              <a:buNone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ther will be no clusters (unlike linear probing)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 but no cache advantage (items are far away in memory)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8091029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 OPEN ADDRESSING: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come to the conclusion that there is a collision then 	we generate a new index for the item (try to find another bucket)</a:t>
            </a:r>
          </a:p>
          <a:p>
            <a:pPr marL="0" indent="0">
              <a:buNone/>
            </a:pP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b="1" dirty="0">
                <a:solidFill>
                  <a:srgbClr val="FFC000"/>
                </a:solidFill>
              </a:rPr>
              <a:t>Rehasing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if collision happened at array index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    we use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hash-function again to generate a new index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2113868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 OPEN ADDRESSING: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come to the conclusion that there is a collision then 	we generate a new index for the item (try to find another bucket)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4963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 OPEN ADDRESSING: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come to the conclusion that there is a collision then 	we generate a new index for the item (try to find another bucket)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4750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 OPEN ADDRESSING: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come to the conclusion that there is a collision then 	we generate a new index for the item (try to find another bucket)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v</a:t>
            </a:r>
            <a:r>
              <a:rPr lang="hu-HU" b="1" baseline="-2500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48633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 OPEN ADDRESSING: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come to the conclusion that there is a collision then 	we generate a new index for the item (try to find another bucket)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v</a:t>
            </a:r>
            <a:r>
              <a:rPr lang="hu-HU" b="1" baseline="-2500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CBD50-9A25-4122-AACF-FF63CF3CB9D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019314" y="4096870"/>
            <a:ext cx="3415618" cy="85697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5DAD03-475F-4570-BF8D-781E79E46C8F}"/>
              </a:ext>
            </a:extLst>
          </p:cNvPr>
          <p:cNvSpPr txBox="1"/>
          <p:nvPr/>
        </p:nvSpPr>
        <p:spPr>
          <a:xfrm>
            <a:off x="6032193" y="447803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058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663"/>
            <a:ext cx="10515600" cy="8376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motivation is that we want to store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(key,value)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pairs efficiently – so that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operations takes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</p:txBody>
      </p:sp>
    </p:spTree>
    <p:extLst>
      <p:ext uri="{BB962C8B-B14F-4D97-AF65-F5344CB8AC3E}">
        <p14:creationId xmlns:p14="http://schemas.microsoft.com/office/powerpoint/2010/main" val="21645573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 OPEN ADDRESSING: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come to the conclusion that there is a collision then 	we generate a new index for the item (try to find another bucket)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v</a:t>
            </a:r>
            <a:r>
              <a:rPr lang="hu-HU" b="1" baseline="-2500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CBD50-9A25-4122-AACF-FF63CF3CB9D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019314" y="4096870"/>
            <a:ext cx="3415618" cy="85697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5DAD03-475F-4570-BF8D-781E79E46C8F}"/>
              </a:ext>
            </a:extLst>
          </p:cNvPr>
          <p:cNvSpPr txBox="1"/>
          <p:nvPr/>
        </p:nvSpPr>
        <p:spPr>
          <a:xfrm>
            <a:off x="6032193" y="447803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81333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 OPEN ADDRESSING: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come to the conclusion that there is a collision then 	we generate a new index for the item (try to find another bucket)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v</a:t>
            </a:r>
            <a:r>
              <a:rPr lang="hu-HU" b="1" baseline="-2500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v</a:t>
            </a:r>
            <a:r>
              <a:rPr lang="hu-HU" b="1" baseline="-2500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CBD50-9A25-4122-AACF-FF63CF3CB9D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019314" y="4096870"/>
            <a:ext cx="3415618" cy="856978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5DAD03-475F-4570-BF8D-781E79E46C8F}"/>
              </a:ext>
            </a:extLst>
          </p:cNvPr>
          <p:cNvSpPr txBox="1"/>
          <p:nvPr/>
        </p:nvSpPr>
        <p:spPr>
          <a:xfrm>
            <a:off x="6032193" y="447803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CEFFFF-624C-4440-9AC1-00BCA146F59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384512" y="4096870"/>
            <a:ext cx="3050420" cy="460414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421610-C275-4E60-B63D-368AA1BCC301}"/>
              </a:ext>
            </a:extLst>
          </p:cNvPr>
          <p:cNvSpPr txBox="1"/>
          <p:nvPr/>
        </p:nvSpPr>
        <p:spPr>
          <a:xfrm>
            <a:off x="5648499" y="392692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4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70659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 OPEN ADDRESSING: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come to the conclusion that there is a collision then 	we generate a new index for the item (try to find another bucket)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v</a:t>
            </a:r>
            <a:r>
              <a:rPr lang="hu-HU" b="1" baseline="-2500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4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CBD50-9A25-4122-AACF-FF63CF3CB9D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019314" y="4096870"/>
            <a:ext cx="3415618" cy="85697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5DAD03-475F-4570-BF8D-781E79E46C8F}"/>
              </a:ext>
            </a:extLst>
          </p:cNvPr>
          <p:cNvSpPr txBox="1"/>
          <p:nvPr/>
        </p:nvSpPr>
        <p:spPr>
          <a:xfrm>
            <a:off x="6032193" y="447803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CEFFFF-624C-4440-9AC1-00BCA146F59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384512" y="4378565"/>
            <a:ext cx="3051066" cy="1787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421610-C275-4E60-B63D-368AA1BCC301}"/>
              </a:ext>
            </a:extLst>
          </p:cNvPr>
          <p:cNvSpPr txBox="1"/>
          <p:nvPr/>
        </p:nvSpPr>
        <p:spPr>
          <a:xfrm>
            <a:off x="5648499" y="392692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4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33779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graphicFrame>
        <p:nvGraphicFramePr>
          <p:cNvPr id="38" name="Content Placeholder 3">
            <a:extLst>
              <a:ext uri="{FF2B5EF4-FFF2-40B4-BE49-F238E27FC236}">
                <a16:creationId xmlns:a16="http://schemas.microsoft.com/office/drawing/2014/main" id="{75007B44-B630-4F2A-A804-FD651AD01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958420"/>
              </p:ext>
            </p:extLst>
          </p:nvPr>
        </p:nvGraphicFramePr>
        <p:xfrm>
          <a:off x="1622425" y="1899942"/>
          <a:ext cx="894714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AVERAGE</a:t>
                      </a:r>
                      <a:r>
                        <a:rPr lang="hu-HU" dirty="0"/>
                        <a:t>-CASE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WORST-CASE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memory complexity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search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O(1)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insertion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O(1)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deletion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O(1)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9282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Dynamic Resizing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33316322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Load Factor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probability of collision is not constant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more items are there in the hashtable the higher the p(x)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 of collision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we have to define a new parameter of the hashtable – the so-called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load factor</a:t>
            </a:r>
          </a:p>
        </p:txBody>
      </p:sp>
    </p:spTree>
    <p:extLst>
      <p:ext uri="{BB962C8B-B14F-4D97-AF65-F5344CB8AC3E}">
        <p14:creationId xmlns:p14="http://schemas.microsoft.com/office/powerpoint/2010/main" val="29566445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Load Factor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4BE69F-7D57-44E5-96D5-8F7FF221CE32}"/>
                  </a:ext>
                </a:extLst>
              </p:cNvPr>
              <p:cNvSpPr txBox="1"/>
              <p:nvPr/>
            </p:nvSpPr>
            <p:spPr>
              <a:xfrm>
                <a:off x="2743200" y="2379216"/>
                <a:ext cx="591829" cy="833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num>
                        <m:den>
                          <m:r>
                            <a:rPr lang="hu-HU" sz="28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den>
                      </m:f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4BE69F-7D57-44E5-96D5-8F7FF221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379216"/>
                <a:ext cx="591829" cy="833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317FF5D-F680-49B8-B77B-0E08AF435B41}"/>
              </a:ext>
            </a:extLst>
          </p:cNvPr>
          <p:cNvSpPr txBox="1"/>
          <p:nvPr/>
        </p:nvSpPr>
        <p:spPr>
          <a:xfrm>
            <a:off x="1296135" y="4119130"/>
            <a:ext cx="34859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number of actual items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array data structure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size of the array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DEFINES A TYPICAL MEMORY AND</a:t>
            </a:r>
            <a:b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RUNNING TIME TRADE-OFF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01F5F43-0D07-4988-B463-B048BAD00A9C}"/>
              </a:ext>
            </a:extLst>
          </p:cNvPr>
          <p:cNvSpPr/>
          <p:nvPr/>
        </p:nvSpPr>
        <p:spPr>
          <a:xfrm rot="5400000">
            <a:off x="2848243" y="3153793"/>
            <a:ext cx="381740" cy="102093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B8B4AF-988C-4130-B605-70808B56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893" y="1943461"/>
            <a:ext cx="59279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rgbClr val="00B0F0"/>
                </a:solidFill>
              </a:rPr>
              <a:t>SMALL LOAD FACTOR (around 0)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hashtable is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nearly empty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low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probabiliy of collisions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of course a lot of memory is wasted</a:t>
            </a:r>
          </a:p>
          <a:p>
            <a:pPr marL="0" indent="0">
              <a:buNone/>
            </a:pPr>
            <a:r>
              <a:rPr lang="hu-HU" sz="2400" b="1" dirty="0">
                <a:solidFill>
                  <a:srgbClr val="00B0F0"/>
                </a:solidFill>
              </a:rPr>
              <a:t>HIGH LOAD FACTOR (around 1)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hashtable is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nearly full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high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p(x)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 of collisions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memory is wasted but the running time may be reduced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running time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6583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Load Factor and Dynamic Resizing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probability of collision is not constant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more items are there in the hashtable the higher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 of collision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we have to define a new parameter of the hashtable – the so-called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load factor</a:t>
            </a:r>
          </a:p>
          <a:p>
            <a:r>
              <a:rPr lang="hu-HU" b="1" dirty="0">
                <a:solidFill>
                  <a:srgbClr val="F7AB8D"/>
                </a:solidFill>
              </a:rPr>
              <a:t>SOMETIMES WE HAVE TO RESIZE THE HASHTABLE</a:t>
            </a:r>
          </a:p>
        </p:txBody>
      </p:sp>
    </p:spTree>
    <p:extLst>
      <p:ext uri="{BB962C8B-B14F-4D97-AF65-F5344CB8AC3E}">
        <p14:creationId xmlns:p14="http://schemas.microsoft.com/office/powerpoint/2010/main" val="15129015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Load Factor and Dynamic Resizing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60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 relies heavily on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load factor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Sometimes it is better to use memory to achieve faster running times.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when the load factor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&gt; 0.75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Java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resize the hashtable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automatically to avoid too many collisions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Python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does the same when the load factor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&gt; 0.66</a:t>
            </a:r>
            <a:endParaRPr lang="hu-HU" b="1" dirty="0">
              <a:solidFill>
                <a:srgbClr val="F7AB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053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Resizing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sometimes it is better to resize and change the size of the underlying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 data structure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the problem is that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 values are depending on the size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underlying array data structure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have to consider all the items in the old hashtable and insert them into the new one with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hash-function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takes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- t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his fact may make dynamic-sized hash tables inappropriate for real-time applications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rgbClr val="F7AB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0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663"/>
            <a:ext cx="10515600" cy="8376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motivation is that we want to store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(key,value)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pairs efficiently – so that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operations takes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2D90BA-B847-446D-A860-792FB1B04707}"/>
              </a:ext>
            </a:extLst>
          </p:cNvPr>
          <p:cNvCxnSpPr/>
          <p:nvPr/>
        </p:nvCxnSpPr>
        <p:spPr>
          <a:xfrm>
            <a:off x="3392143" y="3629016"/>
            <a:ext cx="5924282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459A96-FC9A-4E65-AB0B-3F150634FAC0}"/>
              </a:ext>
            </a:extLst>
          </p:cNvPr>
          <p:cNvCxnSpPr>
            <a:cxnSpLocks/>
          </p:cNvCxnSpPr>
          <p:nvPr/>
        </p:nvCxnSpPr>
        <p:spPr>
          <a:xfrm>
            <a:off x="6302769" y="2985072"/>
            <a:ext cx="0" cy="289212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4AA8A6-B29A-42CC-94E9-65913508E2F1}"/>
              </a:ext>
            </a:extLst>
          </p:cNvPr>
          <p:cNvSpPr txBox="1"/>
          <p:nvPr/>
        </p:nvSpPr>
        <p:spPr>
          <a:xfrm>
            <a:off x="4242968" y="3076212"/>
            <a:ext cx="4130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KEYS			  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2B01C7-ADE2-49E4-BD6D-215281267387}"/>
              </a:ext>
            </a:extLst>
          </p:cNvPr>
          <p:cNvSpPr txBox="1"/>
          <p:nvPr/>
        </p:nvSpPr>
        <p:spPr>
          <a:xfrm>
            <a:off x="4251846" y="3961169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Goethe			     Faust</a:t>
            </a:r>
          </a:p>
          <a:p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Schiller			     Don Carlos</a:t>
            </a:r>
          </a:p>
          <a:p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Heidegger		     Being and time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E9202-3A1A-4C95-8408-44D725B06FD3}"/>
              </a:ext>
            </a:extLst>
          </p:cNvPr>
          <p:cNvSpPr txBox="1"/>
          <p:nvPr/>
        </p:nvSpPr>
        <p:spPr>
          <a:xfrm>
            <a:off x="400838" y="5318486"/>
            <a:ext cx="3422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would like to store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their novels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make operations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6850780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Prime Numbers and Hashing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40110782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76664A-E84E-40DA-981B-0BA83BFDE089}"/>
              </a:ext>
            </a:extLst>
          </p:cNvPr>
          <p:cNvSpPr/>
          <p:nvPr/>
        </p:nvSpPr>
        <p:spPr>
          <a:xfrm>
            <a:off x="2309674" y="2016349"/>
            <a:ext cx="7572652" cy="1412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„The 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size of the underlying array should be a prime number </a:t>
            </a:r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in</a:t>
            </a:r>
          </a:p>
          <a:p>
            <a:pPr algn="ctr"/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 to make sure the items are 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uniformly </a:t>
            </a:r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and </a:t>
            </a:r>
          </a:p>
          <a:p>
            <a:pPr algn="ctr"/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there are as 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few collisions </a:t>
            </a:r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possible </a:t>
            </a:r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”</a:t>
            </a:r>
            <a:endParaRPr lang="en-GB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427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167958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05872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243786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281700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19614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357529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395443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33357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165886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20459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242069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28059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318481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355414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394252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973179" y="2066843"/>
            <a:ext cx="55444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given characters to end up with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we use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 size of array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make sure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use a valid index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BUT WHAT IS THE BEST STRATEGY FOR 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DECIDING THE SIZE OF THE ARRAY ITSELF?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02E524-7326-4525-963F-C98679A99165}"/>
              </a:ext>
            </a:extLst>
          </p:cNvPr>
          <p:cNvSpPr/>
          <p:nvPr/>
        </p:nvSpPr>
        <p:spPr>
          <a:xfrm>
            <a:off x="7933441" y="47106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C109A3-DFA2-4B58-BFFD-6B3C9030C2AA}"/>
              </a:ext>
            </a:extLst>
          </p:cNvPr>
          <p:cNvSpPr/>
          <p:nvPr/>
        </p:nvSpPr>
        <p:spPr>
          <a:xfrm>
            <a:off x="7933441" y="50898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DF81CE-85C7-4D69-82BA-6932DABA4F15}"/>
              </a:ext>
            </a:extLst>
          </p:cNvPr>
          <p:cNvSpPr txBox="1"/>
          <p:nvPr/>
        </p:nvSpPr>
        <p:spPr>
          <a:xfrm>
            <a:off x="7643338" y="432019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8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A9CA5-E298-47FF-8D48-4549D6B8CF86}"/>
              </a:ext>
            </a:extLst>
          </p:cNvPr>
          <p:cNvSpPr txBox="1"/>
          <p:nvPr/>
        </p:nvSpPr>
        <p:spPr>
          <a:xfrm>
            <a:off x="7643338" y="468952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9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0C57F3-4066-471F-BEA1-BBC58FC44DDC}"/>
              </a:ext>
            </a:extLst>
          </p:cNvPr>
          <p:cNvSpPr txBox="1"/>
          <p:nvPr/>
        </p:nvSpPr>
        <p:spPr>
          <a:xfrm>
            <a:off x="7536658" y="5077906"/>
            <a:ext cx="444352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947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167958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05872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243786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281700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19614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357529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395443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33357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165886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20459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242069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28059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318481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355414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394252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23170" y="2066843"/>
            <a:ext cx="70444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size of the array is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2x5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then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multiples of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(but not multiples of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 be hashed to the same array bucket (index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sz="2400" b="1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02E524-7326-4525-963F-C98679A99165}"/>
              </a:ext>
            </a:extLst>
          </p:cNvPr>
          <p:cNvSpPr/>
          <p:nvPr/>
        </p:nvSpPr>
        <p:spPr>
          <a:xfrm>
            <a:off x="7933441" y="47106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C109A3-DFA2-4B58-BFFD-6B3C9030C2AA}"/>
              </a:ext>
            </a:extLst>
          </p:cNvPr>
          <p:cNvSpPr/>
          <p:nvPr/>
        </p:nvSpPr>
        <p:spPr>
          <a:xfrm>
            <a:off x="7933441" y="50898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DF81CE-85C7-4D69-82BA-6932DABA4F15}"/>
              </a:ext>
            </a:extLst>
          </p:cNvPr>
          <p:cNvSpPr txBox="1"/>
          <p:nvPr/>
        </p:nvSpPr>
        <p:spPr>
          <a:xfrm>
            <a:off x="7643338" y="432019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8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A9CA5-E298-47FF-8D48-4549D6B8CF86}"/>
              </a:ext>
            </a:extLst>
          </p:cNvPr>
          <p:cNvSpPr txBox="1"/>
          <p:nvPr/>
        </p:nvSpPr>
        <p:spPr>
          <a:xfrm>
            <a:off x="7643338" y="468952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9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0C57F3-4066-471F-BEA1-BBC58FC44DDC}"/>
              </a:ext>
            </a:extLst>
          </p:cNvPr>
          <p:cNvSpPr txBox="1"/>
          <p:nvPr/>
        </p:nvSpPr>
        <p:spPr>
          <a:xfrm>
            <a:off x="7536658" y="5077906"/>
            <a:ext cx="444352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08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167958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05872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2437867"/>
            <a:ext cx="2592151" cy="3791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281700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19614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357529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395443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33357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165886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20459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242069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28059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318481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355414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394252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23170" y="2066843"/>
            <a:ext cx="70444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size of the array is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2x5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then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multiples of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(but not multiples of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 be hashed to the same array bucket (index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sz="2400" b="1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3, 13, 23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 will be hashed to index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02E524-7326-4525-963F-C98679A99165}"/>
              </a:ext>
            </a:extLst>
          </p:cNvPr>
          <p:cNvSpPr/>
          <p:nvPr/>
        </p:nvSpPr>
        <p:spPr>
          <a:xfrm>
            <a:off x="7933441" y="47106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C109A3-DFA2-4B58-BFFD-6B3C9030C2AA}"/>
              </a:ext>
            </a:extLst>
          </p:cNvPr>
          <p:cNvSpPr/>
          <p:nvPr/>
        </p:nvSpPr>
        <p:spPr>
          <a:xfrm>
            <a:off x="7933441" y="50898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DF81CE-85C7-4D69-82BA-6932DABA4F15}"/>
              </a:ext>
            </a:extLst>
          </p:cNvPr>
          <p:cNvSpPr txBox="1"/>
          <p:nvPr/>
        </p:nvSpPr>
        <p:spPr>
          <a:xfrm>
            <a:off x="7643338" y="432019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8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A9CA5-E298-47FF-8D48-4549D6B8CF86}"/>
              </a:ext>
            </a:extLst>
          </p:cNvPr>
          <p:cNvSpPr txBox="1"/>
          <p:nvPr/>
        </p:nvSpPr>
        <p:spPr>
          <a:xfrm>
            <a:off x="7643338" y="468952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9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0C57F3-4066-471F-BEA1-BBC58FC44DDC}"/>
              </a:ext>
            </a:extLst>
          </p:cNvPr>
          <p:cNvSpPr txBox="1"/>
          <p:nvPr/>
        </p:nvSpPr>
        <p:spPr>
          <a:xfrm>
            <a:off x="7536658" y="5077906"/>
            <a:ext cx="444352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5010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167958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05872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243786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281700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196149"/>
            <a:ext cx="2592151" cy="3791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357529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395443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33357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165886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20459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242069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28059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318481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355414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394252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23170" y="2066843"/>
            <a:ext cx="70444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size of the array is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2x5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then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multiples of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(but not multiples of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 be hashed to the same array bucket (index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sz="2400" b="1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3, 13, 23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 will be hashed to index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5, 15, 25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 will be hashed to index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02E524-7326-4525-963F-C98679A99165}"/>
              </a:ext>
            </a:extLst>
          </p:cNvPr>
          <p:cNvSpPr/>
          <p:nvPr/>
        </p:nvSpPr>
        <p:spPr>
          <a:xfrm>
            <a:off x="7933441" y="47106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C109A3-DFA2-4B58-BFFD-6B3C9030C2AA}"/>
              </a:ext>
            </a:extLst>
          </p:cNvPr>
          <p:cNvSpPr/>
          <p:nvPr/>
        </p:nvSpPr>
        <p:spPr>
          <a:xfrm>
            <a:off x="7933441" y="50898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DF81CE-85C7-4D69-82BA-6932DABA4F15}"/>
              </a:ext>
            </a:extLst>
          </p:cNvPr>
          <p:cNvSpPr txBox="1"/>
          <p:nvPr/>
        </p:nvSpPr>
        <p:spPr>
          <a:xfrm>
            <a:off x="7643338" y="432019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8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A9CA5-E298-47FF-8D48-4549D6B8CF86}"/>
              </a:ext>
            </a:extLst>
          </p:cNvPr>
          <p:cNvSpPr txBox="1"/>
          <p:nvPr/>
        </p:nvSpPr>
        <p:spPr>
          <a:xfrm>
            <a:off x="7643338" y="468952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9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0C57F3-4066-471F-BEA1-BBC58FC44DDC}"/>
              </a:ext>
            </a:extLst>
          </p:cNvPr>
          <p:cNvSpPr txBox="1"/>
          <p:nvPr/>
        </p:nvSpPr>
        <p:spPr>
          <a:xfrm>
            <a:off x="7536658" y="5077906"/>
            <a:ext cx="444352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695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76664A-E84E-40DA-981B-0BA83BFDE089}"/>
              </a:ext>
            </a:extLst>
          </p:cNvPr>
          <p:cNvSpPr/>
          <p:nvPr/>
        </p:nvSpPr>
        <p:spPr>
          <a:xfrm>
            <a:off x="2236877" y="2016349"/>
            <a:ext cx="7718246" cy="1412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„</a:t>
            </a:r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harter"/>
              </a:rPr>
              <a:t>E</a:t>
            </a:r>
            <a:r>
              <a:rPr lang="en-GB" sz="20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very integer that </a:t>
            </a: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shares a common factor with the length 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of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harter"/>
              </a:rPr>
              <a:t>the array </a:t>
            </a:r>
            <a:r>
              <a:rPr lang="en-GB" sz="20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will be hashed into an index</a:t>
            </a:r>
            <a:r>
              <a:rPr lang="hu-HU" sz="20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that is a multiple of that factor</a:t>
            </a:r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”</a:t>
            </a:r>
            <a:endParaRPr lang="en-GB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1846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167958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05872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243786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281700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19614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357529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395443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33357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165886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20459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242069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28059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318481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355414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394252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598397" y="2066843"/>
            <a:ext cx="62939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make sure that as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few keys will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hashed to the same array bucket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possible?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HAVE TO MAKE SURE THE NUMBER OF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FACTORS IS AS SMALL AS POSSIBLE !!!</a:t>
            </a:r>
          </a:p>
          <a:p>
            <a:pPr algn="ctr"/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prime numbers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extremely crucial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we know that prime numbers have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just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factors (the number itself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02E524-7326-4525-963F-C98679A99165}"/>
              </a:ext>
            </a:extLst>
          </p:cNvPr>
          <p:cNvSpPr/>
          <p:nvPr/>
        </p:nvSpPr>
        <p:spPr>
          <a:xfrm>
            <a:off x="7933441" y="47106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C109A3-DFA2-4B58-BFFD-6B3C9030C2AA}"/>
              </a:ext>
            </a:extLst>
          </p:cNvPr>
          <p:cNvSpPr/>
          <p:nvPr/>
        </p:nvSpPr>
        <p:spPr>
          <a:xfrm>
            <a:off x="7933441" y="50898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DF81CE-85C7-4D69-82BA-6932DABA4F15}"/>
              </a:ext>
            </a:extLst>
          </p:cNvPr>
          <p:cNvSpPr txBox="1"/>
          <p:nvPr/>
        </p:nvSpPr>
        <p:spPr>
          <a:xfrm>
            <a:off x="7643338" y="432019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8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A9CA5-E298-47FF-8D48-4549D6B8CF86}"/>
              </a:ext>
            </a:extLst>
          </p:cNvPr>
          <p:cNvSpPr txBox="1"/>
          <p:nvPr/>
        </p:nvSpPr>
        <p:spPr>
          <a:xfrm>
            <a:off x="7643338" y="468952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9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0C57F3-4066-471F-BEA1-BBC58FC44DDC}"/>
              </a:ext>
            </a:extLst>
          </p:cNvPr>
          <p:cNvSpPr txBox="1"/>
          <p:nvPr/>
        </p:nvSpPr>
        <p:spPr>
          <a:xfrm>
            <a:off x="7536658" y="5077906"/>
            <a:ext cx="444352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8874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167958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05872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243786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281700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19614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357529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395443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33357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165886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20459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242069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28059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318481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355414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394252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569923" y="2300523"/>
            <a:ext cx="63915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prime number 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array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length produce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the most 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wide-spread distribution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of 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keys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CHOOSING PRIME NUMBERS AS THE SIZE OF THE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 CAN EFFECTIVELY REDUCE THE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COLLISIONS !!!</a:t>
            </a:r>
          </a:p>
          <a:p>
            <a:pPr algn="ctr"/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02E524-7326-4525-963F-C98679A99165}"/>
              </a:ext>
            </a:extLst>
          </p:cNvPr>
          <p:cNvSpPr/>
          <p:nvPr/>
        </p:nvSpPr>
        <p:spPr>
          <a:xfrm>
            <a:off x="7933441" y="47106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C109A3-DFA2-4B58-BFFD-6B3C9030C2AA}"/>
              </a:ext>
            </a:extLst>
          </p:cNvPr>
          <p:cNvSpPr/>
          <p:nvPr/>
        </p:nvSpPr>
        <p:spPr>
          <a:xfrm>
            <a:off x="7933441" y="50898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DF81CE-85C7-4D69-82BA-6932DABA4F15}"/>
              </a:ext>
            </a:extLst>
          </p:cNvPr>
          <p:cNvSpPr txBox="1"/>
          <p:nvPr/>
        </p:nvSpPr>
        <p:spPr>
          <a:xfrm>
            <a:off x="7643338" y="432019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8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A9CA5-E298-47FF-8D48-4549D6B8CF86}"/>
              </a:ext>
            </a:extLst>
          </p:cNvPr>
          <p:cNvSpPr txBox="1"/>
          <p:nvPr/>
        </p:nvSpPr>
        <p:spPr>
          <a:xfrm>
            <a:off x="7643338" y="468952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9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0C57F3-4066-471F-BEA1-BBC58FC44DDC}"/>
              </a:ext>
            </a:extLst>
          </p:cNvPr>
          <p:cNvSpPr txBox="1"/>
          <p:nvPr/>
        </p:nvSpPr>
        <p:spPr>
          <a:xfrm>
            <a:off x="7536658" y="5077906"/>
            <a:ext cx="444352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1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663"/>
            <a:ext cx="10515600" cy="8376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motivation is that we want to store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(key,value)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pairs efficiently – so that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operations takes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2D90BA-B847-446D-A860-792FB1B04707}"/>
              </a:ext>
            </a:extLst>
          </p:cNvPr>
          <p:cNvCxnSpPr/>
          <p:nvPr/>
        </p:nvCxnSpPr>
        <p:spPr>
          <a:xfrm>
            <a:off x="3392143" y="3629016"/>
            <a:ext cx="5924282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459A96-FC9A-4E65-AB0B-3F150634FAC0}"/>
              </a:ext>
            </a:extLst>
          </p:cNvPr>
          <p:cNvCxnSpPr>
            <a:cxnSpLocks/>
          </p:cNvCxnSpPr>
          <p:nvPr/>
        </p:nvCxnSpPr>
        <p:spPr>
          <a:xfrm>
            <a:off x="6302769" y="2985072"/>
            <a:ext cx="0" cy="289212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4AA8A6-B29A-42CC-94E9-65913508E2F1}"/>
              </a:ext>
            </a:extLst>
          </p:cNvPr>
          <p:cNvSpPr txBox="1"/>
          <p:nvPr/>
        </p:nvSpPr>
        <p:spPr>
          <a:xfrm>
            <a:off x="4242968" y="3076212"/>
            <a:ext cx="4130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KEYS			  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AACBE-7BA8-473E-A028-D9231F959A66}"/>
              </a:ext>
            </a:extLst>
          </p:cNvPr>
          <p:cNvSpPr txBox="1"/>
          <p:nvPr/>
        </p:nvSpPr>
        <p:spPr>
          <a:xfrm>
            <a:off x="400838" y="5318486"/>
            <a:ext cx="3422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would like to store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their novels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make operations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189D4-976D-42CF-9480-C936CA5ADFA9}"/>
              </a:ext>
            </a:extLst>
          </p:cNvPr>
          <p:cNvSpPr txBox="1"/>
          <p:nvPr/>
        </p:nvSpPr>
        <p:spPr>
          <a:xfrm>
            <a:off x="3695343" y="3848009"/>
            <a:ext cx="57246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daniel@gmail.com		           User(„Daniel”,24)</a:t>
            </a:r>
          </a:p>
          <a:p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kevin@gmail.com	  	           User(„Kevin”,34) </a:t>
            </a:r>
          </a:p>
          <a:p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adam@gmail.com		           User(„Adam”,56)	</a:t>
            </a:r>
          </a:p>
        </p:txBody>
      </p:sp>
    </p:spTree>
    <p:extLst>
      <p:ext uri="{BB962C8B-B14F-4D97-AF65-F5344CB8AC3E}">
        <p14:creationId xmlns:p14="http://schemas.microsoft.com/office/powerpoint/2010/main" val="161017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80479</TotalTime>
  <Words>4607</Words>
  <Application>Microsoft Office PowerPoint</Application>
  <PresentationFormat>Widescreen</PresentationFormat>
  <Paragraphs>1489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charter</vt:lpstr>
      <vt:lpstr>Office Theme</vt:lpstr>
      <vt:lpstr>Associative Arrays (Algorithms and Data Structures)</vt:lpstr>
      <vt:lpstr>Associative Arrays</vt:lpstr>
      <vt:lpstr>Associative Arrays</vt:lpstr>
      <vt:lpstr>Associative Arrays</vt:lpstr>
      <vt:lpstr>Associative Arrays</vt:lpstr>
      <vt:lpstr>Hashtables (Algorithms and Data Structures)</vt:lpstr>
      <vt:lpstr>Hashtables</vt:lpstr>
      <vt:lpstr>Hashtables</vt:lpstr>
      <vt:lpstr>Hashtables</vt:lpstr>
      <vt:lpstr>Hashtables</vt:lpstr>
      <vt:lpstr>Hashtables</vt:lpstr>
      <vt:lpstr>Hashtables</vt:lpstr>
      <vt:lpstr>Hashtables</vt:lpstr>
      <vt:lpstr>Hashtables</vt:lpstr>
      <vt:lpstr>Hashtables</vt:lpstr>
      <vt:lpstr>Hashtables</vt:lpstr>
      <vt:lpstr>Hashtables</vt:lpstr>
      <vt:lpstr>Hashtables</vt:lpstr>
      <vt:lpstr>Hashtables</vt:lpstr>
      <vt:lpstr>Hashtables</vt:lpstr>
      <vt:lpstr>Hashtables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Collisions (Algorithms and Data Structures)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Dynamic Resizing (Algorithms and Data Structures)</vt:lpstr>
      <vt:lpstr>Load Factor</vt:lpstr>
      <vt:lpstr>Load Factor</vt:lpstr>
      <vt:lpstr>Load Factor and Dynamic Resizing</vt:lpstr>
      <vt:lpstr>Load Factor and Dynamic Resizing</vt:lpstr>
      <vt:lpstr>Dynamic Resizing</vt:lpstr>
      <vt:lpstr>Prime Numbers and Hashing (Algorithms and Data Structures)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711</cp:revision>
  <dcterms:created xsi:type="dcterms:W3CDTF">2015-02-15T18:13:13Z</dcterms:created>
  <dcterms:modified xsi:type="dcterms:W3CDTF">2022-01-14T10:34:10Z</dcterms:modified>
</cp:coreProperties>
</file>