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439" r:id="rId3"/>
    <p:sldId id="440" r:id="rId4"/>
    <p:sldId id="441" r:id="rId5"/>
    <p:sldId id="442" r:id="rId6"/>
    <p:sldId id="443" r:id="rId7"/>
    <p:sldId id="398" r:id="rId8"/>
    <p:sldId id="444" r:id="rId9"/>
    <p:sldId id="445" r:id="rId10"/>
    <p:sldId id="446" r:id="rId11"/>
    <p:sldId id="447" r:id="rId12"/>
    <p:sldId id="448" r:id="rId13"/>
    <p:sldId id="449" r:id="rId14"/>
    <p:sldId id="474" r:id="rId15"/>
    <p:sldId id="450" r:id="rId16"/>
    <p:sldId id="451" r:id="rId17"/>
    <p:sldId id="452" r:id="rId18"/>
    <p:sldId id="453" r:id="rId19"/>
    <p:sldId id="454" r:id="rId20"/>
    <p:sldId id="455" r:id="rId21"/>
    <p:sldId id="456" r:id="rId22"/>
    <p:sldId id="475" r:id="rId23"/>
    <p:sldId id="457" r:id="rId24"/>
    <p:sldId id="476" r:id="rId25"/>
    <p:sldId id="459" r:id="rId26"/>
    <p:sldId id="460" r:id="rId27"/>
    <p:sldId id="461" r:id="rId28"/>
    <p:sldId id="462" r:id="rId29"/>
    <p:sldId id="471" r:id="rId30"/>
    <p:sldId id="472" r:id="rId31"/>
    <p:sldId id="47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ÁZS" initials="B" lastIdx="2" clrIdx="0">
    <p:extLst>
      <p:ext uri="{19B8F6BF-5375-455C-9EA6-DF929625EA0E}">
        <p15:presenceInfo xmlns:p15="http://schemas.microsoft.com/office/powerpoint/2012/main" userId="BALÁZ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E75"/>
    <a:srgbClr val="FF7C80"/>
    <a:srgbClr val="F9C3C3"/>
    <a:srgbClr val="F7AB8D"/>
    <a:srgbClr val="00E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2021. 01. 10.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2021. 01. 10.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2021. 01. 10.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2021. 01. 10.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2021. 01. 10.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2021. 01. 10.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2021. 01. 10.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2021. 01. 10.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2021. 01. 10.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2021. 01. 10.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2021. 01. 10.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2021. 01. 10.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Linked List Data Structure 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BE3B73-AAF6-4C1C-87D7-3AF390A56597}"/>
              </a:ext>
            </a:extLst>
          </p:cNvPr>
          <p:cNvSpPr/>
          <p:nvPr/>
        </p:nvSpPr>
        <p:spPr>
          <a:xfrm>
            <a:off x="6547980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1CAF4A-EECF-485F-B75C-3ECFAE583E4E}"/>
              </a:ext>
            </a:extLst>
          </p:cNvPr>
          <p:cNvCxnSpPr>
            <a:cxnSpLocks/>
          </p:cNvCxnSpPr>
          <p:nvPr/>
        </p:nvCxnSpPr>
        <p:spPr>
          <a:xfrm>
            <a:off x="7247136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3837BA8-49CB-4E0E-864F-191ADC9BF71A}"/>
              </a:ext>
            </a:extLst>
          </p:cNvPr>
          <p:cNvSpPr txBox="1"/>
          <p:nvPr/>
        </p:nvSpPr>
        <p:spPr>
          <a:xfrm>
            <a:off x="8030025" y="359391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NULL</a:t>
            </a:r>
            <a:endParaRPr lang="en-GB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F51AD-F004-4289-BCE9-81A7E3E996CB}"/>
              </a:ext>
            </a:extLst>
          </p:cNvPr>
          <p:cNvSpPr/>
          <p:nvPr/>
        </p:nvSpPr>
        <p:spPr>
          <a:xfrm>
            <a:off x="5099362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-2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0A2BDE-F7F2-43AF-A2DD-2FCCE1AC5A9B}"/>
              </a:ext>
            </a:extLst>
          </p:cNvPr>
          <p:cNvCxnSpPr>
            <a:cxnSpLocks/>
          </p:cNvCxnSpPr>
          <p:nvPr/>
        </p:nvCxnSpPr>
        <p:spPr>
          <a:xfrm>
            <a:off x="5798518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8AEAB9A-FB66-44F1-BA8F-57B510088875}"/>
              </a:ext>
            </a:extLst>
          </p:cNvPr>
          <p:cNvSpPr/>
          <p:nvPr/>
        </p:nvSpPr>
        <p:spPr>
          <a:xfrm>
            <a:off x="3636474" y="3429000"/>
            <a:ext cx="699156" cy="69915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78D4B0-1830-4B95-978F-F7CA243473C7}"/>
              </a:ext>
            </a:extLst>
          </p:cNvPr>
          <p:cNvCxnSpPr>
            <a:cxnSpLocks/>
          </p:cNvCxnSpPr>
          <p:nvPr/>
        </p:nvCxnSpPr>
        <p:spPr>
          <a:xfrm>
            <a:off x="4335630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9FD91837-A1D4-47E5-ADFA-EEBDB5437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Linked Lists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37C7E03-76B8-433B-A71D-E8BCDE54E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775" y="1461641"/>
            <a:ext cx="10515600" cy="1077373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Huge advantage of linked lists is that we can insert items at the beginning of the data structure fast –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  <a:p>
            <a:pPr marL="457200" lvl="1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234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BE3B73-AAF6-4C1C-87D7-3AF390A56597}"/>
              </a:ext>
            </a:extLst>
          </p:cNvPr>
          <p:cNvSpPr/>
          <p:nvPr/>
        </p:nvSpPr>
        <p:spPr>
          <a:xfrm>
            <a:off x="6547980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1CAF4A-EECF-485F-B75C-3ECFAE583E4E}"/>
              </a:ext>
            </a:extLst>
          </p:cNvPr>
          <p:cNvCxnSpPr>
            <a:cxnSpLocks/>
          </p:cNvCxnSpPr>
          <p:nvPr/>
        </p:nvCxnSpPr>
        <p:spPr>
          <a:xfrm>
            <a:off x="7247136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3837BA8-49CB-4E0E-864F-191ADC9BF71A}"/>
              </a:ext>
            </a:extLst>
          </p:cNvPr>
          <p:cNvSpPr txBox="1"/>
          <p:nvPr/>
        </p:nvSpPr>
        <p:spPr>
          <a:xfrm>
            <a:off x="8030025" y="359391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NULL</a:t>
            </a:r>
            <a:endParaRPr lang="en-GB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F51AD-F004-4289-BCE9-81A7E3E996CB}"/>
              </a:ext>
            </a:extLst>
          </p:cNvPr>
          <p:cNvSpPr/>
          <p:nvPr/>
        </p:nvSpPr>
        <p:spPr>
          <a:xfrm>
            <a:off x="5099362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-2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0A2BDE-F7F2-43AF-A2DD-2FCCE1AC5A9B}"/>
              </a:ext>
            </a:extLst>
          </p:cNvPr>
          <p:cNvCxnSpPr>
            <a:cxnSpLocks/>
          </p:cNvCxnSpPr>
          <p:nvPr/>
        </p:nvCxnSpPr>
        <p:spPr>
          <a:xfrm>
            <a:off x="5798518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8AEAB9A-FB66-44F1-BA8F-57B510088875}"/>
              </a:ext>
            </a:extLst>
          </p:cNvPr>
          <p:cNvSpPr/>
          <p:nvPr/>
        </p:nvSpPr>
        <p:spPr>
          <a:xfrm>
            <a:off x="3636474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78D4B0-1830-4B95-978F-F7CA243473C7}"/>
              </a:ext>
            </a:extLst>
          </p:cNvPr>
          <p:cNvCxnSpPr>
            <a:cxnSpLocks/>
          </p:cNvCxnSpPr>
          <p:nvPr/>
        </p:nvCxnSpPr>
        <p:spPr>
          <a:xfrm>
            <a:off x="4335630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960B2C17-2AC3-408E-B580-19D92371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Linked Lists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9785729-87D2-4A1A-B44A-03183FC1B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775" y="1461641"/>
            <a:ext cx="10515600" cy="1077373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Huge advantage of linked lists is that we can insert items at the beginning of the data structure fast –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  <a:p>
            <a:pPr marL="457200" lvl="1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826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BE3B73-AAF6-4C1C-87D7-3AF390A56597}"/>
              </a:ext>
            </a:extLst>
          </p:cNvPr>
          <p:cNvSpPr/>
          <p:nvPr/>
        </p:nvSpPr>
        <p:spPr>
          <a:xfrm>
            <a:off x="7231563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1CAF4A-EECF-485F-B75C-3ECFAE583E4E}"/>
              </a:ext>
            </a:extLst>
          </p:cNvPr>
          <p:cNvCxnSpPr>
            <a:cxnSpLocks/>
          </p:cNvCxnSpPr>
          <p:nvPr/>
        </p:nvCxnSpPr>
        <p:spPr>
          <a:xfrm>
            <a:off x="7930719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3837BA8-49CB-4E0E-864F-191ADC9BF71A}"/>
              </a:ext>
            </a:extLst>
          </p:cNvPr>
          <p:cNvSpPr txBox="1"/>
          <p:nvPr/>
        </p:nvSpPr>
        <p:spPr>
          <a:xfrm>
            <a:off x="8713608" y="359391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NULL</a:t>
            </a:r>
            <a:endParaRPr lang="en-GB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F51AD-F004-4289-BCE9-81A7E3E996CB}"/>
              </a:ext>
            </a:extLst>
          </p:cNvPr>
          <p:cNvSpPr/>
          <p:nvPr/>
        </p:nvSpPr>
        <p:spPr>
          <a:xfrm>
            <a:off x="5782945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-2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0A2BDE-F7F2-43AF-A2DD-2FCCE1AC5A9B}"/>
              </a:ext>
            </a:extLst>
          </p:cNvPr>
          <p:cNvCxnSpPr>
            <a:cxnSpLocks/>
          </p:cNvCxnSpPr>
          <p:nvPr/>
        </p:nvCxnSpPr>
        <p:spPr>
          <a:xfrm>
            <a:off x="6482101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8AEAB9A-FB66-44F1-BA8F-57B510088875}"/>
              </a:ext>
            </a:extLst>
          </p:cNvPr>
          <p:cNvSpPr/>
          <p:nvPr/>
        </p:nvSpPr>
        <p:spPr>
          <a:xfrm>
            <a:off x="4320057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78D4B0-1830-4B95-978F-F7CA243473C7}"/>
              </a:ext>
            </a:extLst>
          </p:cNvPr>
          <p:cNvCxnSpPr>
            <a:cxnSpLocks/>
          </p:cNvCxnSpPr>
          <p:nvPr/>
        </p:nvCxnSpPr>
        <p:spPr>
          <a:xfrm>
            <a:off x="5019213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377A273-3F18-431C-83E1-5FA8BC386472}"/>
              </a:ext>
            </a:extLst>
          </p:cNvPr>
          <p:cNvSpPr/>
          <p:nvPr/>
        </p:nvSpPr>
        <p:spPr>
          <a:xfrm>
            <a:off x="2842741" y="3429000"/>
            <a:ext cx="699156" cy="69915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AC30A0-6973-4F07-85A3-D75207DF20DE}"/>
              </a:ext>
            </a:extLst>
          </p:cNvPr>
          <p:cNvCxnSpPr>
            <a:cxnSpLocks/>
          </p:cNvCxnSpPr>
          <p:nvPr/>
        </p:nvCxnSpPr>
        <p:spPr>
          <a:xfrm>
            <a:off x="3541897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65CD2DE0-0565-4FD0-AA6E-3CB9B493C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Linked Lists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F1ADC08-7DD4-439C-AAF0-725DFB254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775" y="1461641"/>
            <a:ext cx="10515600" cy="1077373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Huge advantage of linked lists is that we can insert items at the beginning of the data structure fast –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  <a:p>
            <a:pPr marL="457200" lvl="1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992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BE3B73-AAF6-4C1C-87D7-3AF390A56597}"/>
              </a:ext>
            </a:extLst>
          </p:cNvPr>
          <p:cNvSpPr/>
          <p:nvPr/>
        </p:nvSpPr>
        <p:spPr>
          <a:xfrm>
            <a:off x="7231563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1CAF4A-EECF-485F-B75C-3ECFAE583E4E}"/>
              </a:ext>
            </a:extLst>
          </p:cNvPr>
          <p:cNvCxnSpPr>
            <a:cxnSpLocks/>
          </p:cNvCxnSpPr>
          <p:nvPr/>
        </p:nvCxnSpPr>
        <p:spPr>
          <a:xfrm>
            <a:off x="7930719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3837BA8-49CB-4E0E-864F-191ADC9BF71A}"/>
              </a:ext>
            </a:extLst>
          </p:cNvPr>
          <p:cNvSpPr txBox="1"/>
          <p:nvPr/>
        </p:nvSpPr>
        <p:spPr>
          <a:xfrm>
            <a:off x="8713608" y="359391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NULL</a:t>
            </a:r>
            <a:endParaRPr lang="en-GB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F51AD-F004-4289-BCE9-81A7E3E996CB}"/>
              </a:ext>
            </a:extLst>
          </p:cNvPr>
          <p:cNvSpPr/>
          <p:nvPr/>
        </p:nvSpPr>
        <p:spPr>
          <a:xfrm>
            <a:off x="5782945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-2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0A2BDE-F7F2-43AF-A2DD-2FCCE1AC5A9B}"/>
              </a:ext>
            </a:extLst>
          </p:cNvPr>
          <p:cNvCxnSpPr>
            <a:cxnSpLocks/>
          </p:cNvCxnSpPr>
          <p:nvPr/>
        </p:nvCxnSpPr>
        <p:spPr>
          <a:xfrm>
            <a:off x="6482101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8AEAB9A-FB66-44F1-BA8F-57B510088875}"/>
              </a:ext>
            </a:extLst>
          </p:cNvPr>
          <p:cNvSpPr/>
          <p:nvPr/>
        </p:nvSpPr>
        <p:spPr>
          <a:xfrm>
            <a:off x="4320057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78D4B0-1830-4B95-978F-F7CA243473C7}"/>
              </a:ext>
            </a:extLst>
          </p:cNvPr>
          <p:cNvCxnSpPr>
            <a:cxnSpLocks/>
          </p:cNvCxnSpPr>
          <p:nvPr/>
        </p:nvCxnSpPr>
        <p:spPr>
          <a:xfrm>
            <a:off x="5019213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377A273-3F18-431C-83E1-5FA8BC386472}"/>
              </a:ext>
            </a:extLst>
          </p:cNvPr>
          <p:cNvSpPr/>
          <p:nvPr/>
        </p:nvSpPr>
        <p:spPr>
          <a:xfrm>
            <a:off x="2842741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AC30A0-6973-4F07-85A3-D75207DF20DE}"/>
              </a:ext>
            </a:extLst>
          </p:cNvPr>
          <p:cNvCxnSpPr>
            <a:cxnSpLocks/>
          </p:cNvCxnSpPr>
          <p:nvPr/>
        </p:nvCxnSpPr>
        <p:spPr>
          <a:xfrm>
            <a:off x="3541897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81DF63BF-9E63-48A3-A249-2C79E403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Linked Lists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3A07659-9A59-4C07-B6BE-8FE9B5885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775" y="1461641"/>
            <a:ext cx="10515600" cy="1077373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Huge advantage of linked lists is that we can insert items at the beginning of the data structure fast –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  <a:p>
            <a:pPr marL="457200" lvl="1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940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19F9-BD8B-45A2-9592-51B0A965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188CB-6792-4859-B927-924479D50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898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BE3B73-AAF6-4C1C-87D7-3AF390A56597}"/>
              </a:ext>
            </a:extLst>
          </p:cNvPr>
          <p:cNvSpPr/>
          <p:nvPr/>
        </p:nvSpPr>
        <p:spPr>
          <a:xfrm>
            <a:off x="7231563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1CAF4A-EECF-485F-B75C-3ECFAE583E4E}"/>
              </a:ext>
            </a:extLst>
          </p:cNvPr>
          <p:cNvCxnSpPr>
            <a:cxnSpLocks/>
          </p:cNvCxnSpPr>
          <p:nvPr/>
        </p:nvCxnSpPr>
        <p:spPr>
          <a:xfrm>
            <a:off x="7930719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3837BA8-49CB-4E0E-864F-191ADC9BF71A}"/>
              </a:ext>
            </a:extLst>
          </p:cNvPr>
          <p:cNvSpPr txBox="1"/>
          <p:nvPr/>
        </p:nvSpPr>
        <p:spPr>
          <a:xfrm>
            <a:off x="8713608" y="359391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NULL</a:t>
            </a:r>
            <a:endParaRPr lang="en-GB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F51AD-F004-4289-BCE9-81A7E3E996CB}"/>
              </a:ext>
            </a:extLst>
          </p:cNvPr>
          <p:cNvSpPr/>
          <p:nvPr/>
        </p:nvSpPr>
        <p:spPr>
          <a:xfrm>
            <a:off x="5782945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-2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0A2BDE-F7F2-43AF-A2DD-2FCCE1AC5A9B}"/>
              </a:ext>
            </a:extLst>
          </p:cNvPr>
          <p:cNvCxnSpPr>
            <a:cxnSpLocks/>
          </p:cNvCxnSpPr>
          <p:nvPr/>
        </p:nvCxnSpPr>
        <p:spPr>
          <a:xfrm>
            <a:off x="6482101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8AEAB9A-FB66-44F1-BA8F-57B510088875}"/>
              </a:ext>
            </a:extLst>
          </p:cNvPr>
          <p:cNvSpPr/>
          <p:nvPr/>
        </p:nvSpPr>
        <p:spPr>
          <a:xfrm>
            <a:off x="4320057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78D4B0-1830-4B95-978F-F7CA243473C7}"/>
              </a:ext>
            </a:extLst>
          </p:cNvPr>
          <p:cNvCxnSpPr>
            <a:cxnSpLocks/>
          </p:cNvCxnSpPr>
          <p:nvPr/>
        </p:nvCxnSpPr>
        <p:spPr>
          <a:xfrm>
            <a:off x="5019213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377A273-3F18-431C-83E1-5FA8BC386472}"/>
              </a:ext>
            </a:extLst>
          </p:cNvPr>
          <p:cNvSpPr/>
          <p:nvPr/>
        </p:nvSpPr>
        <p:spPr>
          <a:xfrm>
            <a:off x="2842741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AC30A0-6973-4F07-85A3-D75207DF20DE}"/>
              </a:ext>
            </a:extLst>
          </p:cNvPr>
          <p:cNvCxnSpPr>
            <a:cxnSpLocks/>
          </p:cNvCxnSpPr>
          <p:nvPr/>
        </p:nvCxnSpPr>
        <p:spPr>
          <a:xfrm>
            <a:off x="3541897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47631BB3-9F93-422E-B620-D699B5C0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Linked Lists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FF1C67E-1514-4730-AA6C-6687A6405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775" y="1461641"/>
            <a:ext cx="10515600" cy="1077373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Huge advantage of linked lists is that we can remove items at the beginning of the data structure fast –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  <a:p>
            <a:pPr marL="457200" lvl="1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703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BE3B73-AAF6-4C1C-87D7-3AF390A56597}"/>
              </a:ext>
            </a:extLst>
          </p:cNvPr>
          <p:cNvSpPr/>
          <p:nvPr/>
        </p:nvSpPr>
        <p:spPr>
          <a:xfrm>
            <a:off x="7231563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1CAF4A-EECF-485F-B75C-3ECFAE583E4E}"/>
              </a:ext>
            </a:extLst>
          </p:cNvPr>
          <p:cNvCxnSpPr>
            <a:cxnSpLocks/>
          </p:cNvCxnSpPr>
          <p:nvPr/>
        </p:nvCxnSpPr>
        <p:spPr>
          <a:xfrm>
            <a:off x="7930719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3837BA8-49CB-4E0E-864F-191ADC9BF71A}"/>
              </a:ext>
            </a:extLst>
          </p:cNvPr>
          <p:cNvSpPr txBox="1"/>
          <p:nvPr/>
        </p:nvSpPr>
        <p:spPr>
          <a:xfrm>
            <a:off x="8713608" y="359391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NULL</a:t>
            </a:r>
            <a:endParaRPr lang="en-GB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F51AD-F004-4289-BCE9-81A7E3E996CB}"/>
              </a:ext>
            </a:extLst>
          </p:cNvPr>
          <p:cNvSpPr/>
          <p:nvPr/>
        </p:nvSpPr>
        <p:spPr>
          <a:xfrm>
            <a:off x="5782945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-2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0A2BDE-F7F2-43AF-A2DD-2FCCE1AC5A9B}"/>
              </a:ext>
            </a:extLst>
          </p:cNvPr>
          <p:cNvCxnSpPr>
            <a:cxnSpLocks/>
          </p:cNvCxnSpPr>
          <p:nvPr/>
        </p:nvCxnSpPr>
        <p:spPr>
          <a:xfrm>
            <a:off x="6482101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8AEAB9A-FB66-44F1-BA8F-57B510088875}"/>
              </a:ext>
            </a:extLst>
          </p:cNvPr>
          <p:cNvSpPr/>
          <p:nvPr/>
        </p:nvSpPr>
        <p:spPr>
          <a:xfrm>
            <a:off x="4320057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78D4B0-1830-4B95-978F-F7CA243473C7}"/>
              </a:ext>
            </a:extLst>
          </p:cNvPr>
          <p:cNvCxnSpPr>
            <a:cxnSpLocks/>
          </p:cNvCxnSpPr>
          <p:nvPr/>
        </p:nvCxnSpPr>
        <p:spPr>
          <a:xfrm>
            <a:off x="5019213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377A273-3F18-431C-83E1-5FA8BC386472}"/>
              </a:ext>
            </a:extLst>
          </p:cNvPr>
          <p:cNvSpPr/>
          <p:nvPr/>
        </p:nvSpPr>
        <p:spPr>
          <a:xfrm>
            <a:off x="2842741" y="3429000"/>
            <a:ext cx="699156" cy="699156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AC30A0-6973-4F07-85A3-D75207DF20DE}"/>
              </a:ext>
            </a:extLst>
          </p:cNvPr>
          <p:cNvCxnSpPr>
            <a:cxnSpLocks/>
          </p:cNvCxnSpPr>
          <p:nvPr/>
        </p:nvCxnSpPr>
        <p:spPr>
          <a:xfrm>
            <a:off x="3541897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71ECD03B-91E0-4ECA-8141-2E50C1763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Linked Lists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EDCAE5A-B146-45F5-A3FF-316416F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775" y="1461641"/>
            <a:ext cx="10515600" cy="1077373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Huge advantage of linked lists is that we can remove items at the beginning of the data structure fast –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  <a:p>
            <a:pPr marL="457200" lvl="1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287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BE3B73-AAF6-4C1C-87D7-3AF390A56597}"/>
              </a:ext>
            </a:extLst>
          </p:cNvPr>
          <p:cNvSpPr/>
          <p:nvPr/>
        </p:nvSpPr>
        <p:spPr>
          <a:xfrm>
            <a:off x="6574614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1CAF4A-EECF-485F-B75C-3ECFAE583E4E}"/>
              </a:ext>
            </a:extLst>
          </p:cNvPr>
          <p:cNvCxnSpPr>
            <a:cxnSpLocks/>
          </p:cNvCxnSpPr>
          <p:nvPr/>
        </p:nvCxnSpPr>
        <p:spPr>
          <a:xfrm>
            <a:off x="7273770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3837BA8-49CB-4E0E-864F-191ADC9BF71A}"/>
              </a:ext>
            </a:extLst>
          </p:cNvPr>
          <p:cNvSpPr txBox="1"/>
          <p:nvPr/>
        </p:nvSpPr>
        <p:spPr>
          <a:xfrm>
            <a:off x="8056659" y="359391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NULL</a:t>
            </a:r>
            <a:endParaRPr lang="en-GB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F51AD-F004-4289-BCE9-81A7E3E996CB}"/>
              </a:ext>
            </a:extLst>
          </p:cNvPr>
          <p:cNvSpPr/>
          <p:nvPr/>
        </p:nvSpPr>
        <p:spPr>
          <a:xfrm>
            <a:off x="5125996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-2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0A2BDE-F7F2-43AF-A2DD-2FCCE1AC5A9B}"/>
              </a:ext>
            </a:extLst>
          </p:cNvPr>
          <p:cNvCxnSpPr>
            <a:cxnSpLocks/>
          </p:cNvCxnSpPr>
          <p:nvPr/>
        </p:nvCxnSpPr>
        <p:spPr>
          <a:xfrm>
            <a:off x="5825152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8AEAB9A-FB66-44F1-BA8F-57B510088875}"/>
              </a:ext>
            </a:extLst>
          </p:cNvPr>
          <p:cNvSpPr/>
          <p:nvPr/>
        </p:nvSpPr>
        <p:spPr>
          <a:xfrm>
            <a:off x="3663108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78D4B0-1830-4B95-978F-F7CA243473C7}"/>
              </a:ext>
            </a:extLst>
          </p:cNvPr>
          <p:cNvCxnSpPr>
            <a:cxnSpLocks/>
          </p:cNvCxnSpPr>
          <p:nvPr/>
        </p:nvCxnSpPr>
        <p:spPr>
          <a:xfrm>
            <a:off x="4362264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4DC8A2A-7D86-4CD9-A006-E2568AC0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Linked Lists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CB73F1D-7D91-4D09-9FB5-4884CBBEE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775" y="1461641"/>
            <a:ext cx="10515600" cy="1077373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Huge advantage of linked lists is that we can remove items at the beginning of the data structure fast –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  <a:p>
            <a:pPr marL="457200" lvl="1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958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BE3B73-AAF6-4C1C-87D7-3AF390A56597}"/>
              </a:ext>
            </a:extLst>
          </p:cNvPr>
          <p:cNvSpPr/>
          <p:nvPr/>
        </p:nvSpPr>
        <p:spPr>
          <a:xfrm>
            <a:off x="6574614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1CAF4A-EECF-485F-B75C-3ECFAE583E4E}"/>
              </a:ext>
            </a:extLst>
          </p:cNvPr>
          <p:cNvCxnSpPr>
            <a:cxnSpLocks/>
          </p:cNvCxnSpPr>
          <p:nvPr/>
        </p:nvCxnSpPr>
        <p:spPr>
          <a:xfrm>
            <a:off x="7273770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3837BA8-49CB-4E0E-864F-191ADC9BF71A}"/>
              </a:ext>
            </a:extLst>
          </p:cNvPr>
          <p:cNvSpPr txBox="1"/>
          <p:nvPr/>
        </p:nvSpPr>
        <p:spPr>
          <a:xfrm>
            <a:off x="8056659" y="359391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NULL</a:t>
            </a:r>
            <a:endParaRPr lang="en-GB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F51AD-F004-4289-BCE9-81A7E3E996CB}"/>
              </a:ext>
            </a:extLst>
          </p:cNvPr>
          <p:cNvSpPr/>
          <p:nvPr/>
        </p:nvSpPr>
        <p:spPr>
          <a:xfrm>
            <a:off x="5125996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-2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0A2BDE-F7F2-43AF-A2DD-2FCCE1AC5A9B}"/>
              </a:ext>
            </a:extLst>
          </p:cNvPr>
          <p:cNvCxnSpPr>
            <a:cxnSpLocks/>
          </p:cNvCxnSpPr>
          <p:nvPr/>
        </p:nvCxnSpPr>
        <p:spPr>
          <a:xfrm>
            <a:off x="5825152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8AEAB9A-FB66-44F1-BA8F-57B510088875}"/>
              </a:ext>
            </a:extLst>
          </p:cNvPr>
          <p:cNvSpPr/>
          <p:nvPr/>
        </p:nvSpPr>
        <p:spPr>
          <a:xfrm>
            <a:off x="3663108" y="3429000"/>
            <a:ext cx="699156" cy="699156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78D4B0-1830-4B95-978F-F7CA243473C7}"/>
              </a:ext>
            </a:extLst>
          </p:cNvPr>
          <p:cNvCxnSpPr>
            <a:cxnSpLocks/>
          </p:cNvCxnSpPr>
          <p:nvPr/>
        </p:nvCxnSpPr>
        <p:spPr>
          <a:xfrm>
            <a:off x="4362264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5B2E76C6-1C2E-4E6C-B80A-7910DBD8C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Linked Lists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45113B7-C6BD-4958-A4A3-16D50871F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775" y="1461641"/>
            <a:ext cx="10515600" cy="1077373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Huge advantage of linked lists is that we can remove items at the beginning of the data structure fast –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  <a:p>
            <a:pPr marL="457200" lvl="1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084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BE3B73-AAF6-4C1C-87D7-3AF390A56597}"/>
              </a:ext>
            </a:extLst>
          </p:cNvPr>
          <p:cNvSpPr/>
          <p:nvPr/>
        </p:nvSpPr>
        <p:spPr>
          <a:xfrm>
            <a:off x="5784499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1CAF4A-EECF-485F-B75C-3ECFAE583E4E}"/>
              </a:ext>
            </a:extLst>
          </p:cNvPr>
          <p:cNvCxnSpPr>
            <a:cxnSpLocks/>
          </p:cNvCxnSpPr>
          <p:nvPr/>
        </p:nvCxnSpPr>
        <p:spPr>
          <a:xfrm>
            <a:off x="6483655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3837BA8-49CB-4E0E-864F-191ADC9BF71A}"/>
              </a:ext>
            </a:extLst>
          </p:cNvPr>
          <p:cNvSpPr txBox="1"/>
          <p:nvPr/>
        </p:nvSpPr>
        <p:spPr>
          <a:xfrm>
            <a:off x="7266544" y="359391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NULL</a:t>
            </a:r>
            <a:endParaRPr lang="en-GB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F51AD-F004-4289-BCE9-81A7E3E996CB}"/>
              </a:ext>
            </a:extLst>
          </p:cNvPr>
          <p:cNvSpPr/>
          <p:nvPr/>
        </p:nvSpPr>
        <p:spPr>
          <a:xfrm>
            <a:off x="4335881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-2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0A2BDE-F7F2-43AF-A2DD-2FCCE1AC5A9B}"/>
              </a:ext>
            </a:extLst>
          </p:cNvPr>
          <p:cNvCxnSpPr>
            <a:cxnSpLocks/>
          </p:cNvCxnSpPr>
          <p:nvPr/>
        </p:nvCxnSpPr>
        <p:spPr>
          <a:xfrm>
            <a:off x="5035037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9AF8D224-575B-4EF3-BB41-D43FF43E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Linked Lists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8CFB3E5-BB41-4BBD-9104-AFAB0F187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775" y="1461641"/>
            <a:ext cx="10515600" cy="1077373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Huge advantage of linked lists is that we can remove items at the beginning of the data structure fast –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  <a:p>
            <a:pPr marL="457200" lvl="1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97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Linked Lists 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64635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another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structure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so the aim is to be able to store items efficiently (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insertion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</a:t>
            </a:r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operations)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arrays have a huge disadvantage: there may be „holes” in the data structure and we have to shift a lot of items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problem can be eliminated by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linked lists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FF6188-3220-4EC6-9804-A41659CC9D88}"/>
              </a:ext>
            </a:extLst>
          </p:cNvPr>
          <p:cNvSpPr/>
          <p:nvPr/>
        </p:nvSpPr>
        <p:spPr>
          <a:xfrm>
            <a:off x="2869670" y="4544616"/>
            <a:ext cx="699156" cy="699156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BAB3E6-D9CD-47A5-A42E-CEC7D75FF5C4}"/>
              </a:ext>
            </a:extLst>
          </p:cNvPr>
          <p:cNvSpPr/>
          <p:nvPr/>
        </p:nvSpPr>
        <p:spPr>
          <a:xfrm>
            <a:off x="4921891" y="4544616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564230-00D3-4C12-8682-3FA1C47CFE2E}"/>
              </a:ext>
            </a:extLst>
          </p:cNvPr>
          <p:cNvSpPr/>
          <p:nvPr/>
        </p:nvSpPr>
        <p:spPr>
          <a:xfrm>
            <a:off x="6974112" y="4544616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B252E8-0902-4C10-8734-5D7E0BE3AFDE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3568826" y="4894194"/>
            <a:ext cx="1353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AA0723-0E0B-41DD-9608-31D1C8BCA01C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621047" y="4894194"/>
            <a:ext cx="1353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20C018-E345-42CD-BDE7-F4B06D3D0BB1}"/>
              </a:ext>
            </a:extLst>
          </p:cNvPr>
          <p:cNvCxnSpPr>
            <a:cxnSpLocks/>
          </p:cNvCxnSpPr>
          <p:nvPr/>
        </p:nvCxnSpPr>
        <p:spPr>
          <a:xfrm>
            <a:off x="7673268" y="4894194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6D588B-97AC-45B0-B86F-D6C7DCE040C3}"/>
              </a:ext>
            </a:extLst>
          </p:cNvPr>
          <p:cNvSpPr txBox="1"/>
          <p:nvPr/>
        </p:nvSpPr>
        <p:spPr>
          <a:xfrm>
            <a:off x="8456157" y="470952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NULL</a:t>
            </a:r>
            <a:endParaRPr lang="en-GB" b="1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C35F011A-C8CC-440E-A906-9D9D2CFAE6EA}"/>
              </a:ext>
            </a:extLst>
          </p:cNvPr>
          <p:cNvSpPr/>
          <p:nvPr/>
        </p:nvSpPr>
        <p:spPr>
          <a:xfrm rot="5400000">
            <a:off x="3082978" y="5062728"/>
            <a:ext cx="272539" cy="86139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41214D-43C8-4E54-8DD6-749F8D877342}"/>
              </a:ext>
            </a:extLst>
          </p:cNvPr>
          <p:cNvSpPr txBox="1"/>
          <p:nvPr/>
        </p:nvSpPr>
        <p:spPr>
          <a:xfrm>
            <a:off x="603182" y="5697918"/>
            <a:ext cx="52321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we have access to the first node</a:t>
            </a:r>
          </a:p>
          <a:p>
            <a:pPr algn="ctr"/>
            <a:r>
              <a:rPr lang="hu-HU" i="1" dirty="0"/>
              <a:t>of the linked list (head node)</a:t>
            </a:r>
          </a:p>
          <a:p>
            <a:pPr algn="ctr"/>
            <a:r>
              <a:rPr lang="hu-HU" i="1" dirty="0"/>
              <a:t>- other items can be accessed starting with this node -</a:t>
            </a:r>
            <a:endParaRPr lang="en-GB" i="1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52131DE-C113-47DB-ADB0-40FBE1D504E4}"/>
              </a:ext>
            </a:extLst>
          </p:cNvPr>
          <p:cNvSpPr/>
          <p:nvPr/>
        </p:nvSpPr>
        <p:spPr>
          <a:xfrm rot="5400000">
            <a:off x="7146041" y="5062728"/>
            <a:ext cx="272539" cy="86139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28E4C3-6353-4F7D-849A-9A800A1FB306}"/>
              </a:ext>
            </a:extLst>
          </p:cNvPr>
          <p:cNvSpPr txBox="1"/>
          <p:nvPr/>
        </p:nvSpPr>
        <p:spPr>
          <a:xfrm>
            <a:off x="5976509" y="5697918"/>
            <a:ext cx="2611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last node of the linked list</a:t>
            </a:r>
          </a:p>
          <a:p>
            <a:pPr algn="ctr"/>
            <a:r>
              <a:rPr lang="hu-HU" i="1" dirty="0"/>
              <a:t>is pointing to a</a:t>
            </a:r>
            <a:r>
              <a:rPr lang="hu-HU" b="1" i="1" dirty="0"/>
              <a:t> NULL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4012122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BE3B73-AAF6-4C1C-87D7-3AF390A56597}"/>
              </a:ext>
            </a:extLst>
          </p:cNvPr>
          <p:cNvSpPr/>
          <p:nvPr/>
        </p:nvSpPr>
        <p:spPr>
          <a:xfrm>
            <a:off x="5784499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1CAF4A-EECF-485F-B75C-3ECFAE583E4E}"/>
              </a:ext>
            </a:extLst>
          </p:cNvPr>
          <p:cNvCxnSpPr>
            <a:cxnSpLocks/>
          </p:cNvCxnSpPr>
          <p:nvPr/>
        </p:nvCxnSpPr>
        <p:spPr>
          <a:xfrm>
            <a:off x="6483655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3837BA8-49CB-4E0E-864F-191ADC9BF71A}"/>
              </a:ext>
            </a:extLst>
          </p:cNvPr>
          <p:cNvSpPr txBox="1"/>
          <p:nvPr/>
        </p:nvSpPr>
        <p:spPr>
          <a:xfrm>
            <a:off x="7266544" y="359391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NULL</a:t>
            </a:r>
            <a:endParaRPr lang="en-GB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F51AD-F004-4289-BCE9-81A7E3E996CB}"/>
              </a:ext>
            </a:extLst>
          </p:cNvPr>
          <p:cNvSpPr/>
          <p:nvPr/>
        </p:nvSpPr>
        <p:spPr>
          <a:xfrm>
            <a:off x="4335881" y="3429000"/>
            <a:ext cx="699156" cy="699156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-2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0A2BDE-F7F2-43AF-A2DD-2FCCE1AC5A9B}"/>
              </a:ext>
            </a:extLst>
          </p:cNvPr>
          <p:cNvCxnSpPr>
            <a:cxnSpLocks/>
          </p:cNvCxnSpPr>
          <p:nvPr/>
        </p:nvCxnSpPr>
        <p:spPr>
          <a:xfrm>
            <a:off x="5035037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549027DE-012B-435E-B3A4-B4B7A6E46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Linked Lists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5A18AFE-2E69-4FD7-936C-EFD5BF0B2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775" y="1461641"/>
            <a:ext cx="10515600" cy="1077373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Huge advantage of linked lists is that we can remove items at the beginning of the data structure fast –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  <a:p>
            <a:pPr marL="457200" lvl="1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36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BE3B73-AAF6-4C1C-87D7-3AF390A56597}"/>
              </a:ext>
            </a:extLst>
          </p:cNvPr>
          <p:cNvSpPr/>
          <p:nvPr/>
        </p:nvSpPr>
        <p:spPr>
          <a:xfrm>
            <a:off x="4878973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1CAF4A-EECF-485F-B75C-3ECFAE583E4E}"/>
              </a:ext>
            </a:extLst>
          </p:cNvPr>
          <p:cNvCxnSpPr>
            <a:cxnSpLocks/>
          </p:cNvCxnSpPr>
          <p:nvPr/>
        </p:nvCxnSpPr>
        <p:spPr>
          <a:xfrm>
            <a:off x="5578129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3837BA8-49CB-4E0E-864F-191ADC9BF71A}"/>
              </a:ext>
            </a:extLst>
          </p:cNvPr>
          <p:cNvSpPr txBox="1"/>
          <p:nvPr/>
        </p:nvSpPr>
        <p:spPr>
          <a:xfrm>
            <a:off x="6361018" y="359391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NULL</a:t>
            </a:r>
            <a:endParaRPr lang="en-GB" b="1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BB19D43-8C9A-441A-A80A-664085470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Linked Lists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4133174-F4BC-45F6-B430-0B5C9304F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775" y="1461641"/>
            <a:ext cx="10515600" cy="1077373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Huge advantage of linked lists is that we can remove items at the beginning of the data structure fast –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  <a:p>
            <a:pPr marL="457200" lvl="1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738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6F3C-F5CD-4833-A170-E0663B076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BF169-E5DE-4381-A203-EA959A126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227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Linked Lists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698328-9E5C-4790-BBC0-CE605A9C3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775" y="1461641"/>
            <a:ext cx="10515600" cy="1077373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Huge disadvantage of linked lists is that it is a slow operation to insert items at the end –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  <a:p>
            <a:pPr marL="457200" lvl="1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5D12D-AD0B-457A-9610-66045ED1E98D}"/>
              </a:ext>
            </a:extLst>
          </p:cNvPr>
          <p:cNvSpPr/>
          <p:nvPr/>
        </p:nvSpPr>
        <p:spPr>
          <a:xfrm>
            <a:off x="7231563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BAFC38-86AF-46F9-B3A1-7016989A8B65}"/>
              </a:ext>
            </a:extLst>
          </p:cNvPr>
          <p:cNvCxnSpPr>
            <a:cxnSpLocks/>
          </p:cNvCxnSpPr>
          <p:nvPr/>
        </p:nvCxnSpPr>
        <p:spPr>
          <a:xfrm>
            <a:off x="7930719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FEDB38-FF68-4902-8DF3-7FCADEDBC3B8}"/>
              </a:ext>
            </a:extLst>
          </p:cNvPr>
          <p:cNvSpPr txBox="1"/>
          <p:nvPr/>
        </p:nvSpPr>
        <p:spPr>
          <a:xfrm>
            <a:off x="8713608" y="359391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NULL</a:t>
            </a:r>
            <a:endParaRPr lang="en-GB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05447D-A2BC-4A25-BB7E-10DD3E6B3AAD}"/>
              </a:ext>
            </a:extLst>
          </p:cNvPr>
          <p:cNvSpPr/>
          <p:nvPr/>
        </p:nvSpPr>
        <p:spPr>
          <a:xfrm>
            <a:off x="5782945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-2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965ACE-D0E2-4DB2-90E3-0075446046FD}"/>
              </a:ext>
            </a:extLst>
          </p:cNvPr>
          <p:cNvCxnSpPr>
            <a:cxnSpLocks/>
          </p:cNvCxnSpPr>
          <p:nvPr/>
        </p:nvCxnSpPr>
        <p:spPr>
          <a:xfrm>
            <a:off x="6482101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FFCB4CC-3529-4401-A457-78A95503A87E}"/>
              </a:ext>
            </a:extLst>
          </p:cNvPr>
          <p:cNvSpPr/>
          <p:nvPr/>
        </p:nvSpPr>
        <p:spPr>
          <a:xfrm>
            <a:off x="4320057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20B574-85F4-4FEB-80F5-AB1ED43E963A}"/>
              </a:ext>
            </a:extLst>
          </p:cNvPr>
          <p:cNvCxnSpPr>
            <a:cxnSpLocks/>
          </p:cNvCxnSpPr>
          <p:nvPr/>
        </p:nvCxnSpPr>
        <p:spPr>
          <a:xfrm>
            <a:off x="5019213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12E4F2A-C787-4917-A73E-42A7528206FA}"/>
              </a:ext>
            </a:extLst>
          </p:cNvPr>
          <p:cNvSpPr/>
          <p:nvPr/>
        </p:nvSpPr>
        <p:spPr>
          <a:xfrm>
            <a:off x="2842741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DE114E-B7CB-4689-8F7E-48B45DAEB50A}"/>
              </a:ext>
            </a:extLst>
          </p:cNvPr>
          <p:cNvCxnSpPr>
            <a:cxnSpLocks/>
          </p:cNvCxnSpPr>
          <p:nvPr/>
        </p:nvCxnSpPr>
        <p:spPr>
          <a:xfrm>
            <a:off x="3541897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361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D35D12D-AD0B-457A-9610-66045ED1E98D}"/>
              </a:ext>
            </a:extLst>
          </p:cNvPr>
          <p:cNvSpPr/>
          <p:nvPr/>
        </p:nvSpPr>
        <p:spPr>
          <a:xfrm>
            <a:off x="7231563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BAFC38-86AF-46F9-B3A1-7016989A8B65}"/>
              </a:ext>
            </a:extLst>
          </p:cNvPr>
          <p:cNvCxnSpPr>
            <a:cxnSpLocks/>
          </p:cNvCxnSpPr>
          <p:nvPr/>
        </p:nvCxnSpPr>
        <p:spPr>
          <a:xfrm>
            <a:off x="7930719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FEDB38-FF68-4902-8DF3-7FCADEDBC3B8}"/>
              </a:ext>
            </a:extLst>
          </p:cNvPr>
          <p:cNvSpPr txBox="1"/>
          <p:nvPr/>
        </p:nvSpPr>
        <p:spPr>
          <a:xfrm>
            <a:off x="8713608" y="359391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NULL</a:t>
            </a:r>
            <a:endParaRPr lang="en-GB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05447D-A2BC-4A25-BB7E-10DD3E6B3AAD}"/>
              </a:ext>
            </a:extLst>
          </p:cNvPr>
          <p:cNvSpPr/>
          <p:nvPr/>
        </p:nvSpPr>
        <p:spPr>
          <a:xfrm>
            <a:off x="5782945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-2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965ACE-D0E2-4DB2-90E3-0075446046FD}"/>
              </a:ext>
            </a:extLst>
          </p:cNvPr>
          <p:cNvCxnSpPr>
            <a:cxnSpLocks/>
          </p:cNvCxnSpPr>
          <p:nvPr/>
        </p:nvCxnSpPr>
        <p:spPr>
          <a:xfrm>
            <a:off x="6482101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FFCB4CC-3529-4401-A457-78A95503A87E}"/>
              </a:ext>
            </a:extLst>
          </p:cNvPr>
          <p:cNvSpPr/>
          <p:nvPr/>
        </p:nvSpPr>
        <p:spPr>
          <a:xfrm>
            <a:off x="4320057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20B574-85F4-4FEB-80F5-AB1ED43E963A}"/>
              </a:ext>
            </a:extLst>
          </p:cNvPr>
          <p:cNvCxnSpPr>
            <a:cxnSpLocks/>
          </p:cNvCxnSpPr>
          <p:nvPr/>
        </p:nvCxnSpPr>
        <p:spPr>
          <a:xfrm>
            <a:off x="5019213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12E4F2A-C787-4917-A73E-42A7528206FA}"/>
              </a:ext>
            </a:extLst>
          </p:cNvPr>
          <p:cNvSpPr/>
          <p:nvPr/>
        </p:nvSpPr>
        <p:spPr>
          <a:xfrm>
            <a:off x="2842741" y="3429000"/>
            <a:ext cx="699156" cy="699156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DE114E-B7CB-4689-8F7E-48B45DAEB50A}"/>
              </a:ext>
            </a:extLst>
          </p:cNvPr>
          <p:cNvCxnSpPr>
            <a:cxnSpLocks/>
          </p:cNvCxnSpPr>
          <p:nvPr/>
        </p:nvCxnSpPr>
        <p:spPr>
          <a:xfrm>
            <a:off x="3541897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BDF2AE9B-0F21-4708-9148-C9649F5C8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Linked Lists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92C3AB3-5FD0-4D54-B4E1-57FDE5C02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775" y="1461641"/>
            <a:ext cx="10515600" cy="1077373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Huge disadvantage of linked lists is that it is a slow operation to insert items at the end –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  <a:p>
            <a:pPr marL="457200" lvl="1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75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D35D12D-AD0B-457A-9610-66045ED1E98D}"/>
              </a:ext>
            </a:extLst>
          </p:cNvPr>
          <p:cNvSpPr/>
          <p:nvPr/>
        </p:nvSpPr>
        <p:spPr>
          <a:xfrm>
            <a:off x="7231563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BAFC38-86AF-46F9-B3A1-7016989A8B65}"/>
              </a:ext>
            </a:extLst>
          </p:cNvPr>
          <p:cNvCxnSpPr>
            <a:cxnSpLocks/>
          </p:cNvCxnSpPr>
          <p:nvPr/>
        </p:nvCxnSpPr>
        <p:spPr>
          <a:xfrm>
            <a:off x="7930719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FEDB38-FF68-4902-8DF3-7FCADEDBC3B8}"/>
              </a:ext>
            </a:extLst>
          </p:cNvPr>
          <p:cNvSpPr txBox="1"/>
          <p:nvPr/>
        </p:nvSpPr>
        <p:spPr>
          <a:xfrm>
            <a:off x="8713608" y="359391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NULL</a:t>
            </a:r>
            <a:endParaRPr lang="en-GB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05447D-A2BC-4A25-BB7E-10DD3E6B3AAD}"/>
              </a:ext>
            </a:extLst>
          </p:cNvPr>
          <p:cNvSpPr/>
          <p:nvPr/>
        </p:nvSpPr>
        <p:spPr>
          <a:xfrm>
            <a:off x="5782945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-2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965ACE-D0E2-4DB2-90E3-0075446046FD}"/>
              </a:ext>
            </a:extLst>
          </p:cNvPr>
          <p:cNvCxnSpPr>
            <a:cxnSpLocks/>
          </p:cNvCxnSpPr>
          <p:nvPr/>
        </p:nvCxnSpPr>
        <p:spPr>
          <a:xfrm>
            <a:off x="6482101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FFCB4CC-3529-4401-A457-78A95503A87E}"/>
              </a:ext>
            </a:extLst>
          </p:cNvPr>
          <p:cNvSpPr/>
          <p:nvPr/>
        </p:nvSpPr>
        <p:spPr>
          <a:xfrm>
            <a:off x="4320057" y="3429000"/>
            <a:ext cx="699156" cy="699156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20B574-85F4-4FEB-80F5-AB1ED43E963A}"/>
              </a:ext>
            </a:extLst>
          </p:cNvPr>
          <p:cNvCxnSpPr>
            <a:cxnSpLocks/>
          </p:cNvCxnSpPr>
          <p:nvPr/>
        </p:nvCxnSpPr>
        <p:spPr>
          <a:xfrm>
            <a:off x="5019213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12E4F2A-C787-4917-A73E-42A7528206FA}"/>
              </a:ext>
            </a:extLst>
          </p:cNvPr>
          <p:cNvSpPr/>
          <p:nvPr/>
        </p:nvSpPr>
        <p:spPr>
          <a:xfrm>
            <a:off x="2842741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DE114E-B7CB-4689-8F7E-48B45DAEB50A}"/>
              </a:ext>
            </a:extLst>
          </p:cNvPr>
          <p:cNvCxnSpPr>
            <a:cxnSpLocks/>
          </p:cNvCxnSpPr>
          <p:nvPr/>
        </p:nvCxnSpPr>
        <p:spPr>
          <a:xfrm>
            <a:off x="3541897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F57D276D-DFB2-46EF-9FED-36E3E810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Linked Lists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ECBBEA2-1E86-432A-85EB-9CBEE5BEF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775" y="1461641"/>
            <a:ext cx="10515600" cy="1077373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Huge disadvantage of linked lists is that it is a slow operation to insert items at the end –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  <a:p>
            <a:pPr marL="457200" lvl="1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815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D35D12D-AD0B-457A-9610-66045ED1E98D}"/>
              </a:ext>
            </a:extLst>
          </p:cNvPr>
          <p:cNvSpPr/>
          <p:nvPr/>
        </p:nvSpPr>
        <p:spPr>
          <a:xfrm>
            <a:off x="7231563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BAFC38-86AF-46F9-B3A1-7016989A8B65}"/>
              </a:ext>
            </a:extLst>
          </p:cNvPr>
          <p:cNvCxnSpPr>
            <a:cxnSpLocks/>
          </p:cNvCxnSpPr>
          <p:nvPr/>
        </p:nvCxnSpPr>
        <p:spPr>
          <a:xfrm>
            <a:off x="7930719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FEDB38-FF68-4902-8DF3-7FCADEDBC3B8}"/>
              </a:ext>
            </a:extLst>
          </p:cNvPr>
          <p:cNvSpPr txBox="1"/>
          <p:nvPr/>
        </p:nvSpPr>
        <p:spPr>
          <a:xfrm>
            <a:off x="8713608" y="359391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NULL</a:t>
            </a:r>
            <a:endParaRPr lang="en-GB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05447D-A2BC-4A25-BB7E-10DD3E6B3AAD}"/>
              </a:ext>
            </a:extLst>
          </p:cNvPr>
          <p:cNvSpPr/>
          <p:nvPr/>
        </p:nvSpPr>
        <p:spPr>
          <a:xfrm>
            <a:off x="5782945" y="3429000"/>
            <a:ext cx="699156" cy="699156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-2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965ACE-D0E2-4DB2-90E3-0075446046FD}"/>
              </a:ext>
            </a:extLst>
          </p:cNvPr>
          <p:cNvCxnSpPr>
            <a:cxnSpLocks/>
          </p:cNvCxnSpPr>
          <p:nvPr/>
        </p:nvCxnSpPr>
        <p:spPr>
          <a:xfrm>
            <a:off x="6482101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FFCB4CC-3529-4401-A457-78A95503A87E}"/>
              </a:ext>
            </a:extLst>
          </p:cNvPr>
          <p:cNvSpPr/>
          <p:nvPr/>
        </p:nvSpPr>
        <p:spPr>
          <a:xfrm>
            <a:off x="4320057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20B574-85F4-4FEB-80F5-AB1ED43E963A}"/>
              </a:ext>
            </a:extLst>
          </p:cNvPr>
          <p:cNvCxnSpPr>
            <a:cxnSpLocks/>
          </p:cNvCxnSpPr>
          <p:nvPr/>
        </p:nvCxnSpPr>
        <p:spPr>
          <a:xfrm>
            <a:off x="5019213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12E4F2A-C787-4917-A73E-42A7528206FA}"/>
              </a:ext>
            </a:extLst>
          </p:cNvPr>
          <p:cNvSpPr/>
          <p:nvPr/>
        </p:nvSpPr>
        <p:spPr>
          <a:xfrm>
            <a:off x="2842741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DE114E-B7CB-4689-8F7E-48B45DAEB50A}"/>
              </a:ext>
            </a:extLst>
          </p:cNvPr>
          <p:cNvCxnSpPr>
            <a:cxnSpLocks/>
          </p:cNvCxnSpPr>
          <p:nvPr/>
        </p:nvCxnSpPr>
        <p:spPr>
          <a:xfrm>
            <a:off x="3541897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2B8B7C77-2862-42D0-99DD-864BBFD3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Linked Lists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98C54A3-4D54-4F31-8AF3-62906F857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775" y="1461641"/>
            <a:ext cx="10515600" cy="1077373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Huge disadvantage of linked lists is that it is a slow operation to insert items at the end –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  <a:p>
            <a:pPr marL="457200" lvl="1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274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D35D12D-AD0B-457A-9610-66045ED1E98D}"/>
              </a:ext>
            </a:extLst>
          </p:cNvPr>
          <p:cNvSpPr/>
          <p:nvPr/>
        </p:nvSpPr>
        <p:spPr>
          <a:xfrm>
            <a:off x="7231563" y="3429000"/>
            <a:ext cx="699156" cy="699156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BAFC38-86AF-46F9-B3A1-7016989A8B65}"/>
              </a:ext>
            </a:extLst>
          </p:cNvPr>
          <p:cNvCxnSpPr>
            <a:cxnSpLocks/>
          </p:cNvCxnSpPr>
          <p:nvPr/>
        </p:nvCxnSpPr>
        <p:spPr>
          <a:xfrm>
            <a:off x="7930719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FEDB38-FF68-4902-8DF3-7FCADEDBC3B8}"/>
              </a:ext>
            </a:extLst>
          </p:cNvPr>
          <p:cNvSpPr txBox="1"/>
          <p:nvPr/>
        </p:nvSpPr>
        <p:spPr>
          <a:xfrm>
            <a:off x="8713608" y="359391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NULL</a:t>
            </a:r>
            <a:endParaRPr lang="en-GB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05447D-A2BC-4A25-BB7E-10DD3E6B3AAD}"/>
              </a:ext>
            </a:extLst>
          </p:cNvPr>
          <p:cNvSpPr/>
          <p:nvPr/>
        </p:nvSpPr>
        <p:spPr>
          <a:xfrm>
            <a:off x="5782945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-2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965ACE-D0E2-4DB2-90E3-0075446046FD}"/>
              </a:ext>
            </a:extLst>
          </p:cNvPr>
          <p:cNvCxnSpPr>
            <a:cxnSpLocks/>
          </p:cNvCxnSpPr>
          <p:nvPr/>
        </p:nvCxnSpPr>
        <p:spPr>
          <a:xfrm>
            <a:off x="6482101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FFCB4CC-3529-4401-A457-78A95503A87E}"/>
              </a:ext>
            </a:extLst>
          </p:cNvPr>
          <p:cNvSpPr/>
          <p:nvPr/>
        </p:nvSpPr>
        <p:spPr>
          <a:xfrm>
            <a:off x="4320057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20B574-85F4-4FEB-80F5-AB1ED43E963A}"/>
              </a:ext>
            </a:extLst>
          </p:cNvPr>
          <p:cNvCxnSpPr>
            <a:cxnSpLocks/>
          </p:cNvCxnSpPr>
          <p:nvPr/>
        </p:nvCxnSpPr>
        <p:spPr>
          <a:xfrm>
            <a:off x="5019213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12E4F2A-C787-4917-A73E-42A7528206FA}"/>
              </a:ext>
            </a:extLst>
          </p:cNvPr>
          <p:cNvSpPr/>
          <p:nvPr/>
        </p:nvSpPr>
        <p:spPr>
          <a:xfrm>
            <a:off x="2842741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DE114E-B7CB-4689-8F7E-48B45DAEB50A}"/>
              </a:ext>
            </a:extLst>
          </p:cNvPr>
          <p:cNvCxnSpPr>
            <a:cxnSpLocks/>
          </p:cNvCxnSpPr>
          <p:nvPr/>
        </p:nvCxnSpPr>
        <p:spPr>
          <a:xfrm>
            <a:off x="3541897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8E491234-BB3F-46BD-BA35-869654FB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Linked Lists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8ED99AD-1B3E-42D0-9B6D-D9BB5BE93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775" y="1461641"/>
            <a:ext cx="10515600" cy="1077373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Huge disadvantage of linked lists is that it is a slow operation to insert items at the end –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  <a:p>
            <a:pPr marL="457200" lvl="1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459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D35D12D-AD0B-457A-9610-66045ED1E98D}"/>
              </a:ext>
            </a:extLst>
          </p:cNvPr>
          <p:cNvSpPr/>
          <p:nvPr/>
        </p:nvSpPr>
        <p:spPr>
          <a:xfrm>
            <a:off x="6530224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BAFC38-86AF-46F9-B3A1-7016989A8B65}"/>
              </a:ext>
            </a:extLst>
          </p:cNvPr>
          <p:cNvCxnSpPr>
            <a:cxnSpLocks/>
          </p:cNvCxnSpPr>
          <p:nvPr/>
        </p:nvCxnSpPr>
        <p:spPr>
          <a:xfrm>
            <a:off x="7229380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B05447D-A2BC-4A25-BB7E-10DD3E6B3AAD}"/>
              </a:ext>
            </a:extLst>
          </p:cNvPr>
          <p:cNvSpPr/>
          <p:nvPr/>
        </p:nvSpPr>
        <p:spPr>
          <a:xfrm>
            <a:off x="5081606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-2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965ACE-D0E2-4DB2-90E3-0075446046FD}"/>
              </a:ext>
            </a:extLst>
          </p:cNvPr>
          <p:cNvCxnSpPr>
            <a:cxnSpLocks/>
          </p:cNvCxnSpPr>
          <p:nvPr/>
        </p:nvCxnSpPr>
        <p:spPr>
          <a:xfrm>
            <a:off x="5780762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FFCB4CC-3529-4401-A457-78A95503A87E}"/>
              </a:ext>
            </a:extLst>
          </p:cNvPr>
          <p:cNvSpPr/>
          <p:nvPr/>
        </p:nvSpPr>
        <p:spPr>
          <a:xfrm>
            <a:off x="3618718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10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20B574-85F4-4FEB-80F5-AB1ED43E963A}"/>
              </a:ext>
            </a:extLst>
          </p:cNvPr>
          <p:cNvCxnSpPr>
            <a:cxnSpLocks/>
          </p:cNvCxnSpPr>
          <p:nvPr/>
        </p:nvCxnSpPr>
        <p:spPr>
          <a:xfrm>
            <a:off x="4317874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12E4F2A-C787-4917-A73E-42A7528206FA}"/>
              </a:ext>
            </a:extLst>
          </p:cNvPr>
          <p:cNvSpPr/>
          <p:nvPr/>
        </p:nvSpPr>
        <p:spPr>
          <a:xfrm>
            <a:off x="2141402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2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DE114E-B7CB-4689-8F7E-48B45DAEB50A}"/>
              </a:ext>
            </a:extLst>
          </p:cNvPr>
          <p:cNvCxnSpPr>
            <a:cxnSpLocks/>
          </p:cNvCxnSpPr>
          <p:nvPr/>
        </p:nvCxnSpPr>
        <p:spPr>
          <a:xfrm>
            <a:off x="2840558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2B51246-5296-47B7-A2E2-B454CFBC4B92}"/>
              </a:ext>
            </a:extLst>
          </p:cNvPr>
          <p:cNvSpPr/>
          <p:nvPr/>
        </p:nvSpPr>
        <p:spPr>
          <a:xfrm>
            <a:off x="7989901" y="3429000"/>
            <a:ext cx="699156" cy="69915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19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43B24F-1246-4EBD-AD58-61A9B0C5B06F}"/>
              </a:ext>
            </a:extLst>
          </p:cNvPr>
          <p:cNvCxnSpPr>
            <a:cxnSpLocks/>
          </p:cNvCxnSpPr>
          <p:nvPr/>
        </p:nvCxnSpPr>
        <p:spPr>
          <a:xfrm>
            <a:off x="8689057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F24AE9-6A6F-434A-A815-797E8E00A119}"/>
              </a:ext>
            </a:extLst>
          </p:cNvPr>
          <p:cNvSpPr txBox="1"/>
          <p:nvPr/>
        </p:nvSpPr>
        <p:spPr>
          <a:xfrm>
            <a:off x="9471946" y="359391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NULL</a:t>
            </a:r>
            <a:endParaRPr lang="en-GB" b="1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65AFAAF8-0A66-4B56-B2DC-83F0498BE8F9}"/>
              </a:ext>
            </a:extLst>
          </p:cNvPr>
          <p:cNvSpPr/>
          <p:nvPr/>
        </p:nvSpPr>
        <p:spPr>
          <a:xfrm rot="5400000">
            <a:off x="2330970" y="4024559"/>
            <a:ext cx="272539" cy="86139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C8C565-C580-4C93-B22E-FC99229AD6DF}"/>
              </a:ext>
            </a:extLst>
          </p:cNvPr>
          <p:cNvSpPr txBox="1"/>
          <p:nvPr/>
        </p:nvSpPr>
        <p:spPr>
          <a:xfrm>
            <a:off x="504528" y="4659749"/>
            <a:ext cx="3925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we can access the head node exclusively</a:t>
            </a:r>
          </a:p>
          <a:p>
            <a:pPr algn="ctr"/>
            <a:r>
              <a:rPr lang="hu-HU" i="1" dirty="0"/>
              <a:t>- so we have to start here always - </a:t>
            </a:r>
            <a:endParaRPr lang="en-GB" i="1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14C7B6A-AB4A-4050-B3DC-491C8EA2B4B7}"/>
              </a:ext>
            </a:extLst>
          </p:cNvPr>
          <p:cNvSpPr/>
          <p:nvPr/>
        </p:nvSpPr>
        <p:spPr>
          <a:xfrm rot="5400000">
            <a:off x="8244591" y="4024559"/>
            <a:ext cx="272539" cy="86139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D38CA1-1B7D-426F-A7E2-3EAAE57750DB}"/>
              </a:ext>
            </a:extLst>
          </p:cNvPr>
          <p:cNvSpPr txBox="1"/>
          <p:nvPr/>
        </p:nvSpPr>
        <p:spPr>
          <a:xfrm>
            <a:off x="6600963" y="4659749"/>
            <a:ext cx="3559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we have to find the item we want to</a:t>
            </a:r>
          </a:p>
          <a:p>
            <a:pPr algn="ctr"/>
            <a:r>
              <a:rPr lang="hu-HU" i="1" dirty="0"/>
              <a:t>remove (linear search) in</a:t>
            </a:r>
          </a:p>
          <a:p>
            <a:pPr algn="ctr"/>
            <a:r>
              <a:rPr lang="hu-HU" b="1" i="1" dirty="0"/>
              <a:t>O(N)</a:t>
            </a:r>
            <a:r>
              <a:rPr lang="hu-HU" i="1" dirty="0"/>
              <a:t> running time</a:t>
            </a:r>
            <a:endParaRPr lang="en-GB" i="1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836A8003-5B0B-4509-A435-9A332AEB6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Linked Lists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0AC60F2-FF49-40CD-88DA-6A694BDFE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775" y="1461641"/>
            <a:ext cx="10515600" cy="1077373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Huge disadvantage of linked lists is that it is a slow operation to insert items at the end –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  <a:p>
            <a:pPr marL="457200" lvl="1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115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Linked Lists Operations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513E100-5EA2-4FA4-A0EE-164F3D18F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413" y="1588148"/>
            <a:ext cx="10515600" cy="4297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Manipulati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the first item (insertion or removal):</a:t>
            </a:r>
          </a:p>
          <a:p>
            <a:pPr marL="0" indent="0">
              <a:buNone/>
            </a:pP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sz="2400" b="1" dirty="0">
                <a:solidFill>
                  <a:srgbClr val="00B050"/>
                </a:solidFill>
              </a:rPr>
              <a:t>O(1)</a:t>
            </a:r>
            <a:r>
              <a:rPr lang="hu-HU" sz="2400" dirty="0">
                <a:solidFill>
                  <a:srgbClr val="00B050"/>
                </a:solidFill>
              </a:rPr>
              <a:t> running time – this is why we like linked lists</a:t>
            </a:r>
          </a:p>
          <a:p>
            <a:pPr marL="0" indent="0">
              <a:buNone/>
            </a:pP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Manipulating arbitrary item</a:t>
            </a:r>
          </a:p>
          <a:p>
            <a:pPr marL="0" indent="0">
              <a:buNone/>
            </a:pP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sz="2400" b="1" dirty="0">
                <a:solidFill>
                  <a:srgbClr val="FF7C80"/>
                </a:solidFill>
              </a:rPr>
              <a:t>O(N)</a:t>
            </a:r>
            <a:r>
              <a:rPr lang="hu-HU" sz="2400" dirty="0">
                <a:solidFill>
                  <a:srgbClr val="FF7C80"/>
                </a:solidFill>
              </a:rPr>
              <a:t> running time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if we have to do several of these operations 				then linked list is not the best option possible !!!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18273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Linked Lists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248" y="1730129"/>
            <a:ext cx="6177690" cy="43510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node stores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itself and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next node in the linked list data structure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linked lists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need more memory than arrays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has an advantage – there can not be „holes” in the data structure so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is no need for shifting items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757D14-651D-465F-8407-0FB27BB0724C}"/>
              </a:ext>
            </a:extLst>
          </p:cNvPr>
          <p:cNvSpPr/>
          <p:nvPr/>
        </p:nvSpPr>
        <p:spPr>
          <a:xfrm>
            <a:off x="1040867" y="2280812"/>
            <a:ext cx="2147604" cy="214760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647A107-84C5-4633-9BBA-C5C3B0FA56CC}"/>
              </a:ext>
            </a:extLst>
          </p:cNvPr>
          <p:cNvCxnSpPr>
            <a:cxnSpLocks/>
          </p:cNvCxnSpPr>
          <p:nvPr/>
        </p:nvCxnSpPr>
        <p:spPr>
          <a:xfrm>
            <a:off x="1253298" y="3354614"/>
            <a:ext cx="16319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D3EE909-10C6-4DC2-9FE1-A349500BB6A8}"/>
              </a:ext>
            </a:extLst>
          </p:cNvPr>
          <p:cNvSpPr txBox="1"/>
          <p:nvPr/>
        </p:nvSpPr>
        <p:spPr>
          <a:xfrm>
            <a:off x="1735531" y="2673124"/>
            <a:ext cx="144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endParaRPr lang="en-GB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4380C1-445D-4085-A57A-00ABA2B968AD}"/>
              </a:ext>
            </a:extLst>
          </p:cNvPr>
          <p:cNvSpPr txBox="1"/>
          <p:nvPr/>
        </p:nvSpPr>
        <p:spPr>
          <a:xfrm>
            <a:off x="1437312" y="3660683"/>
            <a:ext cx="195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</a:t>
            </a:r>
            <a:endParaRPr lang="en-GB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328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Linked Lists Advantages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A726AB-F632-4AE8-89BC-0A1D5F26A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linked lists are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data structures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they can acquire memory at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run-time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by inserting new nodes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need for resizing the data structures – as we have seen with arrays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grow the data structure organically – not a problem if we do not know the size at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compile-time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manipulating the first item is fast –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store different sized items – arrays assume the items have the exact same size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4452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Linked Lists Disadvantages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A726AB-F632-4AE8-89BC-0A1D5F26A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more memory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because of the references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is no random access - we can only access the first node (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head node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of the linked list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not go backwards – how to get the previous node?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predictable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the running time of the application relies heavily on the operations the users do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still have not solved the main issue – how to search for arbitrary items faster than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linear running time?</a:t>
            </a:r>
          </a:p>
        </p:txBody>
      </p:sp>
    </p:spTree>
    <p:extLst>
      <p:ext uri="{BB962C8B-B14F-4D97-AF65-F5344CB8AC3E}">
        <p14:creationId xmlns:p14="http://schemas.microsoft.com/office/powerpoint/2010/main" val="382870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Linked Lists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08845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easy data structures and easy to implement them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items are not stores next to each other in the memory –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there is no random indexing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implement more complex data structures and abstract data types such as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stacks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queues</a:t>
            </a: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FINDING ARBITRARY ITEM IN THE LINKED LIST</a:t>
            </a:r>
            <a:b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     STILL HAS O(N) LINEAR RUNNING TIME 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24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Linked Lists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698328-9E5C-4790-BBC0-CE605A9C3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775" y="1461641"/>
            <a:ext cx="10515600" cy="1077373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Huge advantage of linked lists is that we can insert items at the beginning of the data structure fast –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  <a:p>
            <a:pPr marL="457200" lvl="1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844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BE3B73-AAF6-4C1C-87D7-3AF390A56597}"/>
              </a:ext>
            </a:extLst>
          </p:cNvPr>
          <p:cNvSpPr/>
          <p:nvPr/>
        </p:nvSpPr>
        <p:spPr>
          <a:xfrm>
            <a:off x="5296232" y="3429000"/>
            <a:ext cx="699156" cy="69915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1CAF4A-EECF-485F-B75C-3ECFAE583E4E}"/>
              </a:ext>
            </a:extLst>
          </p:cNvPr>
          <p:cNvCxnSpPr>
            <a:cxnSpLocks/>
          </p:cNvCxnSpPr>
          <p:nvPr/>
        </p:nvCxnSpPr>
        <p:spPr>
          <a:xfrm>
            <a:off x="5995388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3837BA8-49CB-4E0E-864F-191ADC9BF71A}"/>
              </a:ext>
            </a:extLst>
          </p:cNvPr>
          <p:cNvSpPr txBox="1"/>
          <p:nvPr/>
        </p:nvSpPr>
        <p:spPr>
          <a:xfrm>
            <a:off x="6778277" y="359391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NULL</a:t>
            </a:r>
            <a:endParaRPr lang="en-GB" b="1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A93A6E2-4331-4D42-807D-3FF3BD3B3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Linked Lists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25F074-8168-4A9D-9D3B-F27EBC453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775" y="1461641"/>
            <a:ext cx="10515600" cy="1077373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Huge advantage of linked lists is that we can insert items at the beginning of the data structure fast –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  <a:p>
            <a:pPr marL="457200" lvl="1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386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BE3B73-AAF6-4C1C-87D7-3AF390A56597}"/>
              </a:ext>
            </a:extLst>
          </p:cNvPr>
          <p:cNvSpPr/>
          <p:nvPr/>
        </p:nvSpPr>
        <p:spPr>
          <a:xfrm>
            <a:off x="5296232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1CAF4A-EECF-485F-B75C-3ECFAE583E4E}"/>
              </a:ext>
            </a:extLst>
          </p:cNvPr>
          <p:cNvCxnSpPr>
            <a:cxnSpLocks/>
          </p:cNvCxnSpPr>
          <p:nvPr/>
        </p:nvCxnSpPr>
        <p:spPr>
          <a:xfrm>
            <a:off x="5995388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3837BA8-49CB-4E0E-864F-191ADC9BF71A}"/>
              </a:ext>
            </a:extLst>
          </p:cNvPr>
          <p:cNvSpPr txBox="1"/>
          <p:nvPr/>
        </p:nvSpPr>
        <p:spPr>
          <a:xfrm>
            <a:off x="6778277" y="359391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NULL</a:t>
            </a:r>
            <a:endParaRPr lang="en-GB" b="1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7F97AB-786A-4EDF-AD8E-7C910B0B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Linked Lists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F422A38-BB67-4787-9ABC-855C57628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775" y="1461641"/>
            <a:ext cx="10515600" cy="1077373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Huge advantage of linked lists is that we can insert items at the beginning of the data structure fast –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  <a:p>
            <a:pPr marL="457200" lvl="1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058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BE3B73-AAF6-4C1C-87D7-3AF390A56597}"/>
              </a:ext>
            </a:extLst>
          </p:cNvPr>
          <p:cNvSpPr/>
          <p:nvPr/>
        </p:nvSpPr>
        <p:spPr>
          <a:xfrm>
            <a:off x="5722359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1CAF4A-EECF-485F-B75C-3ECFAE583E4E}"/>
              </a:ext>
            </a:extLst>
          </p:cNvPr>
          <p:cNvCxnSpPr>
            <a:cxnSpLocks/>
          </p:cNvCxnSpPr>
          <p:nvPr/>
        </p:nvCxnSpPr>
        <p:spPr>
          <a:xfrm>
            <a:off x="6421515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3837BA8-49CB-4E0E-864F-191ADC9BF71A}"/>
              </a:ext>
            </a:extLst>
          </p:cNvPr>
          <p:cNvSpPr txBox="1"/>
          <p:nvPr/>
        </p:nvSpPr>
        <p:spPr>
          <a:xfrm>
            <a:off x="7204404" y="359391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NULL</a:t>
            </a:r>
            <a:endParaRPr lang="en-GB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F51AD-F004-4289-BCE9-81A7E3E996CB}"/>
              </a:ext>
            </a:extLst>
          </p:cNvPr>
          <p:cNvSpPr/>
          <p:nvPr/>
        </p:nvSpPr>
        <p:spPr>
          <a:xfrm>
            <a:off x="4273741" y="3429000"/>
            <a:ext cx="699156" cy="69915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-2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0A2BDE-F7F2-43AF-A2DD-2FCCE1AC5A9B}"/>
              </a:ext>
            </a:extLst>
          </p:cNvPr>
          <p:cNvCxnSpPr>
            <a:cxnSpLocks/>
          </p:cNvCxnSpPr>
          <p:nvPr/>
        </p:nvCxnSpPr>
        <p:spPr>
          <a:xfrm>
            <a:off x="4972897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8495F80-C3EC-4FB0-8481-F585E354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Linked Lists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FD756FF-8550-4341-8EC5-F78F2EC8C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775" y="1461641"/>
            <a:ext cx="10515600" cy="1077373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Huge advantage of linked lists is that we can insert items at the beginning of the data structure fast –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  <a:p>
            <a:pPr marL="457200" lvl="1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816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BE3B73-AAF6-4C1C-87D7-3AF390A56597}"/>
              </a:ext>
            </a:extLst>
          </p:cNvPr>
          <p:cNvSpPr/>
          <p:nvPr/>
        </p:nvSpPr>
        <p:spPr>
          <a:xfrm>
            <a:off x="5722359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5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1CAF4A-EECF-485F-B75C-3ECFAE583E4E}"/>
              </a:ext>
            </a:extLst>
          </p:cNvPr>
          <p:cNvCxnSpPr>
            <a:cxnSpLocks/>
          </p:cNvCxnSpPr>
          <p:nvPr/>
        </p:nvCxnSpPr>
        <p:spPr>
          <a:xfrm>
            <a:off x="6421515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3837BA8-49CB-4E0E-864F-191ADC9BF71A}"/>
              </a:ext>
            </a:extLst>
          </p:cNvPr>
          <p:cNvSpPr txBox="1"/>
          <p:nvPr/>
        </p:nvSpPr>
        <p:spPr>
          <a:xfrm>
            <a:off x="7204404" y="359391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NULL</a:t>
            </a:r>
            <a:endParaRPr lang="en-GB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F51AD-F004-4289-BCE9-81A7E3E996CB}"/>
              </a:ext>
            </a:extLst>
          </p:cNvPr>
          <p:cNvSpPr/>
          <p:nvPr/>
        </p:nvSpPr>
        <p:spPr>
          <a:xfrm>
            <a:off x="4273741" y="3429000"/>
            <a:ext cx="699156" cy="69915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-2</a:t>
            </a:r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0A2BDE-F7F2-43AF-A2DD-2FCCE1AC5A9B}"/>
              </a:ext>
            </a:extLst>
          </p:cNvPr>
          <p:cNvCxnSpPr>
            <a:cxnSpLocks/>
          </p:cNvCxnSpPr>
          <p:nvPr/>
        </p:nvCxnSpPr>
        <p:spPr>
          <a:xfrm>
            <a:off x="4972897" y="3778578"/>
            <a:ext cx="7605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Linked Lists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0384F-9F4A-45F6-AD6F-E4E99CFC2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775" y="1461641"/>
            <a:ext cx="10515600" cy="1077373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Huge advantage of linked lists is that we can insert items at the beginning of the data structure fast –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  <a:p>
            <a:pPr marL="457200" lvl="1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852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72967</TotalTime>
  <Words>1215</Words>
  <Application>Microsoft Office PowerPoint</Application>
  <PresentationFormat>Widescreen</PresentationFormat>
  <Paragraphs>179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Linked List Data Structure  (Algorithms and Data Structures)</vt:lpstr>
      <vt:lpstr>Linked Lists 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PowerPoint Presentation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PowerPoint Presentation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 Operations</vt:lpstr>
      <vt:lpstr>Linked Lists Advantages</vt:lpstr>
      <vt:lpstr>Linked Lists Disadvantages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BALÁZS</cp:lastModifiedBy>
  <cp:revision>527</cp:revision>
  <dcterms:created xsi:type="dcterms:W3CDTF">2015-02-15T18:13:13Z</dcterms:created>
  <dcterms:modified xsi:type="dcterms:W3CDTF">2021-01-10T19:48:37Z</dcterms:modified>
</cp:coreProperties>
</file>