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1" r:id="rId4"/>
    <p:sldId id="440" r:id="rId5"/>
    <p:sldId id="442" r:id="rId6"/>
    <p:sldId id="443" r:id="rId7"/>
    <p:sldId id="445" r:id="rId8"/>
    <p:sldId id="444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8" r:id="rId30"/>
    <p:sldId id="467" r:id="rId31"/>
    <p:sldId id="469" r:id="rId32"/>
    <p:sldId id="470" r:id="rId33"/>
    <p:sldId id="471" r:id="rId34"/>
    <p:sldId id="472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16" r:id="rId77"/>
    <p:sldId id="517" r:id="rId78"/>
    <p:sldId id="518" r:id="rId79"/>
    <p:sldId id="521" r:id="rId80"/>
    <p:sldId id="525" r:id="rId81"/>
    <p:sldId id="526" r:id="rId82"/>
    <p:sldId id="527" r:id="rId83"/>
    <p:sldId id="528" r:id="rId84"/>
    <p:sldId id="529" r:id="rId85"/>
    <p:sldId id="530" r:id="rId86"/>
    <p:sldId id="531" r:id="rId87"/>
    <p:sldId id="532" r:id="rId88"/>
    <p:sldId id="533" r:id="rId89"/>
    <p:sldId id="534" r:id="rId90"/>
    <p:sldId id="535" r:id="rId91"/>
    <p:sldId id="536" r:id="rId92"/>
    <p:sldId id="537" r:id="rId93"/>
    <p:sldId id="523" r:id="rId94"/>
    <p:sldId id="520" r:id="rId95"/>
    <p:sldId id="519" r:id="rId96"/>
    <p:sldId id="539" r:id="rId97"/>
    <p:sldId id="522" r:id="rId98"/>
    <p:sldId id="540" r:id="rId99"/>
    <p:sldId id="541" r:id="rId100"/>
    <p:sldId id="542" r:id="rId101"/>
    <p:sldId id="543" r:id="rId102"/>
    <p:sldId id="544" r:id="rId103"/>
    <p:sldId id="545" r:id="rId104"/>
    <p:sldId id="546" r:id="rId105"/>
    <p:sldId id="547" r:id="rId106"/>
    <p:sldId id="548" r:id="rId107"/>
    <p:sldId id="549" r:id="rId108"/>
    <p:sldId id="550" r:id="rId109"/>
    <p:sldId id="551" r:id="rId110"/>
    <p:sldId id="552" r:id="rId111"/>
    <p:sldId id="553" r:id="rId112"/>
    <p:sldId id="554" r:id="rId113"/>
    <p:sldId id="555" r:id="rId114"/>
    <p:sldId id="556" r:id="rId115"/>
    <p:sldId id="557" r:id="rId116"/>
    <p:sldId id="558" r:id="rId117"/>
    <p:sldId id="559" r:id="rId118"/>
    <p:sldId id="560" r:id="rId119"/>
    <p:sldId id="561" r:id="rId120"/>
    <p:sldId id="562" r:id="rId121"/>
    <p:sldId id="563" r:id="rId122"/>
    <p:sldId id="564" r:id="rId123"/>
    <p:sldId id="565" r:id="rId124"/>
    <p:sldId id="566" r:id="rId125"/>
    <p:sldId id="567" r:id="rId126"/>
    <p:sldId id="568" r:id="rId127"/>
    <p:sldId id="569" r:id="rId128"/>
    <p:sldId id="570" r:id="rId129"/>
    <p:sldId id="571" r:id="rId130"/>
    <p:sldId id="572" r:id="rId131"/>
    <p:sldId id="573" r:id="rId132"/>
    <p:sldId id="574" r:id="rId133"/>
    <p:sldId id="575" r:id="rId134"/>
    <p:sldId id="576" r:id="rId135"/>
    <p:sldId id="577" r:id="rId136"/>
    <p:sldId id="578" r:id="rId137"/>
    <p:sldId id="579" r:id="rId138"/>
    <p:sldId id="580" r:id="rId139"/>
    <p:sldId id="581" r:id="rId140"/>
    <p:sldId id="582" r:id="rId141"/>
    <p:sldId id="583" r:id="rId142"/>
    <p:sldId id="584" r:id="rId143"/>
    <p:sldId id="585" r:id="rId144"/>
    <p:sldId id="586" r:id="rId145"/>
    <p:sldId id="587" r:id="rId146"/>
    <p:sldId id="588" r:id="rId147"/>
    <p:sldId id="296" r:id="rId1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Priority Queues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75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482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268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542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66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78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010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187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908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703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953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501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503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275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636979" y="513129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386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9908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464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11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440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446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8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23FB37-4696-462C-A852-2BF82E1F9347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FF113-AA87-474A-B50E-231EC9C81328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110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36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163693" y="5140171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636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277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839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484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142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823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614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205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893587" y="514017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3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23FB37-4696-462C-A852-2BF82E1F9347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FF113-AA87-474A-B50E-231EC9C81328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903E7A-37BD-47DA-A5CD-35C5FCE53B2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E86D5-591F-40FE-BB8A-E88571232DB7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227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632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198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858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81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131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7409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853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740407" y="512567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08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616120" y="5125673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12, 5]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10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616120" y="5125673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12, 5]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8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23FB37-4696-462C-A852-2BF82E1F9347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FF113-AA87-474A-B50E-231EC9C81328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903E7A-37BD-47DA-A5CD-35C5FCE53B2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E86D5-591F-40FE-BB8A-E88571232DB7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1C1E38-D0FC-4758-B407-49E36A15FB01}"/>
              </a:ext>
            </a:extLst>
          </p:cNvPr>
          <p:cNvSpPr/>
          <p:nvPr/>
        </p:nvSpPr>
        <p:spPr>
          <a:xfrm>
            <a:off x="519295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A342A5-2CC6-489F-813C-A3C447078B5B}"/>
              </a:ext>
            </a:extLst>
          </p:cNvPr>
          <p:cNvCxnSpPr>
            <a:endCxn id="11" idx="1"/>
          </p:cNvCxnSpPr>
          <p:nvPr/>
        </p:nvCxnSpPr>
        <p:spPr>
          <a:xfrm>
            <a:off x="504019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20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616120" y="5125673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12, 5]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0649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616120" y="5125673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12, 5]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542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367545" y="51256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[92, 78, 23, 21, 12, 5, 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5157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21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23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78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92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bg2">
                    <a:lumMod val="90000"/>
                  </a:schemeClr>
                </a:solidFill>
              </a:rPr>
              <a:t>2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4367545" y="5125673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[92, 78, 23, 21, 12, 5, 2]</a:t>
            </a:r>
            <a:endParaRPr lang="en-GB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4005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Advanced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7905241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Binomial Heaps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7BC86CF-2678-45BC-A673-824D075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imilar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a binary heap but also supports quick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two heaps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important as an implementation of the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mergeable heap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meldable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heap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hich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queue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basically +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supporting merge operation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binomial heap is implemented as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 of tree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logarithmic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 time complexity can be reduced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time complexity with the help of binomial heaps</a:t>
            </a:r>
          </a:p>
        </p:txBody>
      </p:sp>
    </p:spTree>
    <p:extLst>
      <p:ext uri="{BB962C8B-B14F-4D97-AF65-F5344CB8AC3E}">
        <p14:creationId xmlns:p14="http://schemas.microsoft.com/office/powerpoint/2010/main" val="243689386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Fibonacci Heaps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7BC86CF-2678-45BC-A673-824D075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Fibonacci heaps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faster than the classic binary heap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shortest path algorithm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Prim’s spanning tree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faster if they rely on Fibonacci heap instead of binary heaps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very hard to implement efficiently 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so usually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worth the effort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unlike binary heaps it can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children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the number of children are usually kept low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achieve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for insertion operation instead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logarithmic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node has degree at most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size of a subtree rooted in a node of degree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at least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k+2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b="1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the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Fibonacci number</a:t>
            </a:r>
          </a:p>
        </p:txBody>
      </p:sp>
    </p:spTree>
    <p:extLst>
      <p:ext uri="{BB962C8B-B14F-4D97-AF65-F5344CB8AC3E}">
        <p14:creationId xmlns:p14="http://schemas.microsoft.com/office/powerpoint/2010/main" val="268515773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3319"/>
              </p:ext>
            </p:extLst>
          </p:nvPr>
        </p:nvGraphicFramePr>
        <p:xfrm>
          <a:off x="1922834" y="2162100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BINARY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FIBONACCI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find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delete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decrease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key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3885340-33AB-45BD-9018-E6BCC069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 Running Time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CE72B-D536-4920-B65E-03BA7CF375C5}"/>
              </a:ext>
            </a:extLst>
          </p:cNvPr>
          <p:cNvSpPr/>
          <p:nvPr/>
        </p:nvSpPr>
        <p:spPr>
          <a:xfrm>
            <a:off x="8202968" y="3231473"/>
            <a:ext cx="1740024" cy="129614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03791-BA06-4CC0-A730-C1A5CBCD9662}"/>
              </a:ext>
            </a:extLst>
          </p:cNvPr>
          <p:cNvSpPr txBox="1"/>
          <p:nvPr/>
        </p:nvSpPr>
        <p:spPr>
          <a:xfrm>
            <a:off x="7154153" y="4682104"/>
            <a:ext cx="3837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Fibonacci-heaps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hard to implement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they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extremely powerful</a:t>
            </a:r>
          </a:p>
        </p:txBody>
      </p:sp>
    </p:spTree>
    <p:extLst>
      <p:ext uri="{BB962C8B-B14F-4D97-AF65-F5344CB8AC3E}">
        <p14:creationId xmlns:p14="http://schemas.microsoft.com/office/powerpoint/2010/main" val="32161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23FB37-4696-462C-A852-2BF82E1F9347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FF113-AA87-474A-B50E-231EC9C81328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903E7A-37BD-47DA-A5CD-35C5FCE53B2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E86D5-591F-40FE-BB8A-E88571232DB7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1C1E38-D0FC-4758-B407-49E36A15FB01}"/>
              </a:ext>
            </a:extLst>
          </p:cNvPr>
          <p:cNvSpPr/>
          <p:nvPr/>
        </p:nvSpPr>
        <p:spPr>
          <a:xfrm>
            <a:off x="519295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A342A5-2CC6-489F-813C-A3C447078B5B}"/>
              </a:ext>
            </a:extLst>
          </p:cNvPr>
          <p:cNvCxnSpPr>
            <a:endCxn id="11" idx="1"/>
          </p:cNvCxnSpPr>
          <p:nvPr/>
        </p:nvCxnSpPr>
        <p:spPr>
          <a:xfrm>
            <a:off x="504019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F05F9C-205D-48BF-A592-1C0EEFDE2E8F}"/>
              </a:ext>
            </a:extLst>
          </p:cNvPr>
          <p:cNvSpPr/>
          <p:nvPr/>
        </p:nvSpPr>
        <p:spPr>
          <a:xfrm>
            <a:off x="647244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ECBBB5-65CD-4795-B8B0-358242E4ADDF}"/>
              </a:ext>
            </a:extLst>
          </p:cNvPr>
          <p:cNvCxnSpPr>
            <a:endCxn id="13" idx="7"/>
          </p:cNvCxnSpPr>
          <p:nvPr/>
        </p:nvCxnSpPr>
        <p:spPr>
          <a:xfrm flipH="1">
            <a:off x="697870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4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23FB37-4696-462C-A852-2BF82E1F9347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FF113-AA87-474A-B50E-231EC9C81328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903E7A-37BD-47DA-A5CD-35C5FCE53B2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E86D5-591F-40FE-BB8A-E88571232DB7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1C1E38-D0FC-4758-B407-49E36A15FB01}"/>
              </a:ext>
            </a:extLst>
          </p:cNvPr>
          <p:cNvSpPr/>
          <p:nvPr/>
        </p:nvSpPr>
        <p:spPr>
          <a:xfrm>
            <a:off x="519295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A342A5-2CC6-489F-813C-A3C447078B5B}"/>
              </a:ext>
            </a:extLst>
          </p:cNvPr>
          <p:cNvCxnSpPr>
            <a:endCxn id="11" idx="1"/>
          </p:cNvCxnSpPr>
          <p:nvPr/>
        </p:nvCxnSpPr>
        <p:spPr>
          <a:xfrm>
            <a:off x="504019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F05F9C-205D-48BF-A592-1C0EEFDE2E8F}"/>
              </a:ext>
            </a:extLst>
          </p:cNvPr>
          <p:cNvSpPr/>
          <p:nvPr/>
        </p:nvSpPr>
        <p:spPr>
          <a:xfrm>
            <a:off x="647244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ECBBB5-65CD-4795-B8B0-358242E4ADDF}"/>
              </a:ext>
            </a:extLst>
          </p:cNvPr>
          <p:cNvCxnSpPr>
            <a:endCxn id="13" idx="7"/>
          </p:cNvCxnSpPr>
          <p:nvPr/>
        </p:nvCxnSpPr>
        <p:spPr>
          <a:xfrm flipH="1">
            <a:off x="697870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D3DCEF-3C4F-4DAB-9CEE-2E2B8F65B5D7}"/>
              </a:ext>
            </a:extLst>
          </p:cNvPr>
          <p:cNvSpPr/>
          <p:nvPr/>
        </p:nvSpPr>
        <p:spPr>
          <a:xfrm>
            <a:off x="775192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27B2AA-5A36-4CB0-AD52-7A27FC3ED249}"/>
              </a:ext>
            </a:extLst>
          </p:cNvPr>
          <p:cNvCxnSpPr>
            <a:endCxn id="15" idx="1"/>
          </p:cNvCxnSpPr>
          <p:nvPr/>
        </p:nvCxnSpPr>
        <p:spPr>
          <a:xfrm>
            <a:off x="759916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1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23FB37-4696-462C-A852-2BF82E1F9347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FF113-AA87-474A-B50E-231EC9C81328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903E7A-37BD-47DA-A5CD-35C5FCE53B2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E86D5-591F-40FE-BB8A-E88571232DB7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1C1E38-D0FC-4758-B407-49E36A15FB01}"/>
              </a:ext>
            </a:extLst>
          </p:cNvPr>
          <p:cNvSpPr/>
          <p:nvPr/>
        </p:nvSpPr>
        <p:spPr>
          <a:xfrm>
            <a:off x="519295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A342A5-2CC6-489F-813C-A3C447078B5B}"/>
              </a:ext>
            </a:extLst>
          </p:cNvPr>
          <p:cNvCxnSpPr>
            <a:endCxn id="11" idx="1"/>
          </p:cNvCxnSpPr>
          <p:nvPr/>
        </p:nvCxnSpPr>
        <p:spPr>
          <a:xfrm>
            <a:off x="504019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F05F9C-205D-48BF-A592-1C0EEFDE2E8F}"/>
              </a:ext>
            </a:extLst>
          </p:cNvPr>
          <p:cNvSpPr/>
          <p:nvPr/>
        </p:nvSpPr>
        <p:spPr>
          <a:xfrm>
            <a:off x="647244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ECBBB5-65CD-4795-B8B0-358242E4ADDF}"/>
              </a:ext>
            </a:extLst>
          </p:cNvPr>
          <p:cNvCxnSpPr>
            <a:endCxn id="13" idx="7"/>
          </p:cNvCxnSpPr>
          <p:nvPr/>
        </p:nvCxnSpPr>
        <p:spPr>
          <a:xfrm flipH="1">
            <a:off x="697870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D3DCEF-3C4F-4DAB-9CEE-2E2B8F65B5D7}"/>
              </a:ext>
            </a:extLst>
          </p:cNvPr>
          <p:cNvSpPr/>
          <p:nvPr/>
        </p:nvSpPr>
        <p:spPr>
          <a:xfrm>
            <a:off x="775192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27B2AA-5A36-4CB0-AD52-7A27FC3ED249}"/>
              </a:ext>
            </a:extLst>
          </p:cNvPr>
          <p:cNvCxnSpPr>
            <a:endCxn id="15" idx="1"/>
          </p:cNvCxnSpPr>
          <p:nvPr/>
        </p:nvCxnSpPr>
        <p:spPr>
          <a:xfrm>
            <a:off x="759916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9903729-A76F-4A2A-9D66-F4FC103E028A}"/>
              </a:ext>
            </a:extLst>
          </p:cNvPr>
          <p:cNvSpPr/>
          <p:nvPr/>
        </p:nvSpPr>
        <p:spPr>
          <a:xfrm>
            <a:off x="3384678" y="534796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BB6A53-D44D-45B2-A2CE-C391A232D65F}"/>
              </a:ext>
            </a:extLst>
          </p:cNvPr>
          <p:cNvCxnSpPr>
            <a:endCxn id="17" idx="7"/>
          </p:cNvCxnSpPr>
          <p:nvPr/>
        </p:nvCxnSpPr>
        <p:spPr>
          <a:xfrm flipH="1">
            <a:off x="3890942" y="5135624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8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6DF55E-16D9-44F5-8147-B69775A6C08C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AED12E-0D57-41FC-B8BC-8A8093C88F43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636C2-0BDF-42D0-8C25-F5B642461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23FB37-4696-462C-A852-2BF82E1F9347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FF113-AA87-474A-B50E-231EC9C81328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903E7A-37BD-47DA-A5CD-35C5FCE53B2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E86D5-591F-40FE-BB8A-E88571232DB7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1C1E38-D0FC-4758-B407-49E36A15FB01}"/>
              </a:ext>
            </a:extLst>
          </p:cNvPr>
          <p:cNvSpPr/>
          <p:nvPr/>
        </p:nvSpPr>
        <p:spPr>
          <a:xfrm>
            <a:off x="519295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A342A5-2CC6-489F-813C-A3C447078B5B}"/>
              </a:ext>
            </a:extLst>
          </p:cNvPr>
          <p:cNvCxnSpPr>
            <a:endCxn id="11" idx="1"/>
          </p:cNvCxnSpPr>
          <p:nvPr/>
        </p:nvCxnSpPr>
        <p:spPr>
          <a:xfrm>
            <a:off x="504019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F05F9C-205D-48BF-A592-1C0EEFDE2E8F}"/>
              </a:ext>
            </a:extLst>
          </p:cNvPr>
          <p:cNvSpPr/>
          <p:nvPr/>
        </p:nvSpPr>
        <p:spPr>
          <a:xfrm>
            <a:off x="647244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ECBBB5-65CD-4795-B8B0-358242E4ADDF}"/>
              </a:ext>
            </a:extLst>
          </p:cNvPr>
          <p:cNvCxnSpPr>
            <a:endCxn id="13" idx="7"/>
          </p:cNvCxnSpPr>
          <p:nvPr/>
        </p:nvCxnSpPr>
        <p:spPr>
          <a:xfrm flipH="1">
            <a:off x="697870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CD3DCEF-3C4F-4DAB-9CEE-2E2B8F65B5D7}"/>
              </a:ext>
            </a:extLst>
          </p:cNvPr>
          <p:cNvSpPr/>
          <p:nvPr/>
        </p:nvSpPr>
        <p:spPr>
          <a:xfrm>
            <a:off x="775192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27B2AA-5A36-4CB0-AD52-7A27FC3ED249}"/>
              </a:ext>
            </a:extLst>
          </p:cNvPr>
          <p:cNvCxnSpPr>
            <a:endCxn id="15" idx="1"/>
          </p:cNvCxnSpPr>
          <p:nvPr/>
        </p:nvCxnSpPr>
        <p:spPr>
          <a:xfrm>
            <a:off x="759916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9903729-A76F-4A2A-9D66-F4FC103E028A}"/>
              </a:ext>
            </a:extLst>
          </p:cNvPr>
          <p:cNvSpPr/>
          <p:nvPr/>
        </p:nvSpPr>
        <p:spPr>
          <a:xfrm>
            <a:off x="3384678" y="534796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BB6A53-D44D-45B2-A2CE-C391A232D65F}"/>
              </a:ext>
            </a:extLst>
          </p:cNvPr>
          <p:cNvCxnSpPr>
            <a:endCxn id="17" idx="7"/>
          </p:cNvCxnSpPr>
          <p:nvPr/>
        </p:nvCxnSpPr>
        <p:spPr>
          <a:xfrm flipH="1">
            <a:off x="3890942" y="5135624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23D41F5-0646-406A-B312-B0500396F5BD}"/>
              </a:ext>
            </a:extLst>
          </p:cNvPr>
          <p:cNvSpPr/>
          <p:nvPr/>
        </p:nvSpPr>
        <p:spPr>
          <a:xfrm>
            <a:off x="8375841" y="527456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1101CC-AAAC-4045-AA41-8E41FB7589E1}"/>
              </a:ext>
            </a:extLst>
          </p:cNvPr>
          <p:cNvCxnSpPr>
            <a:endCxn id="19" idx="1"/>
          </p:cNvCxnSpPr>
          <p:nvPr/>
        </p:nvCxnSpPr>
        <p:spPr>
          <a:xfrm>
            <a:off x="8223077" y="5076491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BAD3D2-A8A7-4F6A-9A1A-A64039883B9E}"/>
              </a:ext>
            </a:extLst>
          </p:cNvPr>
          <p:cNvSpPr txBox="1"/>
          <p:nvPr/>
        </p:nvSpPr>
        <p:spPr>
          <a:xfrm>
            <a:off x="6862516" y="5995117"/>
            <a:ext cx="3619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not a valid heap because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completeness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violated</a:t>
            </a:r>
          </a:p>
        </p:txBody>
      </p:sp>
    </p:spTree>
    <p:extLst>
      <p:ext uri="{BB962C8B-B14F-4D97-AF65-F5344CB8AC3E}">
        <p14:creationId xmlns:p14="http://schemas.microsoft.com/office/powerpoint/2010/main" val="181744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HEAP PROPERTY: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can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so heaps are almost-complete binary trees.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min 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parent node is always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than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the child nodes (left and right nodes)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max 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parent node is always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greater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than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the child nodes (left and right nodes)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1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Priority 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as queue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item has an additional property – the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a priority queue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element with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priority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served before an element with low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priority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queues are usually implemented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data structures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it can be implemented with self balancing trees as well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similar to queues with some modification: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highest priority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element is retrieved first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HEAP PROPERTY: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can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so heaps are almost-complete binary trees.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5673C-75FB-4E40-A45F-1FE33ED2FFD7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05FD2F-6CA0-4E51-ABF4-19F4C3AC462A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ECACDD-12E7-40EE-9F26-D02675AAE0AC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7D4142-E23F-47BD-97F2-896AA96BECEC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E419B5-BA40-4ABA-B48B-26E2E3CA00F1}"/>
              </a:ext>
            </a:extLst>
          </p:cNvPr>
          <p:cNvCxnSpPr>
            <a:stCxn id="19" idx="5"/>
            <a:endCxn id="22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B1FCE9D-3BD8-4598-87A1-2923EA54050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80CB1E-F839-4FA9-A891-EC5FBFC514EE}"/>
              </a:ext>
            </a:extLst>
          </p:cNvPr>
          <p:cNvCxnSpPr>
            <a:stCxn id="20" idx="3"/>
            <a:endCxn id="24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64BBEA-86CA-4E45-B1BF-767185434CAB}"/>
              </a:ext>
            </a:extLst>
          </p:cNvPr>
          <p:cNvSpPr/>
          <p:nvPr/>
        </p:nvSpPr>
        <p:spPr>
          <a:xfrm>
            <a:off x="519295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74531-333C-494E-80A0-FC7ED0D8304A}"/>
              </a:ext>
            </a:extLst>
          </p:cNvPr>
          <p:cNvCxnSpPr>
            <a:endCxn id="26" idx="1"/>
          </p:cNvCxnSpPr>
          <p:nvPr/>
        </p:nvCxnSpPr>
        <p:spPr>
          <a:xfrm>
            <a:off x="504019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2B15E8-F06F-45F7-8CCC-DF0779A0E9CB}"/>
              </a:ext>
            </a:extLst>
          </p:cNvPr>
          <p:cNvSpPr/>
          <p:nvPr/>
        </p:nvSpPr>
        <p:spPr>
          <a:xfrm>
            <a:off x="647244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C267-273C-400D-905D-10491ACA8B23}"/>
              </a:ext>
            </a:extLst>
          </p:cNvPr>
          <p:cNvCxnSpPr>
            <a:endCxn id="28" idx="7"/>
          </p:cNvCxnSpPr>
          <p:nvPr/>
        </p:nvCxnSpPr>
        <p:spPr>
          <a:xfrm flipH="1">
            <a:off x="697870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16476CA-2E31-46E6-B50F-0F333BB9C9C4}"/>
              </a:ext>
            </a:extLst>
          </p:cNvPr>
          <p:cNvSpPr/>
          <p:nvPr/>
        </p:nvSpPr>
        <p:spPr>
          <a:xfrm>
            <a:off x="775192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07EEF-8523-4CDA-89DD-11067507148F}"/>
              </a:ext>
            </a:extLst>
          </p:cNvPr>
          <p:cNvCxnSpPr>
            <a:endCxn id="30" idx="1"/>
          </p:cNvCxnSpPr>
          <p:nvPr/>
        </p:nvCxnSpPr>
        <p:spPr>
          <a:xfrm>
            <a:off x="759916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4BAA272-6626-4FDA-A9FB-FC7A79CFF4FA}"/>
              </a:ext>
            </a:extLst>
          </p:cNvPr>
          <p:cNvSpPr/>
          <p:nvPr/>
        </p:nvSpPr>
        <p:spPr>
          <a:xfrm>
            <a:off x="3384678" y="534796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51BCEE-AE44-4D8C-BAC4-C1BF109050DF}"/>
              </a:ext>
            </a:extLst>
          </p:cNvPr>
          <p:cNvCxnSpPr>
            <a:endCxn id="32" idx="7"/>
          </p:cNvCxnSpPr>
          <p:nvPr/>
        </p:nvCxnSpPr>
        <p:spPr>
          <a:xfrm flipH="1">
            <a:off x="3890942" y="5135624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701C79-F6C4-458E-8B4A-34220531EA36}"/>
              </a:ext>
            </a:extLst>
          </p:cNvPr>
          <p:cNvSpPr txBox="1"/>
          <p:nvPr/>
        </p:nvSpPr>
        <p:spPr>
          <a:xfrm>
            <a:off x="6516873" y="2761103"/>
            <a:ext cx="382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044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2.) HEAP PROPERTY: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can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so heaps are almost-complete binary trees.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B5673C-75FB-4E40-A45F-1FE33ED2FFD7}"/>
              </a:ext>
            </a:extLst>
          </p:cNvPr>
          <p:cNvSpPr/>
          <p:nvPr/>
        </p:nvSpPr>
        <p:spPr>
          <a:xfrm>
            <a:off x="5644518" y="313243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05FD2F-6CA0-4E51-ABF4-19F4C3AC462A}"/>
              </a:ext>
            </a:extLst>
          </p:cNvPr>
          <p:cNvSpPr/>
          <p:nvPr/>
        </p:nvSpPr>
        <p:spPr>
          <a:xfrm>
            <a:off x="452000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ECACDD-12E7-40EE-9F26-D02675AAE0AC}"/>
              </a:ext>
            </a:extLst>
          </p:cNvPr>
          <p:cNvCxnSpPr>
            <a:stCxn id="19" idx="3"/>
            <a:endCxn id="20" idx="7"/>
          </p:cNvCxnSpPr>
          <p:nvPr/>
        </p:nvCxnSpPr>
        <p:spPr>
          <a:xfrm flipH="1">
            <a:off x="5026270" y="3638701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7D4142-E23F-47BD-97F2-896AA96BECEC}"/>
              </a:ext>
            </a:extLst>
          </p:cNvPr>
          <p:cNvSpPr/>
          <p:nvPr/>
        </p:nvSpPr>
        <p:spPr>
          <a:xfrm>
            <a:off x="7102036" y="3836771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E419B5-BA40-4ABA-B48B-26E2E3CA00F1}"/>
              </a:ext>
            </a:extLst>
          </p:cNvPr>
          <p:cNvCxnSpPr>
            <a:stCxn id="19" idx="5"/>
            <a:endCxn id="22" idx="1"/>
          </p:cNvCxnSpPr>
          <p:nvPr/>
        </p:nvCxnSpPr>
        <p:spPr>
          <a:xfrm>
            <a:off x="6150782" y="3638701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B1FCE9D-3BD8-4598-87A1-2923EA540501}"/>
              </a:ext>
            </a:extLst>
          </p:cNvPr>
          <p:cNvSpPr/>
          <p:nvPr/>
        </p:nvSpPr>
        <p:spPr>
          <a:xfrm>
            <a:off x="389041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80CB1E-F839-4FA9-A891-EC5FBFC514EE}"/>
              </a:ext>
            </a:extLst>
          </p:cNvPr>
          <p:cNvCxnSpPr>
            <a:stCxn id="20" idx="3"/>
            <a:endCxn id="24" idx="7"/>
          </p:cNvCxnSpPr>
          <p:nvPr/>
        </p:nvCxnSpPr>
        <p:spPr>
          <a:xfrm flipH="1">
            <a:off x="439667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64BBEA-86CA-4E45-B1BF-767185434CAB}"/>
              </a:ext>
            </a:extLst>
          </p:cNvPr>
          <p:cNvSpPr/>
          <p:nvPr/>
        </p:nvSpPr>
        <p:spPr>
          <a:xfrm>
            <a:off x="519295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74531-333C-494E-80A0-FC7ED0D8304A}"/>
              </a:ext>
            </a:extLst>
          </p:cNvPr>
          <p:cNvCxnSpPr>
            <a:endCxn id="26" idx="1"/>
          </p:cNvCxnSpPr>
          <p:nvPr/>
        </p:nvCxnSpPr>
        <p:spPr>
          <a:xfrm>
            <a:off x="504019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2B15E8-F06F-45F7-8CCC-DF0779A0E9CB}"/>
              </a:ext>
            </a:extLst>
          </p:cNvPr>
          <p:cNvSpPr/>
          <p:nvPr/>
        </p:nvSpPr>
        <p:spPr>
          <a:xfrm>
            <a:off x="6472442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C267-273C-400D-905D-10491ACA8B23}"/>
              </a:ext>
            </a:extLst>
          </p:cNvPr>
          <p:cNvCxnSpPr>
            <a:endCxn id="28" idx="7"/>
          </p:cNvCxnSpPr>
          <p:nvPr/>
        </p:nvCxnSpPr>
        <p:spPr>
          <a:xfrm flipH="1">
            <a:off x="6978706" y="434303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16476CA-2E31-46E6-B50F-0F333BB9C9C4}"/>
              </a:ext>
            </a:extLst>
          </p:cNvPr>
          <p:cNvSpPr/>
          <p:nvPr/>
        </p:nvSpPr>
        <p:spPr>
          <a:xfrm>
            <a:off x="7751927" y="455537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C07EEF-8523-4CDA-89DD-11067507148F}"/>
              </a:ext>
            </a:extLst>
          </p:cNvPr>
          <p:cNvCxnSpPr>
            <a:endCxn id="30" idx="1"/>
          </p:cNvCxnSpPr>
          <p:nvPr/>
        </p:nvCxnSpPr>
        <p:spPr>
          <a:xfrm>
            <a:off x="7599163" y="4357307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4BAA272-6626-4FDA-A9FB-FC7A79CFF4FA}"/>
              </a:ext>
            </a:extLst>
          </p:cNvPr>
          <p:cNvSpPr/>
          <p:nvPr/>
        </p:nvSpPr>
        <p:spPr>
          <a:xfrm>
            <a:off x="3384678" y="5347967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51BCEE-AE44-4D8C-BAC4-C1BF109050DF}"/>
              </a:ext>
            </a:extLst>
          </p:cNvPr>
          <p:cNvCxnSpPr>
            <a:endCxn id="32" idx="7"/>
          </p:cNvCxnSpPr>
          <p:nvPr/>
        </p:nvCxnSpPr>
        <p:spPr>
          <a:xfrm flipH="1">
            <a:off x="3890942" y="5135624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71A931-085F-4000-9B05-2842D3114214}"/>
              </a:ext>
            </a:extLst>
          </p:cNvPr>
          <p:cNvSpPr txBox="1"/>
          <p:nvPr/>
        </p:nvSpPr>
        <p:spPr>
          <a:xfrm>
            <a:off x="6437365" y="2761103"/>
            <a:ext cx="398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57901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Representing Heaps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888773-C8C0-4E48-8D21-D7E428ACFFEB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5C36CC-C391-4A43-9028-714F9DC900E0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27BACE-C3C0-4C06-836D-51034B2D88DF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F843EBA-0B3D-4188-BAFB-8FF5FF74E162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FB762-4CA5-47F6-B573-3D5B3398F498}"/>
              </a:ext>
            </a:extLst>
          </p:cNvPr>
          <p:cNvCxnSpPr>
            <a:stCxn id="35" idx="5"/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BE483F-F075-47F8-B0DB-31CE707F1C5C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5B737D-C71E-4D5C-953C-0EECF1085898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CB52FFB-6870-42F1-83B0-69020AC78E25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A9423C-53DC-4054-B10D-E88A5EEA603F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AB42C05-9B7C-4DCA-B9A4-4E55FDFEEBD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95C276-7A9F-49F9-A737-BD4D88B54CAA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6ACD73B-62A9-4CE4-BFF6-CDD9EDEBB91E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D3FE9-9280-42B1-97F8-C996E20FCBE8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164070-D74F-47BF-9737-766CD60D8BD1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A460B0-B4A3-4C9B-8D12-9C80099CEA80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235574D-4F29-4136-90F0-A93E417FB75E}"/>
              </a:ext>
            </a:extLst>
          </p:cNvPr>
          <p:cNvSpPr txBox="1"/>
          <p:nvPr/>
        </p:nvSpPr>
        <p:spPr>
          <a:xfrm>
            <a:off x="1524543" y="1781233"/>
            <a:ext cx="38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385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Representing Heaps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888773-C8C0-4E48-8D21-D7E428ACFFEB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5C36CC-C391-4A43-9028-714F9DC900E0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27BACE-C3C0-4C06-836D-51034B2D88DF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F843EBA-0B3D-4188-BAFB-8FF5FF74E162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FB762-4CA5-47F6-B573-3D5B3398F498}"/>
              </a:ext>
            </a:extLst>
          </p:cNvPr>
          <p:cNvCxnSpPr>
            <a:stCxn id="35" idx="5"/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BE483F-F075-47F8-B0DB-31CE707F1C5C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5B737D-C71E-4D5C-953C-0EECF1085898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CB52FFB-6870-42F1-83B0-69020AC78E25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A9423C-53DC-4054-B10D-E88A5EEA603F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AB42C05-9B7C-4DCA-B9A4-4E55FDFEEBD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95C276-7A9F-49F9-A737-BD4D88B54CAA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6ACD73B-62A9-4CE4-BFF6-CDD9EDEBB91E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D3FE9-9280-42B1-97F8-C996E20FCBE8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164070-D74F-47BF-9737-766CD60D8BD1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A460B0-B4A3-4C9B-8D12-9C80099CEA80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D51447-6F93-4F47-9311-59E8D78CFD88}"/>
              </a:ext>
            </a:extLst>
          </p:cNvPr>
          <p:cNvSpPr txBox="1"/>
          <p:nvPr/>
        </p:nvSpPr>
        <p:spPr>
          <a:xfrm>
            <a:off x="4558064" y="3572529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2AF63-A514-4C87-A8E9-FB8FF85429FA}"/>
              </a:ext>
            </a:extLst>
          </p:cNvPr>
          <p:cNvSpPr txBox="1"/>
          <p:nvPr/>
        </p:nvSpPr>
        <p:spPr>
          <a:xfrm>
            <a:off x="5861635" y="346542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4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F3E472-984E-4E4F-A9D3-1978E3D2FD12}"/>
              </a:ext>
            </a:extLst>
          </p:cNvPr>
          <p:cNvSpPr txBox="1"/>
          <p:nvPr/>
        </p:nvSpPr>
        <p:spPr>
          <a:xfrm>
            <a:off x="8370373" y="341788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6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80747-A402-4C13-B762-1D9CFD99376F}"/>
              </a:ext>
            </a:extLst>
          </p:cNvPr>
          <p:cNvSpPr txBox="1"/>
          <p:nvPr/>
        </p:nvSpPr>
        <p:spPr>
          <a:xfrm>
            <a:off x="5217841" y="2869157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CAE6CD-B9D2-45E7-BBAC-4740F5E3E3C9}"/>
              </a:ext>
            </a:extLst>
          </p:cNvPr>
          <p:cNvSpPr txBox="1"/>
          <p:nvPr/>
        </p:nvSpPr>
        <p:spPr>
          <a:xfrm>
            <a:off x="7731839" y="26633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50FD2-65A3-4FCE-89B8-4772CE52D9C8}"/>
              </a:ext>
            </a:extLst>
          </p:cNvPr>
          <p:cNvSpPr txBox="1"/>
          <p:nvPr/>
        </p:nvSpPr>
        <p:spPr>
          <a:xfrm>
            <a:off x="6279765" y="202193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0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B41C9-C5C7-4698-A3FE-511B84D8D8D3}"/>
              </a:ext>
            </a:extLst>
          </p:cNvPr>
          <p:cNvSpPr txBox="1"/>
          <p:nvPr/>
        </p:nvSpPr>
        <p:spPr>
          <a:xfrm>
            <a:off x="4081566" y="43651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7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0664B6-D6B5-4FA5-AF38-4713EFD16F91}"/>
              </a:ext>
            </a:extLst>
          </p:cNvPr>
          <p:cNvSpPr txBox="1"/>
          <p:nvPr/>
        </p:nvSpPr>
        <p:spPr>
          <a:xfrm>
            <a:off x="7132705" y="3569490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5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2F013-07BA-4924-9929-5D72C5EF85AB}"/>
              </a:ext>
            </a:extLst>
          </p:cNvPr>
          <p:cNvSpPr txBox="1"/>
          <p:nvPr/>
        </p:nvSpPr>
        <p:spPr>
          <a:xfrm>
            <a:off x="1524543" y="1781233"/>
            <a:ext cx="38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65307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Representing Heaps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888773-C8C0-4E48-8D21-D7E428ACFFEB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5C36CC-C391-4A43-9028-714F9DC900E0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27BACE-C3C0-4C06-836D-51034B2D88DF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F843EBA-0B3D-4188-BAFB-8FF5FF74E162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FB762-4CA5-47F6-B573-3D5B3398F498}"/>
              </a:ext>
            </a:extLst>
          </p:cNvPr>
          <p:cNvCxnSpPr>
            <a:stCxn id="35" idx="5"/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BE483F-F075-47F8-B0DB-31CE707F1C5C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5B737D-C71E-4D5C-953C-0EECF1085898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CB52FFB-6870-42F1-83B0-69020AC78E25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A9423C-53DC-4054-B10D-E88A5EEA603F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AB42C05-9B7C-4DCA-B9A4-4E55FDFEEBD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95C276-7A9F-49F9-A737-BD4D88B54CAA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6ACD73B-62A9-4CE4-BFF6-CDD9EDEBB91E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D3FE9-9280-42B1-97F8-C996E20FCBE8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164070-D74F-47BF-9737-766CD60D8BD1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A460B0-B4A3-4C9B-8D12-9C80099CEA80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D51447-6F93-4F47-9311-59E8D78CFD88}"/>
              </a:ext>
            </a:extLst>
          </p:cNvPr>
          <p:cNvSpPr txBox="1"/>
          <p:nvPr/>
        </p:nvSpPr>
        <p:spPr>
          <a:xfrm>
            <a:off x="4558064" y="3572529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2AF63-A514-4C87-A8E9-FB8FF85429FA}"/>
              </a:ext>
            </a:extLst>
          </p:cNvPr>
          <p:cNvSpPr txBox="1"/>
          <p:nvPr/>
        </p:nvSpPr>
        <p:spPr>
          <a:xfrm>
            <a:off x="5861635" y="346542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4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F3E472-984E-4E4F-A9D3-1978E3D2FD12}"/>
              </a:ext>
            </a:extLst>
          </p:cNvPr>
          <p:cNvSpPr txBox="1"/>
          <p:nvPr/>
        </p:nvSpPr>
        <p:spPr>
          <a:xfrm>
            <a:off x="8370373" y="341788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6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80747-A402-4C13-B762-1D9CFD99376F}"/>
              </a:ext>
            </a:extLst>
          </p:cNvPr>
          <p:cNvSpPr txBox="1"/>
          <p:nvPr/>
        </p:nvSpPr>
        <p:spPr>
          <a:xfrm>
            <a:off x="5217841" y="2869157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CAE6CD-B9D2-45E7-BBAC-4740F5E3E3C9}"/>
              </a:ext>
            </a:extLst>
          </p:cNvPr>
          <p:cNvSpPr txBox="1"/>
          <p:nvPr/>
        </p:nvSpPr>
        <p:spPr>
          <a:xfrm>
            <a:off x="7731839" y="26633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50FD2-65A3-4FCE-89B8-4772CE52D9C8}"/>
              </a:ext>
            </a:extLst>
          </p:cNvPr>
          <p:cNvSpPr txBox="1"/>
          <p:nvPr/>
        </p:nvSpPr>
        <p:spPr>
          <a:xfrm>
            <a:off x="6279765" y="202193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0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B41C9-C5C7-4698-A3FE-511B84D8D8D3}"/>
              </a:ext>
            </a:extLst>
          </p:cNvPr>
          <p:cNvSpPr txBox="1"/>
          <p:nvPr/>
        </p:nvSpPr>
        <p:spPr>
          <a:xfrm>
            <a:off x="4081566" y="43651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7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0664B6-D6B5-4FA5-AF38-4713EFD16F91}"/>
              </a:ext>
            </a:extLst>
          </p:cNvPr>
          <p:cNvSpPr txBox="1"/>
          <p:nvPr/>
        </p:nvSpPr>
        <p:spPr>
          <a:xfrm>
            <a:off x="7132705" y="3569490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5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65B34E-910F-450F-800B-7023896D12CF}"/>
              </a:ext>
            </a:extLst>
          </p:cNvPr>
          <p:cNvSpPr txBox="1"/>
          <p:nvPr/>
        </p:nvSpPr>
        <p:spPr>
          <a:xfrm>
            <a:off x="1524543" y="1781233"/>
            <a:ext cx="38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815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Representing Heaps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888773-C8C0-4E48-8D21-D7E428ACFFEB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5C36CC-C391-4A43-9028-714F9DC900E0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27BACE-C3C0-4C06-836D-51034B2D88DF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F843EBA-0B3D-4188-BAFB-8FF5FF74E162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FB762-4CA5-47F6-B573-3D5B3398F498}"/>
              </a:ext>
            </a:extLst>
          </p:cNvPr>
          <p:cNvCxnSpPr>
            <a:stCxn id="35" idx="5"/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BE483F-F075-47F8-B0DB-31CE707F1C5C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5B737D-C71E-4D5C-953C-0EECF1085898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CB52FFB-6870-42F1-83B0-69020AC78E25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A9423C-53DC-4054-B10D-E88A5EEA603F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AB42C05-9B7C-4DCA-B9A4-4E55FDFEEBD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95C276-7A9F-49F9-A737-BD4D88B54CAA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6ACD73B-62A9-4CE4-BFF6-CDD9EDEBB91E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D3FE9-9280-42B1-97F8-C996E20FCBE8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164070-D74F-47BF-9737-766CD60D8BD1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A460B0-B4A3-4C9B-8D12-9C80099CEA80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D51447-6F93-4F47-9311-59E8D78CFD88}"/>
              </a:ext>
            </a:extLst>
          </p:cNvPr>
          <p:cNvSpPr txBox="1"/>
          <p:nvPr/>
        </p:nvSpPr>
        <p:spPr>
          <a:xfrm>
            <a:off x="4558064" y="3572529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2AF63-A514-4C87-A8E9-FB8FF85429FA}"/>
              </a:ext>
            </a:extLst>
          </p:cNvPr>
          <p:cNvSpPr txBox="1"/>
          <p:nvPr/>
        </p:nvSpPr>
        <p:spPr>
          <a:xfrm>
            <a:off x="5861635" y="346542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4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F3E472-984E-4E4F-A9D3-1978E3D2FD12}"/>
              </a:ext>
            </a:extLst>
          </p:cNvPr>
          <p:cNvSpPr txBox="1"/>
          <p:nvPr/>
        </p:nvSpPr>
        <p:spPr>
          <a:xfrm>
            <a:off x="8370373" y="341788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6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80747-A402-4C13-B762-1D9CFD99376F}"/>
              </a:ext>
            </a:extLst>
          </p:cNvPr>
          <p:cNvSpPr txBox="1"/>
          <p:nvPr/>
        </p:nvSpPr>
        <p:spPr>
          <a:xfrm>
            <a:off x="5217841" y="2869157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CAE6CD-B9D2-45E7-BBAC-4740F5E3E3C9}"/>
              </a:ext>
            </a:extLst>
          </p:cNvPr>
          <p:cNvSpPr txBox="1"/>
          <p:nvPr/>
        </p:nvSpPr>
        <p:spPr>
          <a:xfrm>
            <a:off x="7731839" y="26633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50FD2-65A3-4FCE-89B8-4772CE52D9C8}"/>
              </a:ext>
            </a:extLst>
          </p:cNvPr>
          <p:cNvSpPr txBox="1"/>
          <p:nvPr/>
        </p:nvSpPr>
        <p:spPr>
          <a:xfrm>
            <a:off x="6279765" y="202193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0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B41C9-C5C7-4698-A3FE-511B84D8D8D3}"/>
              </a:ext>
            </a:extLst>
          </p:cNvPr>
          <p:cNvSpPr txBox="1"/>
          <p:nvPr/>
        </p:nvSpPr>
        <p:spPr>
          <a:xfrm>
            <a:off x="4081566" y="43651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7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0664B6-D6B5-4FA5-AF38-4713EFD16F91}"/>
              </a:ext>
            </a:extLst>
          </p:cNvPr>
          <p:cNvSpPr txBox="1"/>
          <p:nvPr/>
        </p:nvSpPr>
        <p:spPr>
          <a:xfrm>
            <a:off x="7132705" y="3569490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5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A80210-463F-4925-B8FA-664CEDBB60A7}"/>
              </a:ext>
            </a:extLst>
          </p:cNvPr>
          <p:cNvSpPr txBox="1"/>
          <p:nvPr/>
        </p:nvSpPr>
        <p:spPr>
          <a:xfrm>
            <a:off x="1524543" y="1781233"/>
            <a:ext cx="38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8302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Representing Heaps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888773-C8C0-4E48-8D21-D7E428ACFFEB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5C36CC-C391-4A43-9028-714F9DC900E0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27BACE-C3C0-4C06-836D-51034B2D88DF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F843EBA-0B3D-4188-BAFB-8FF5FF74E162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FB762-4CA5-47F6-B573-3D5B3398F498}"/>
              </a:ext>
            </a:extLst>
          </p:cNvPr>
          <p:cNvCxnSpPr>
            <a:stCxn id="35" idx="5"/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BE483F-F075-47F8-B0DB-31CE707F1C5C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5B737D-C71E-4D5C-953C-0EECF1085898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CB52FFB-6870-42F1-83B0-69020AC78E25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A9423C-53DC-4054-B10D-E88A5EEA603F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AB42C05-9B7C-4DCA-B9A4-4E55FDFEEBD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95C276-7A9F-49F9-A737-BD4D88B54CAA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6ACD73B-62A9-4CE4-BFF6-CDD9EDEBB91E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D3FE9-9280-42B1-97F8-C996E20FCBE8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164070-D74F-47BF-9737-766CD60D8BD1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A460B0-B4A3-4C9B-8D12-9C80099CEA80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D51447-6F93-4F47-9311-59E8D78CFD88}"/>
              </a:ext>
            </a:extLst>
          </p:cNvPr>
          <p:cNvSpPr txBox="1"/>
          <p:nvPr/>
        </p:nvSpPr>
        <p:spPr>
          <a:xfrm>
            <a:off x="4558064" y="3572529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2AF63-A514-4C87-A8E9-FB8FF85429FA}"/>
              </a:ext>
            </a:extLst>
          </p:cNvPr>
          <p:cNvSpPr txBox="1"/>
          <p:nvPr/>
        </p:nvSpPr>
        <p:spPr>
          <a:xfrm>
            <a:off x="5861635" y="346542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4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F3E472-984E-4E4F-A9D3-1978E3D2FD12}"/>
              </a:ext>
            </a:extLst>
          </p:cNvPr>
          <p:cNvSpPr txBox="1"/>
          <p:nvPr/>
        </p:nvSpPr>
        <p:spPr>
          <a:xfrm>
            <a:off x="8370373" y="3417881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6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80747-A402-4C13-B762-1D9CFD99376F}"/>
              </a:ext>
            </a:extLst>
          </p:cNvPr>
          <p:cNvSpPr txBox="1"/>
          <p:nvPr/>
        </p:nvSpPr>
        <p:spPr>
          <a:xfrm>
            <a:off x="5215883" y="2869157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CAE6CD-B9D2-45E7-BBAC-4740F5E3E3C9}"/>
              </a:ext>
            </a:extLst>
          </p:cNvPr>
          <p:cNvSpPr txBox="1"/>
          <p:nvPr/>
        </p:nvSpPr>
        <p:spPr>
          <a:xfrm>
            <a:off x="7731839" y="26633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50FD2-65A3-4FCE-89B8-4772CE52D9C8}"/>
              </a:ext>
            </a:extLst>
          </p:cNvPr>
          <p:cNvSpPr txBox="1"/>
          <p:nvPr/>
        </p:nvSpPr>
        <p:spPr>
          <a:xfrm>
            <a:off x="6279765" y="202193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0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B41C9-C5C7-4698-A3FE-511B84D8D8D3}"/>
              </a:ext>
            </a:extLst>
          </p:cNvPr>
          <p:cNvSpPr txBox="1"/>
          <p:nvPr/>
        </p:nvSpPr>
        <p:spPr>
          <a:xfrm>
            <a:off x="4081566" y="4365118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7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0664B6-D6B5-4FA5-AF38-4713EFD16F91}"/>
              </a:ext>
            </a:extLst>
          </p:cNvPr>
          <p:cNvSpPr txBox="1"/>
          <p:nvPr/>
        </p:nvSpPr>
        <p:spPr>
          <a:xfrm>
            <a:off x="7132705" y="3569490"/>
            <a:ext cx="3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5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A80210-463F-4925-B8FA-664CEDBB60A7}"/>
              </a:ext>
            </a:extLst>
          </p:cNvPr>
          <p:cNvSpPr txBox="1"/>
          <p:nvPr/>
        </p:nvSpPr>
        <p:spPr>
          <a:xfrm>
            <a:off x="1524543" y="1781233"/>
            <a:ext cx="38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767236-8BC4-4D28-9DF6-A9B7D4D2CE0B}"/>
              </a:ext>
            </a:extLst>
          </p:cNvPr>
          <p:cNvSpPr txBox="1"/>
          <p:nvPr/>
        </p:nvSpPr>
        <p:spPr>
          <a:xfrm>
            <a:off x="746920" y="2654754"/>
            <a:ext cx="3393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node with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2i+1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index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2i+2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45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767236-8BC4-4D28-9DF6-A9B7D4D2CE0B}"/>
              </a:ext>
            </a:extLst>
          </p:cNvPr>
          <p:cNvSpPr txBox="1"/>
          <p:nvPr/>
        </p:nvSpPr>
        <p:spPr>
          <a:xfrm>
            <a:off x="838200" y="1349064"/>
            <a:ext cx="12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INSERT(23)</a:t>
            </a:r>
          </a:p>
        </p:txBody>
      </p:sp>
    </p:spTree>
    <p:extLst>
      <p:ext uri="{BB962C8B-B14F-4D97-AF65-F5344CB8AC3E}">
        <p14:creationId xmlns:p14="http://schemas.microsoft.com/office/powerpoint/2010/main" val="185694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767236-8BC4-4D28-9DF6-A9B7D4D2CE0B}"/>
              </a:ext>
            </a:extLst>
          </p:cNvPr>
          <p:cNvSpPr txBox="1"/>
          <p:nvPr/>
        </p:nvSpPr>
        <p:spPr>
          <a:xfrm>
            <a:off x="838200" y="1349064"/>
            <a:ext cx="12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INSERT(23)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3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Priority 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70EE29-BE41-425D-B7F8-E01BA94F1BF8}"/>
              </a:ext>
            </a:extLst>
          </p:cNvPr>
          <p:cNvSpPr/>
          <p:nvPr/>
        </p:nvSpPr>
        <p:spPr>
          <a:xfrm>
            <a:off x="5940941" y="187131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EC9705-EB4E-4E42-B43D-A9D6CC36297E}"/>
              </a:ext>
            </a:extLst>
          </p:cNvPr>
          <p:cNvSpPr/>
          <p:nvPr/>
        </p:nvSpPr>
        <p:spPr>
          <a:xfrm>
            <a:off x="8350974" y="298534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9C16F4-FB77-43CC-B318-E90EE5B968C4}"/>
              </a:ext>
            </a:extLst>
          </p:cNvPr>
          <p:cNvCxnSpPr>
            <a:stCxn id="6" idx="5"/>
            <a:endCxn id="7" idx="0"/>
          </p:cNvCxnSpPr>
          <p:nvPr/>
        </p:nvCxnSpPr>
        <p:spPr>
          <a:xfrm>
            <a:off x="6419079" y="2349455"/>
            <a:ext cx="2211982" cy="6358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3499DB-C6B8-49D6-A0D3-2BBF4BB74325}"/>
              </a:ext>
            </a:extLst>
          </p:cNvPr>
          <p:cNvSpPr/>
          <p:nvPr/>
        </p:nvSpPr>
        <p:spPr>
          <a:xfrm>
            <a:off x="3478138" y="29837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72E19F-4B2A-467D-B3EE-2C59BB890281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3758225" y="2349455"/>
            <a:ext cx="2264751" cy="63431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DC9B66C-56C4-42FF-A9E5-42EEC79C49EF}"/>
              </a:ext>
            </a:extLst>
          </p:cNvPr>
          <p:cNvSpPr/>
          <p:nvPr/>
        </p:nvSpPr>
        <p:spPr>
          <a:xfrm>
            <a:off x="4423760" y="37037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294EE-0552-4A53-BDC0-411AD78055DA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3956276" y="3461912"/>
            <a:ext cx="747571" cy="24187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5B197B2-E543-48D5-8C6F-6716C8ED2405}"/>
              </a:ext>
            </a:extLst>
          </p:cNvPr>
          <p:cNvSpPr/>
          <p:nvPr/>
        </p:nvSpPr>
        <p:spPr>
          <a:xfrm>
            <a:off x="7673092" y="370004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FD53DD-5B33-40C2-9CE2-CC99BEA36C11}"/>
              </a:ext>
            </a:extLst>
          </p:cNvPr>
          <p:cNvCxnSpPr>
            <a:stCxn id="7" idx="3"/>
            <a:endCxn id="13" idx="0"/>
          </p:cNvCxnSpPr>
          <p:nvPr/>
        </p:nvCxnSpPr>
        <p:spPr>
          <a:xfrm flipH="1">
            <a:off x="7953179" y="3463479"/>
            <a:ext cx="479830" cy="2365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91C667-82D6-4F31-B5E6-D7D57B168F64}"/>
              </a:ext>
            </a:extLst>
          </p:cNvPr>
          <p:cNvCxnSpPr>
            <a:stCxn id="9" idx="3"/>
            <a:endCxn id="16" idx="0"/>
          </p:cNvCxnSpPr>
          <p:nvPr/>
        </p:nvCxnSpPr>
        <p:spPr>
          <a:xfrm flipH="1">
            <a:off x="2895277" y="3461912"/>
            <a:ext cx="664896" cy="23813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185DC9E-68A6-4C14-A282-7DA4A40A4A2C}"/>
              </a:ext>
            </a:extLst>
          </p:cNvPr>
          <p:cNvSpPr/>
          <p:nvPr/>
        </p:nvSpPr>
        <p:spPr>
          <a:xfrm>
            <a:off x="2615190" y="370004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E8F1D-0D6B-48A9-8BFB-0684A16F69A0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 flipH="1">
            <a:off x="3956276" y="4181922"/>
            <a:ext cx="549519" cy="2457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C053EFD-1A99-4066-9B3A-CD146B9A7E57}"/>
              </a:ext>
            </a:extLst>
          </p:cNvPr>
          <p:cNvSpPr/>
          <p:nvPr/>
        </p:nvSpPr>
        <p:spPr>
          <a:xfrm>
            <a:off x="3676189" y="442764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27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GB" sz="2000" b="1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767236-8BC4-4D28-9DF6-A9B7D4D2CE0B}"/>
              </a:ext>
            </a:extLst>
          </p:cNvPr>
          <p:cNvSpPr txBox="1"/>
          <p:nvPr/>
        </p:nvSpPr>
        <p:spPr>
          <a:xfrm>
            <a:off x="894881" y="1349064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INSERT(5)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8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GB" sz="2000" b="1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26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3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GB" sz="2000" b="1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595CD8-9B8F-4538-A538-08208B956921}"/>
              </a:ext>
            </a:extLst>
          </p:cNvPr>
          <p:cNvSpPr txBox="1"/>
          <p:nvPr/>
        </p:nvSpPr>
        <p:spPr>
          <a:xfrm>
            <a:off x="896709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INSERT(78)</a:t>
            </a:r>
          </a:p>
        </p:txBody>
      </p:sp>
    </p:spTree>
    <p:extLst>
      <p:ext uri="{BB962C8B-B14F-4D97-AF65-F5344CB8AC3E}">
        <p14:creationId xmlns:p14="http://schemas.microsoft.com/office/powerpoint/2010/main" val="1683696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78</a:t>
            </a:r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595CD8-9B8F-4538-A538-08208B956921}"/>
              </a:ext>
            </a:extLst>
          </p:cNvPr>
          <p:cNvSpPr txBox="1"/>
          <p:nvPr/>
        </p:nvSpPr>
        <p:spPr>
          <a:xfrm>
            <a:off x="896709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INSERT(78)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4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92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43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16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886AAD-D956-4A99-B71C-D673761E0974}"/>
              </a:ext>
            </a:extLst>
          </p:cNvPr>
          <p:cNvSpPr txBox="1"/>
          <p:nvPr/>
        </p:nvSpPr>
        <p:spPr>
          <a:xfrm>
            <a:off x="838200" y="1360415"/>
            <a:ext cx="11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INSERT(2)</a:t>
            </a:r>
          </a:p>
        </p:txBody>
      </p:sp>
    </p:spTree>
    <p:extLst>
      <p:ext uri="{BB962C8B-B14F-4D97-AF65-F5344CB8AC3E}">
        <p14:creationId xmlns:p14="http://schemas.microsoft.com/office/powerpoint/2010/main" val="2693969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886AAD-D956-4A99-B71C-D673761E0974}"/>
              </a:ext>
            </a:extLst>
          </p:cNvPr>
          <p:cNvSpPr txBox="1"/>
          <p:nvPr/>
        </p:nvSpPr>
        <p:spPr>
          <a:xfrm>
            <a:off x="838200" y="1360415"/>
            <a:ext cx="11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INSERT(2)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5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Priority 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78EDF1B-FC5D-436F-977D-CC0AAF285B8E}"/>
              </a:ext>
            </a:extLst>
          </p:cNvPr>
          <p:cNvSpPr txBox="1"/>
          <p:nvPr/>
        </p:nvSpPr>
        <p:spPr>
          <a:xfrm>
            <a:off x="838200" y="1477639"/>
            <a:ext cx="111736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do not specify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example when implementing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data structures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value of an integer (or float) can be interpreted as a priority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omit the priority when inserting new integers or floats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priority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be greater than that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10&gt;5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there is no need to store the priority in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529554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887E9C-5405-43D7-A48C-3D416DCAD22F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INSERT(92)</a:t>
            </a:r>
          </a:p>
        </p:txBody>
      </p:sp>
    </p:spTree>
    <p:extLst>
      <p:ext uri="{BB962C8B-B14F-4D97-AF65-F5344CB8AC3E}">
        <p14:creationId xmlns:p14="http://schemas.microsoft.com/office/powerpoint/2010/main" val="2292589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887E9C-5405-43D7-A48C-3D416DCAD22F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INSERT(92)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2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31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30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11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88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91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94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C4D37C-BDEF-47F3-A3CF-2F22E6DD3CE6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INSERT(12)</a:t>
            </a:r>
          </a:p>
        </p:txBody>
      </p:sp>
    </p:spTree>
    <p:extLst>
      <p:ext uri="{BB962C8B-B14F-4D97-AF65-F5344CB8AC3E}">
        <p14:creationId xmlns:p14="http://schemas.microsoft.com/office/powerpoint/2010/main" val="1944687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C4D37C-BDEF-47F3-A3CF-2F22E6DD3CE6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INSERT(12)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Priority Queues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78EDF1B-FC5D-436F-977D-CC0AAF285B8E}"/>
              </a:ext>
            </a:extLst>
          </p:cNvPr>
          <p:cNvSpPr txBox="1"/>
          <p:nvPr/>
        </p:nvSpPr>
        <p:spPr>
          <a:xfrm>
            <a:off x="838200" y="1504272"/>
            <a:ext cx="95308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concept of priority queues naturally suggest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algorithm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we have to i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nsert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 the elements to be sorted into a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queu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remove the items one by one from the priority queue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and it yields the sorted order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if we take out a given item then it will be the one with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the highest priority value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this is exactly how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heapsort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works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12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62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C73241-AA98-4A11-A410-AF191A07C5E2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INSERT(21)</a:t>
            </a:r>
          </a:p>
        </p:txBody>
      </p:sp>
    </p:spTree>
    <p:extLst>
      <p:ext uri="{BB962C8B-B14F-4D97-AF65-F5344CB8AC3E}">
        <p14:creationId xmlns:p14="http://schemas.microsoft.com/office/powerpoint/2010/main" val="527617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C73241-AA98-4A11-A410-AF191A07C5E2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INSERT(21)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95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6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11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981E67-A2BA-47A0-A0F4-6E1ADD319849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INSERT(99)</a:t>
            </a:r>
          </a:p>
        </p:txBody>
      </p:sp>
    </p:spTree>
    <p:extLst>
      <p:ext uri="{BB962C8B-B14F-4D97-AF65-F5344CB8AC3E}">
        <p14:creationId xmlns:p14="http://schemas.microsoft.com/office/powerpoint/2010/main" val="3325000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981E67-A2BA-47A0-A0F4-6E1ADD319849}"/>
              </a:ext>
            </a:extLst>
          </p:cNvPr>
          <p:cNvSpPr txBox="1"/>
          <p:nvPr/>
        </p:nvSpPr>
        <p:spPr>
          <a:xfrm>
            <a:off x="838200" y="1360415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INSERT(99)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98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89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2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9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9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Heap Data Structure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534777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7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69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47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91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78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Building a Max Heap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7E5D62-EA2B-4C9D-A7C7-2131F3EE1EE2}"/>
              </a:ext>
            </a:extLst>
          </p:cNvPr>
          <p:cNvSpPr txBox="1"/>
          <p:nvPr/>
        </p:nvSpPr>
        <p:spPr>
          <a:xfrm>
            <a:off x="2181306" y="5530375"/>
            <a:ext cx="782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GET THE MAX (MIN) ITEM IN O(1) RUNNING TIME 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- of course after that we have to rearrange the tree - 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11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3563620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8EAA13-4BDF-4937-9205-68531D289300}"/>
              </a:ext>
            </a:extLst>
          </p:cNvPr>
          <p:cNvSpPr/>
          <p:nvPr/>
        </p:nvSpPr>
        <p:spPr>
          <a:xfrm>
            <a:off x="5706662" y="2138138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4273450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25180800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3446822" y="4353668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91FB75-A005-4E79-B7A6-68C5CF921B1A}"/>
              </a:ext>
            </a:extLst>
          </p:cNvPr>
          <p:cNvCxnSpPr>
            <a:endCxn id="48" idx="7"/>
          </p:cNvCxnSpPr>
          <p:nvPr/>
        </p:nvCxnSpPr>
        <p:spPr>
          <a:xfrm flipH="1">
            <a:off x="3953086" y="4141325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266893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tree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 main binary heap types: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constructed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1964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J. W. J. Williams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MAX HEAP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keys of parent nodes are always greater than or equal to those of the children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highest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(max value)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in the root node.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MIN HEAP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heap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keys of parent nodes are less than or equal to those of the children and the lowest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(min item)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in the root node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66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14347987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2AABF5-A15F-4F53-BC21-1E86BFABA476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</a:t>
            </a:r>
          </a:p>
        </p:txBody>
      </p:sp>
    </p:spTree>
    <p:extLst>
      <p:ext uri="{BB962C8B-B14F-4D97-AF65-F5344CB8AC3E}">
        <p14:creationId xmlns:p14="http://schemas.microsoft.com/office/powerpoint/2010/main" val="42770155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A6F150-705C-46B6-9389-E970F30BCD98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</a:t>
            </a:r>
          </a:p>
        </p:txBody>
      </p:sp>
    </p:spTree>
    <p:extLst>
      <p:ext uri="{BB962C8B-B14F-4D97-AF65-F5344CB8AC3E}">
        <p14:creationId xmlns:p14="http://schemas.microsoft.com/office/powerpoint/2010/main" val="41651985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332A7F-AF6C-4DCE-9D37-27209A5A1B22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</a:t>
            </a:r>
          </a:p>
        </p:txBody>
      </p:sp>
    </p:spTree>
    <p:extLst>
      <p:ext uri="{BB962C8B-B14F-4D97-AF65-F5344CB8AC3E}">
        <p14:creationId xmlns:p14="http://schemas.microsoft.com/office/powerpoint/2010/main" val="15753016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DFE295-8AF7-454F-A36A-8DBF70D7A6DD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</a:t>
            </a:r>
          </a:p>
        </p:txBody>
      </p:sp>
    </p:spTree>
    <p:extLst>
      <p:ext uri="{BB962C8B-B14F-4D97-AF65-F5344CB8AC3E}">
        <p14:creationId xmlns:p14="http://schemas.microsoft.com/office/powerpoint/2010/main" val="3169794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A49414-9E77-4E06-BC54-E91458C79663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</a:t>
            </a:r>
          </a:p>
        </p:txBody>
      </p:sp>
    </p:spTree>
    <p:extLst>
      <p:ext uri="{BB962C8B-B14F-4D97-AF65-F5344CB8AC3E}">
        <p14:creationId xmlns:p14="http://schemas.microsoft.com/office/powerpoint/2010/main" val="31862108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6BBECB-68F8-4C71-A85C-8D52693CA25F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</a:t>
            </a:r>
          </a:p>
        </p:txBody>
      </p:sp>
    </p:spTree>
    <p:extLst>
      <p:ext uri="{BB962C8B-B14F-4D97-AF65-F5344CB8AC3E}">
        <p14:creationId xmlns:p14="http://schemas.microsoft.com/office/powerpoint/2010/main" val="40992301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7A1866-FD73-4C47-854C-BAA33F583784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</a:t>
            </a:r>
          </a:p>
        </p:txBody>
      </p:sp>
    </p:spTree>
    <p:extLst>
      <p:ext uri="{BB962C8B-B14F-4D97-AF65-F5344CB8AC3E}">
        <p14:creationId xmlns:p14="http://schemas.microsoft.com/office/powerpoint/2010/main" val="1208544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Removing Max (Min) Item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F9CD3-BAD9-4CEE-ABDE-FD52A300A963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CB52B-34E4-4EC1-BA99-52028AC39409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BA15EB-71F3-41E6-9573-7793D5C008D8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4DC8C-A638-4CD9-94D2-AEB6B120B915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F177C-E519-4742-8240-773CAF6D6413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094C2-3AAA-4323-BF95-2D799420956E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52A56-01B9-4EF8-9F18-E9E7407EE5B5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8E3E3-3352-44BA-A7CA-8222641E1870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D96D4-5A6C-4E29-AF0E-6C1CF349031A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1D9D7-828D-4F57-9580-0A1575F3370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A51E0-8A07-4199-B92E-06208310E2A8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CAEB2-D029-4E8B-B632-A929926B77F4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3400C-1DF4-4116-A895-5913C511BB94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EF33E-D80D-4015-A428-2BED5E3EFC1E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41BE-2AE3-4326-9DC1-867B207A9392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8DB324-2945-4E4D-9BFA-A69FDBB05802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3DE1E9-538D-4473-A07D-5548ED0FB40C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8BC79B-7066-4AED-9CE3-706E8826423B}"/>
              </a:ext>
            </a:extLst>
          </p:cNvPr>
          <p:cNvCxnSpPr>
            <a:endCxn id="35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845711-533B-4D60-A3B8-DAE76FFB54CC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BF5791-90AA-49AF-9C15-FF3760604C6B}"/>
              </a:ext>
            </a:extLst>
          </p:cNvPr>
          <p:cNvCxnSpPr>
            <a:endCxn id="3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F4B9D15-8726-4282-86A7-C69D703268B0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55A24-3827-434F-BBCF-3B61D83EF4B1}"/>
              </a:ext>
            </a:extLst>
          </p:cNvPr>
          <p:cNvCxnSpPr>
            <a:endCxn id="4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C1204E-74C6-4046-A3EE-76AAB67AC89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4CBCA8-EDF9-4661-A803-FD931EC11C60}"/>
              </a:ext>
            </a:extLst>
          </p:cNvPr>
          <p:cNvCxnSpPr>
            <a:endCxn id="4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1AB805-FAD4-4F2F-8CE4-143608051626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909AA-4C7B-46A1-86C7-A5589B85D829}"/>
              </a:ext>
            </a:extLst>
          </p:cNvPr>
          <p:cNvCxnSpPr>
            <a:endCxn id="4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18679D1-C3A1-4F51-AA5D-61EB68120DD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1B6BD2-0F5B-4A7F-9148-39D3C0DD2A8B}"/>
              </a:ext>
            </a:extLst>
          </p:cNvPr>
          <p:cNvCxnSpPr>
            <a:endCxn id="4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77BCEB-C9ED-4662-BEDB-EA88421C40B7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353AE-3F88-4A26-BB96-2FCE8C409DA3}"/>
              </a:ext>
            </a:extLst>
          </p:cNvPr>
          <p:cNvSpPr txBox="1"/>
          <p:nvPr/>
        </p:nvSpPr>
        <p:spPr>
          <a:xfrm>
            <a:off x="1370646" y="1589085"/>
            <a:ext cx="385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largest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 structure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get it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A04D3-DF04-4D2A-B945-88F4970629F9}"/>
              </a:ext>
            </a:extLst>
          </p:cNvPr>
          <p:cNvSpPr txBox="1"/>
          <p:nvPr/>
        </p:nvSpPr>
        <p:spPr>
          <a:xfrm>
            <a:off x="898332" y="4366547"/>
            <a:ext cx="4356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starting with the root node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leaf nodes whether to swap the items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order to verify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properties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HEAPIFY OPERATION in O(logN)</a:t>
            </a:r>
          </a:p>
        </p:txBody>
      </p:sp>
    </p:spTree>
    <p:extLst>
      <p:ext uri="{BB962C8B-B14F-4D97-AF65-F5344CB8AC3E}">
        <p14:creationId xmlns:p14="http://schemas.microsoft.com/office/powerpoint/2010/main" val="10251489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Heap Data Structure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5599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tree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 main binary heap types: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heap</a:t>
            </a:r>
          </a:p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cannot be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insert every new item to the next available place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Dijkstra’s algorithm, Prim’s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CE950B-CF98-4B15-AD68-08E21F0F77AA}"/>
              </a:ext>
            </a:extLst>
          </p:cNvPr>
          <p:cNvSpPr/>
          <p:nvPr/>
        </p:nvSpPr>
        <p:spPr>
          <a:xfrm>
            <a:off x="2309674" y="4850603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Bad programmers worry about the code. Good programmers worry about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structures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their relationships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04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emoving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(and usually this is the case) can be done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if we want to remove an arbitrary item?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have to find it in the array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search and then we can remove it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</a:p>
          <a:p>
            <a:r>
              <a:rPr lang="hu-HU" b="1" dirty="0">
                <a:solidFill>
                  <a:srgbClr val="FFC000"/>
                </a:solidFill>
              </a:rPr>
              <a:t>REMOVING AN ARBITRARY ITEM TAKES O(N)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same if we want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an item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heap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 came to be to find and manipulate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 or min item) in an efficient manner</a:t>
            </a:r>
          </a:p>
        </p:txBody>
      </p:sp>
    </p:spTree>
    <p:extLst>
      <p:ext uri="{BB962C8B-B14F-4D97-AF65-F5344CB8AC3E}">
        <p14:creationId xmlns:p14="http://schemas.microsoft.com/office/powerpoint/2010/main" val="1615827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26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</p:spTree>
    <p:extLst>
      <p:ext uri="{BB962C8B-B14F-4D97-AF65-F5344CB8AC3E}">
        <p14:creationId xmlns:p14="http://schemas.microsoft.com/office/powerpoint/2010/main" val="3134796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</p:spTree>
    <p:extLst>
      <p:ext uri="{BB962C8B-B14F-4D97-AF65-F5344CB8AC3E}">
        <p14:creationId xmlns:p14="http://schemas.microsoft.com/office/powerpoint/2010/main" val="13928838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</p:spTree>
    <p:extLst>
      <p:ext uri="{BB962C8B-B14F-4D97-AF65-F5344CB8AC3E}">
        <p14:creationId xmlns:p14="http://schemas.microsoft.com/office/powerpoint/2010/main" val="31428089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</p:spTree>
    <p:extLst>
      <p:ext uri="{BB962C8B-B14F-4D97-AF65-F5344CB8AC3E}">
        <p14:creationId xmlns:p14="http://schemas.microsoft.com/office/powerpoint/2010/main" val="24537841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</p:spTree>
    <p:extLst>
      <p:ext uri="{BB962C8B-B14F-4D97-AF65-F5344CB8AC3E}">
        <p14:creationId xmlns:p14="http://schemas.microsoft.com/office/powerpoint/2010/main" val="3403102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</p:spTree>
    <p:extLst>
      <p:ext uri="{BB962C8B-B14F-4D97-AF65-F5344CB8AC3E}">
        <p14:creationId xmlns:p14="http://schemas.microsoft.com/office/powerpoint/2010/main" val="24508137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</p:spTree>
    <p:extLst>
      <p:ext uri="{BB962C8B-B14F-4D97-AF65-F5344CB8AC3E}">
        <p14:creationId xmlns:p14="http://schemas.microsoft.com/office/powerpoint/2010/main" val="35573873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cxnSpLocks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FB6D9D-E546-4C60-829F-2F96AC843083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D66931-C3C0-4E46-AFCF-903AE305F1AB}"/>
              </a:ext>
            </a:extLst>
          </p:cNvPr>
          <p:cNvCxnSpPr>
            <a:endCxn id="32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46CF4-F467-4B56-A666-E50CF86A9594}"/>
              </a:ext>
            </a:extLst>
          </p:cNvPr>
          <p:cNvSpPr txBox="1"/>
          <p:nvPr/>
        </p:nvSpPr>
        <p:spPr>
          <a:xfrm>
            <a:off x="1354585" y="4433529"/>
            <a:ext cx="3587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can not be a „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hole”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 and in these cases we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 last item 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5229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COMPLETENESS:</a:t>
            </a:r>
            <a:r>
              <a:rPr lang="hu-HU" dirty="0"/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construct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left to right across 	each row – of course the last row may not be fully complete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41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15DF32-EA7B-485A-B1BD-60828D76D461}"/>
              </a:ext>
            </a:extLst>
          </p:cNvPr>
          <p:cNvSpPr txBox="1"/>
          <p:nvPr/>
        </p:nvSpPr>
        <p:spPr>
          <a:xfrm>
            <a:off x="1265660" y="4433529"/>
            <a:ext cx="376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recursively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 to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root node whether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peoperties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violated or not</a:t>
            </a:r>
          </a:p>
        </p:txBody>
      </p:sp>
    </p:spTree>
    <p:extLst>
      <p:ext uri="{BB962C8B-B14F-4D97-AF65-F5344CB8AC3E}">
        <p14:creationId xmlns:p14="http://schemas.microsoft.com/office/powerpoint/2010/main" val="22776438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E220C1-65C2-4109-84EC-C0DA3929BDC4}"/>
              </a:ext>
            </a:extLst>
          </p:cNvPr>
          <p:cNvSpPr txBox="1"/>
          <p:nvPr/>
        </p:nvSpPr>
        <p:spPr>
          <a:xfrm>
            <a:off x="1265660" y="4433529"/>
            <a:ext cx="376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recursively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 to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root node whether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peoperties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violated or not</a:t>
            </a:r>
          </a:p>
        </p:txBody>
      </p:sp>
    </p:spTree>
    <p:extLst>
      <p:ext uri="{BB962C8B-B14F-4D97-AF65-F5344CB8AC3E}">
        <p14:creationId xmlns:p14="http://schemas.microsoft.com/office/powerpoint/2010/main" val="13437139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Heaps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3DB4-7435-4217-A586-FA53C0C98FE0}"/>
              </a:ext>
            </a:extLst>
          </p:cNvPr>
          <p:cNvSpPr/>
          <p:nvPr/>
        </p:nvSpPr>
        <p:spPr>
          <a:xfrm>
            <a:off x="9268416" y="2142112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942BA-84CA-4018-8029-D8E4185D3747}"/>
              </a:ext>
            </a:extLst>
          </p:cNvPr>
          <p:cNvSpPr/>
          <p:nvPr/>
        </p:nvSpPr>
        <p:spPr>
          <a:xfrm>
            <a:off x="9268416" y="2521253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83F80-A2EB-4A4F-BAB2-6A35B3667894}"/>
              </a:ext>
            </a:extLst>
          </p:cNvPr>
          <p:cNvSpPr/>
          <p:nvPr/>
        </p:nvSpPr>
        <p:spPr>
          <a:xfrm>
            <a:off x="9268416" y="2900394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E4A1B-9E02-4CFB-B5A2-590C3588E306}"/>
              </a:ext>
            </a:extLst>
          </p:cNvPr>
          <p:cNvSpPr/>
          <p:nvPr/>
        </p:nvSpPr>
        <p:spPr>
          <a:xfrm>
            <a:off x="9268416" y="3279535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C51A8-DB56-41C5-9D94-96D8DC38D452}"/>
              </a:ext>
            </a:extLst>
          </p:cNvPr>
          <p:cNvSpPr/>
          <p:nvPr/>
        </p:nvSpPr>
        <p:spPr>
          <a:xfrm>
            <a:off x="9265093" y="3658676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2C237-7828-42F0-81D9-7FBEC196713C}"/>
              </a:ext>
            </a:extLst>
          </p:cNvPr>
          <p:cNvSpPr/>
          <p:nvPr/>
        </p:nvSpPr>
        <p:spPr>
          <a:xfrm>
            <a:off x="9265093" y="4037817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210D-6DE6-447F-AA39-E7676D2634D4}"/>
              </a:ext>
            </a:extLst>
          </p:cNvPr>
          <p:cNvSpPr/>
          <p:nvPr/>
        </p:nvSpPr>
        <p:spPr>
          <a:xfrm>
            <a:off x="9265093" y="4416958"/>
            <a:ext cx="1572322" cy="379141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35D1A-2627-40C5-9C49-2CA5F6B89D67}"/>
              </a:ext>
            </a:extLst>
          </p:cNvPr>
          <p:cNvSpPr/>
          <p:nvPr/>
        </p:nvSpPr>
        <p:spPr>
          <a:xfrm>
            <a:off x="9265093" y="4796099"/>
            <a:ext cx="1572322" cy="379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7AF12-1150-4F0A-9EB0-1B82A6CEF575}"/>
              </a:ext>
            </a:extLst>
          </p:cNvPr>
          <p:cNvSpPr txBox="1"/>
          <p:nvPr/>
        </p:nvSpPr>
        <p:spPr>
          <a:xfrm>
            <a:off x="8974989" y="2138138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95A5E-5C63-414E-B29F-B0E2510DE54E}"/>
              </a:ext>
            </a:extLst>
          </p:cNvPr>
          <p:cNvSpPr txBox="1"/>
          <p:nvPr/>
        </p:nvSpPr>
        <p:spPr>
          <a:xfrm>
            <a:off x="8974989" y="2507470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ADC1C-FE1F-47C0-90EF-0707352FEBED}"/>
              </a:ext>
            </a:extLst>
          </p:cNvPr>
          <p:cNvSpPr txBox="1"/>
          <p:nvPr/>
        </p:nvSpPr>
        <p:spPr>
          <a:xfrm>
            <a:off x="8974989" y="2876802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D944C-D710-4C17-9612-7B62B8FE93B0}"/>
              </a:ext>
            </a:extLst>
          </p:cNvPr>
          <p:cNvSpPr txBox="1"/>
          <p:nvPr/>
        </p:nvSpPr>
        <p:spPr>
          <a:xfrm>
            <a:off x="8974989" y="326042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7D33C-EE11-4A8F-BECD-141C6E6A76FB}"/>
              </a:ext>
            </a:extLst>
          </p:cNvPr>
          <p:cNvSpPr txBox="1"/>
          <p:nvPr/>
        </p:nvSpPr>
        <p:spPr>
          <a:xfrm>
            <a:off x="8970226" y="365456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64496-66E4-4DC5-8110-337D0AAD58CC}"/>
              </a:ext>
            </a:extLst>
          </p:cNvPr>
          <p:cNvSpPr txBox="1"/>
          <p:nvPr/>
        </p:nvSpPr>
        <p:spPr>
          <a:xfrm>
            <a:off x="8974989" y="4033419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2BBE0-B0B1-4581-8A64-8F59A249C886}"/>
              </a:ext>
            </a:extLst>
          </p:cNvPr>
          <p:cNvSpPr txBox="1"/>
          <p:nvPr/>
        </p:nvSpPr>
        <p:spPr>
          <a:xfrm>
            <a:off x="8974989" y="4402751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8BBCA-3FBF-4600-9502-A6E56A813F96}"/>
              </a:ext>
            </a:extLst>
          </p:cNvPr>
          <p:cNvSpPr txBox="1"/>
          <p:nvPr/>
        </p:nvSpPr>
        <p:spPr>
          <a:xfrm>
            <a:off x="8974989" y="4791133"/>
            <a:ext cx="314510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54095C-16F3-40CC-9FFF-1378438F98A2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B5845-2B53-41C5-B76F-C26F0D977315}"/>
              </a:ext>
            </a:extLst>
          </p:cNvPr>
          <p:cNvCxnSpPr>
            <a:endCxn id="22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CA240A-4400-4B9A-BD00-E3E624420E45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6C93B7-F02C-429B-8197-52B2BFB98566}"/>
              </a:ext>
            </a:extLst>
          </p:cNvPr>
          <p:cNvCxnSpPr>
            <a:endCxn id="24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3F054D5-FD8D-4B7C-8B03-49BD16F43931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1560C5-0FEF-4F17-85A4-081AA9243266}"/>
              </a:ext>
            </a:extLst>
          </p:cNvPr>
          <p:cNvCxnSpPr>
            <a:endCxn id="26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4A90AC-3FFF-4F12-A08C-AFF18035BB2C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494256-4C14-49A2-8522-698705969C15}"/>
              </a:ext>
            </a:extLst>
          </p:cNvPr>
          <p:cNvCxnSpPr>
            <a:endCxn id="28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F7A507-FC1D-4002-8C12-11448129CA44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8E74C2-106E-4378-A68C-7B52B9848F6F}"/>
              </a:ext>
            </a:extLst>
          </p:cNvPr>
          <p:cNvCxnSpPr>
            <a:endCxn id="30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046EAB-8428-460C-AE37-961843D876E1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D11776-C756-49ED-842F-A4A8A9BCAC71}"/>
              </a:ext>
            </a:extLst>
          </p:cNvPr>
          <p:cNvSpPr txBox="1"/>
          <p:nvPr/>
        </p:nvSpPr>
        <p:spPr>
          <a:xfrm>
            <a:off x="838200" y="13834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REMOVE(12)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15DF32-EA7B-485A-B1BD-60828D76D461}"/>
              </a:ext>
            </a:extLst>
          </p:cNvPr>
          <p:cNvSpPr txBox="1"/>
          <p:nvPr/>
        </p:nvSpPr>
        <p:spPr>
          <a:xfrm>
            <a:off x="3529728" y="4775130"/>
            <a:ext cx="4945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REMOVING AN ITEM: O(N) + O(logN) = O(N) </a:t>
            </a:r>
            <a:r>
              <a:rPr lang="hu-HU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2141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42762179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7BC86CF-2678-45BC-A673-824D075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constructed back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1964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J. W. J. Williams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heapsort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comparison-based sorting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 rather than a linear-time search to find the maximum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bit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in practice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most machines than a well-implemented quicksort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has the advantage of a more favorable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045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7BC86CF-2678-45BC-A673-824D075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heapsort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 in-place algorithm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NEED ADDITIONAL MEMORY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of course we have to store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it is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 stable 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which means it does not keep the relative order of items with same values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we have to construct the heap data structure from the numbers we want to sort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consider the items one by 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we have to insert them into the heap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the total runing time will be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O(NlogN)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692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7BC86CF-2678-45BC-A673-824D0750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take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(include it in the solution set) 				and swap it 	with the last item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heapify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starting with the root node because the 				heap properties may be violated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do it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times (for all the items in the data structue)</a:t>
            </a:r>
          </a:p>
        </p:txBody>
      </p:sp>
    </p:spTree>
    <p:extLst>
      <p:ext uri="{BB962C8B-B14F-4D97-AF65-F5344CB8AC3E}">
        <p14:creationId xmlns:p14="http://schemas.microsoft.com/office/powerpoint/2010/main" val="114900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886648" y="5140171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28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46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Heapsort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1939B-016A-4FDD-BF17-0E203A4A48DD}"/>
              </a:ext>
            </a:extLst>
          </p:cNvPr>
          <p:cNvSpPr/>
          <p:nvPr/>
        </p:nvSpPr>
        <p:spPr>
          <a:xfrm>
            <a:off x="458215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5EE27-E0AC-4875-859A-902DB449DF10}"/>
              </a:ext>
            </a:extLst>
          </p:cNvPr>
          <p:cNvCxnSpPr>
            <a:endCxn id="6" idx="7"/>
          </p:cNvCxnSpPr>
          <p:nvPr/>
        </p:nvCxnSpPr>
        <p:spPr>
          <a:xfrm flipH="1">
            <a:off x="5088414" y="2644402"/>
            <a:ext cx="705109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3379D8-CC5C-4309-B18D-0BBFE6339CBD}"/>
              </a:ext>
            </a:extLst>
          </p:cNvPr>
          <p:cNvSpPr/>
          <p:nvPr/>
        </p:nvSpPr>
        <p:spPr>
          <a:xfrm>
            <a:off x="7164180" y="2842472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EC5-9888-4C8F-8298-CAC0BD604E76}"/>
              </a:ext>
            </a:extLst>
          </p:cNvPr>
          <p:cNvCxnSpPr>
            <a:endCxn id="8" idx="1"/>
          </p:cNvCxnSpPr>
          <p:nvPr/>
        </p:nvCxnSpPr>
        <p:spPr>
          <a:xfrm>
            <a:off x="6212926" y="2644402"/>
            <a:ext cx="1038115" cy="2849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7D7CBA-221A-4319-BFF1-64D194377017}"/>
              </a:ext>
            </a:extLst>
          </p:cNvPr>
          <p:cNvSpPr/>
          <p:nvPr/>
        </p:nvSpPr>
        <p:spPr>
          <a:xfrm>
            <a:off x="395255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65B5A-2538-4DE7-8380-2E829FAB8F57}"/>
              </a:ext>
            </a:extLst>
          </p:cNvPr>
          <p:cNvCxnSpPr>
            <a:endCxn id="10" idx="7"/>
          </p:cNvCxnSpPr>
          <p:nvPr/>
        </p:nvCxnSpPr>
        <p:spPr>
          <a:xfrm flipH="1">
            <a:off x="445882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B9B8C3-904B-42DA-8DF5-CA08E6D80246}"/>
              </a:ext>
            </a:extLst>
          </p:cNvPr>
          <p:cNvSpPr/>
          <p:nvPr/>
        </p:nvSpPr>
        <p:spPr>
          <a:xfrm>
            <a:off x="5255101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4AA82-99C9-48F6-AEB3-AE312A406992}"/>
              </a:ext>
            </a:extLst>
          </p:cNvPr>
          <p:cNvCxnSpPr>
            <a:endCxn id="12" idx="1"/>
          </p:cNvCxnSpPr>
          <p:nvPr/>
        </p:nvCxnSpPr>
        <p:spPr>
          <a:xfrm>
            <a:off x="510233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F6782B-0735-41FF-BE79-43E2586109F8}"/>
              </a:ext>
            </a:extLst>
          </p:cNvPr>
          <p:cNvSpPr/>
          <p:nvPr/>
        </p:nvSpPr>
        <p:spPr>
          <a:xfrm>
            <a:off x="6534586" y="3561079"/>
            <a:ext cx="593125" cy="5931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5BFA9-6851-4B40-BE6D-2B7A5082213B}"/>
              </a:ext>
            </a:extLst>
          </p:cNvPr>
          <p:cNvCxnSpPr>
            <a:endCxn id="14" idx="7"/>
          </p:cNvCxnSpPr>
          <p:nvPr/>
        </p:nvCxnSpPr>
        <p:spPr>
          <a:xfrm flipH="1">
            <a:off x="7040850" y="3348736"/>
            <a:ext cx="210191" cy="2992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4067F5F-9F38-4EF3-A64A-B200EE868281}"/>
              </a:ext>
            </a:extLst>
          </p:cNvPr>
          <p:cNvSpPr/>
          <p:nvPr/>
        </p:nvSpPr>
        <p:spPr>
          <a:xfrm>
            <a:off x="7814071" y="3561079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DEC01-57D8-4C08-997A-97FE1AE6254B}"/>
              </a:ext>
            </a:extLst>
          </p:cNvPr>
          <p:cNvCxnSpPr>
            <a:endCxn id="16" idx="1"/>
          </p:cNvCxnSpPr>
          <p:nvPr/>
        </p:nvCxnSpPr>
        <p:spPr>
          <a:xfrm>
            <a:off x="7661307" y="3363008"/>
            <a:ext cx="239625" cy="284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153446-90B9-4892-955C-026FA8C4561B}"/>
              </a:ext>
            </a:extLst>
          </p:cNvPr>
          <p:cNvSpPr/>
          <p:nvPr/>
        </p:nvSpPr>
        <p:spPr>
          <a:xfrm>
            <a:off x="5706055" y="2184226"/>
            <a:ext cx="593125" cy="593125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9678-B3FC-4C96-9BB7-E245E21C932F}"/>
              </a:ext>
            </a:extLst>
          </p:cNvPr>
          <p:cNvSpPr txBox="1"/>
          <p:nvPr/>
        </p:nvSpPr>
        <p:spPr>
          <a:xfrm>
            <a:off x="5706055" y="5140171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[92]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79911</TotalTime>
  <Words>4927</Words>
  <Application>Microsoft Office PowerPoint</Application>
  <PresentationFormat>Widescreen</PresentationFormat>
  <Paragraphs>2290</Paragraphs>
  <Slides>147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1" baseType="lpstr">
      <vt:lpstr>Arial</vt:lpstr>
      <vt:lpstr>Calibri</vt:lpstr>
      <vt:lpstr>Calibri Light</vt:lpstr>
      <vt:lpstr>Office Theme</vt:lpstr>
      <vt:lpstr>Priority Queues (Algorithms and Data Structures)</vt:lpstr>
      <vt:lpstr>Priority Queues</vt:lpstr>
      <vt:lpstr>Priority Queues</vt:lpstr>
      <vt:lpstr>Priority Queues</vt:lpstr>
      <vt:lpstr>Priority Queues</vt:lpstr>
      <vt:lpstr>Heap Data Structure (Algorithms and Data Structures)</vt:lpstr>
      <vt:lpstr>Heaps</vt:lpstr>
      <vt:lpstr>Heaps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Heap Properties</vt:lpstr>
      <vt:lpstr>Representing Heaps</vt:lpstr>
      <vt:lpstr>Representing Heaps</vt:lpstr>
      <vt:lpstr>Representing Heaps</vt:lpstr>
      <vt:lpstr>Representing Heaps</vt:lpstr>
      <vt:lpstr>Representing Heaps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Building a Max Heap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Removing Max (Min) Item</vt:lpstr>
      <vt:lpstr>Heap Data Structure (Algorithms and Data Structures)</vt:lpstr>
      <vt:lpstr>Heaps</vt:lpstr>
      <vt:lpstr>Heaps</vt:lpstr>
      <vt:lpstr>Heaps</vt:lpstr>
      <vt:lpstr>Heaps</vt:lpstr>
      <vt:lpstr>Heaps</vt:lpstr>
      <vt:lpstr>Heaps</vt:lpstr>
      <vt:lpstr>Heaps</vt:lpstr>
      <vt:lpstr>Heaps</vt:lpstr>
      <vt:lpstr>Heaps</vt:lpstr>
      <vt:lpstr>Heaps</vt:lpstr>
      <vt:lpstr>Heaps</vt:lpstr>
      <vt:lpstr>Heaps</vt:lpstr>
      <vt:lpstr>Heaps</vt:lpstr>
      <vt:lpstr>Heapsort (Algorithms and Data Structures)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Heapsort</vt:lpstr>
      <vt:lpstr>Advanced Heaps (Algorithms and Data Structures)</vt:lpstr>
      <vt:lpstr>Binomial Heaps</vt:lpstr>
      <vt:lpstr>Fibonacci Heaps</vt:lpstr>
      <vt:lpstr>Heaps Running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656</cp:revision>
  <dcterms:created xsi:type="dcterms:W3CDTF">2015-02-15T18:13:13Z</dcterms:created>
  <dcterms:modified xsi:type="dcterms:W3CDTF">2021-01-19T10:19:32Z</dcterms:modified>
</cp:coreProperties>
</file>