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605" r:id="rId3"/>
    <p:sldId id="607" r:id="rId4"/>
    <p:sldId id="606" r:id="rId5"/>
    <p:sldId id="609" r:id="rId6"/>
    <p:sldId id="608" r:id="rId7"/>
    <p:sldId id="610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0" r:id="rId28"/>
    <p:sldId id="631" r:id="rId29"/>
    <p:sldId id="632" r:id="rId30"/>
    <p:sldId id="633" r:id="rId31"/>
    <p:sldId id="634" r:id="rId32"/>
    <p:sldId id="635" r:id="rId33"/>
    <p:sldId id="636" r:id="rId34"/>
    <p:sldId id="637" r:id="rId35"/>
    <p:sldId id="638" r:id="rId36"/>
    <p:sldId id="639" r:id="rId37"/>
    <p:sldId id="640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51" r:id="rId49"/>
    <p:sldId id="652" r:id="rId50"/>
    <p:sldId id="653" r:id="rId51"/>
    <p:sldId id="654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62" r:id="rId60"/>
    <p:sldId id="663" r:id="rId61"/>
    <p:sldId id="664" r:id="rId62"/>
    <p:sldId id="665" r:id="rId63"/>
    <p:sldId id="666" r:id="rId64"/>
    <p:sldId id="667" r:id="rId65"/>
    <p:sldId id="668" r:id="rId66"/>
    <p:sldId id="669" r:id="rId67"/>
    <p:sldId id="670" r:id="rId68"/>
    <p:sldId id="671" r:id="rId69"/>
    <p:sldId id="672" r:id="rId70"/>
    <p:sldId id="673" r:id="rId71"/>
    <p:sldId id="674" r:id="rId72"/>
    <p:sldId id="675" r:id="rId73"/>
    <p:sldId id="676" r:id="rId74"/>
    <p:sldId id="677" r:id="rId75"/>
    <p:sldId id="678" r:id="rId76"/>
    <p:sldId id="679" r:id="rId77"/>
    <p:sldId id="681" r:id="rId78"/>
    <p:sldId id="682" r:id="rId79"/>
    <p:sldId id="683" r:id="rId80"/>
    <p:sldId id="684" r:id="rId81"/>
    <p:sldId id="685" r:id="rId82"/>
    <p:sldId id="686" r:id="rId83"/>
    <p:sldId id="687" r:id="rId84"/>
    <p:sldId id="688" r:id="rId85"/>
    <p:sldId id="689" r:id="rId86"/>
    <p:sldId id="691" r:id="rId87"/>
    <p:sldId id="692" r:id="rId88"/>
    <p:sldId id="693" r:id="rId89"/>
    <p:sldId id="694" r:id="rId90"/>
    <p:sldId id="696" r:id="rId91"/>
    <p:sldId id="697" r:id="rId92"/>
    <p:sldId id="698" r:id="rId93"/>
    <p:sldId id="699" r:id="rId94"/>
    <p:sldId id="700" r:id="rId95"/>
    <p:sldId id="701" r:id="rId96"/>
    <p:sldId id="702" r:id="rId97"/>
    <p:sldId id="703" r:id="rId98"/>
    <p:sldId id="704" r:id="rId99"/>
    <p:sldId id="705" r:id="rId100"/>
    <p:sldId id="706" r:id="rId101"/>
    <p:sldId id="707" r:id="rId102"/>
    <p:sldId id="708" r:id="rId103"/>
    <p:sldId id="709" r:id="rId104"/>
    <p:sldId id="710" r:id="rId105"/>
    <p:sldId id="711" r:id="rId106"/>
    <p:sldId id="714" r:id="rId107"/>
    <p:sldId id="725" r:id="rId108"/>
    <p:sldId id="726" r:id="rId109"/>
    <p:sldId id="727" r:id="rId110"/>
    <p:sldId id="728" r:id="rId111"/>
    <p:sldId id="729" r:id="rId112"/>
    <p:sldId id="730" r:id="rId113"/>
    <p:sldId id="731" r:id="rId114"/>
    <p:sldId id="732" r:id="rId115"/>
    <p:sldId id="733" r:id="rId116"/>
    <p:sldId id="734" r:id="rId117"/>
    <p:sldId id="735" r:id="rId118"/>
    <p:sldId id="736" r:id="rId119"/>
    <p:sldId id="737" r:id="rId120"/>
    <p:sldId id="738" r:id="rId121"/>
    <p:sldId id="739" r:id="rId122"/>
    <p:sldId id="740" r:id="rId123"/>
    <p:sldId id="741" r:id="rId124"/>
    <p:sldId id="742" r:id="rId125"/>
    <p:sldId id="743" r:id="rId126"/>
    <p:sldId id="744" r:id="rId127"/>
    <p:sldId id="745" r:id="rId128"/>
    <p:sldId id="746" r:id="rId129"/>
    <p:sldId id="747" r:id="rId130"/>
    <p:sldId id="748" r:id="rId131"/>
    <p:sldId id="749" r:id="rId132"/>
    <p:sldId id="750" r:id="rId133"/>
    <p:sldId id="751" r:id="rId134"/>
    <p:sldId id="752" r:id="rId135"/>
    <p:sldId id="753" r:id="rId136"/>
    <p:sldId id="754" r:id="rId137"/>
    <p:sldId id="755" r:id="rId138"/>
    <p:sldId id="756" r:id="rId139"/>
    <p:sldId id="757" r:id="rId140"/>
    <p:sldId id="758" r:id="rId141"/>
    <p:sldId id="759" r:id="rId142"/>
    <p:sldId id="760" r:id="rId143"/>
    <p:sldId id="761" r:id="rId144"/>
    <p:sldId id="762" r:id="rId145"/>
    <p:sldId id="763" r:id="rId146"/>
    <p:sldId id="765" r:id="rId147"/>
    <p:sldId id="766" r:id="rId148"/>
    <p:sldId id="768" r:id="rId149"/>
    <p:sldId id="769" r:id="rId150"/>
    <p:sldId id="770" r:id="rId151"/>
    <p:sldId id="771" r:id="rId152"/>
    <p:sldId id="772" r:id="rId153"/>
    <p:sldId id="774" r:id="rId154"/>
    <p:sldId id="775" r:id="rId155"/>
    <p:sldId id="776" r:id="rId156"/>
    <p:sldId id="777" r:id="rId157"/>
    <p:sldId id="778" r:id="rId158"/>
    <p:sldId id="779" r:id="rId159"/>
    <p:sldId id="780" r:id="rId160"/>
    <p:sldId id="781" r:id="rId161"/>
    <p:sldId id="782" r:id="rId162"/>
    <p:sldId id="783" r:id="rId163"/>
    <p:sldId id="784" r:id="rId164"/>
    <p:sldId id="785" r:id="rId165"/>
    <p:sldId id="786" r:id="rId166"/>
    <p:sldId id="787" r:id="rId167"/>
    <p:sldId id="788" r:id="rId168"/>
    <p:sldId id="789" r:id="rId169"/>
    <p:sldId id="790" r:id="rId170"/>
    <p:sldId id="791" r:id="rId171"/>
    <p:sldId id="792" r:id="rId172"/>
    <p:sldId id="793" r:id="rId173"/>
    <p:sldId id="794" r:id="rId174"/>
    <p:sldId id="795" r:id="rId175"/>
    <p:sldId id="796" r:id="rId176"/>
    <p:sldId id="797" r:id="rId177"/>
    <p:sldId id="798" r:id="rId178"/>
    <p:sldId id="799" r:id="rId179"/>
    <p:sldId id="800" r:id="rId180"/>
    <p:sldId id="801" r:id="rId181"/>
    <p:sldId id="802" r:id="rId182"/>
    <p:sldId id="803" r:id="rId183"/>
    <p:sldId id="804" r:id="rId184"/>
    <p:sldId id="805" r:id="rId185"/>
    <p:sldId id="806" r:id="rId186"/>
    <p:sldId id="807" r:id="rId187"/>
    <p:sldId id="808" r:id="rId188"/>
    <p:sldId id="809" r:id="rId189"/>
    <p:sldId id="810" r:id="rId190"/>
    <p:sldId id="811" r:id="rId191"/>
    <p:sldId id="812" r:id="rId192"/>
    <p:sldId id="813" r:id="rId193"/>
    <p:sldId id="814" r:id="rId194"/>
    <p:sldId id="815" r:id="rId195"/>
    <p:sldId id="816" r:id="rId196"/>
    <p:sldId id="817" r:id="rId197"/>
    <p:sldId id="818" r:id="rId198"/>
    <p:sldId id="819" r:id="rId199"/>
    <p:sldId id="820" r:id="rId200"/>
    <p:sldId id="821" r:id="rId201"/>
    <p:sldId id="822" r:id="rId202"/>
    <p:sldId id="823" r:id="rId203"/>
    <p:sldId id="824" r:id="rId204"/>
    <p:sldId id="825" r:id="rId205"/>
    <p:sldId id="826" r:id="rId206"/>
    <p:sldId id="827" r:id="rId207"/>
    <p:sldId id="828" r:id="rId208"/>
    <p:sldId id="829" r:id="rId209"/>
    <p:sldId id="830" r:id="rId210"/>
    <p:sldId id="831" r:id="rId211"/>
    <p:sldId id="832" r:id="rId212"/>
    <p:sldId id="833" r:id="rId213"/>
    <p:sldId id="834" r:id="rId214"/>
    <p:sldId id="835" r:id="rId215"/>
    <p:sldId id="836" r:id="rId216"/>
    <p:sldId id="837" r:id="rId217"/>
    <p:sldId id="838" r:id="rId218"/>
    <p:sldId id="839" r:id="rId219"/>
    <p:sldId id="840" r:id="rId220"/>
    <p:sldId id="713" r:id="rId221"/>
    <p:sldId id="723" r:id="rId222"/>
    <p:sldId id="724" r:id="rId223"/>
    <p:sldId id="712" r:id="rId224"/>
    <p:sldId id="715" r:id="rId225"/>
    <p:sldId id="718" r:id="rId226"/>
    <p:sldId id="721" r:id="rId227"/>
    <p:sldId id="719" r:id="rId228"/>
    <p:sldId id="722" r:id="rId2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1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86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433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81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8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62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29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50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20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5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2021. 02. 11.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Naive Substring Search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26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9C494-9230-4A5F-BE0B-AECF0466C951}"/>
              </a:ext>
            </a:extLst>
          </p:cNvPr>
          <p:cNvSpPr/>
          <p:nvPr/>
        </p:nvSpPr>
        <p:spPr>
          <a:xfrm>
            <a:off x="4026402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6910-E4FE-4C56-A394-659B35E46882}"/>
              </a:ext>
            </a:extLst>
          </p:cNvPr>
          <p:cNvSpPr/>
          <p:nvPr/>
        </p:nvSpPr>
        <p:spPr>
          <a:xfrm>
            <a:off x="4835749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214B87-A34E-4E79-ACB3-C9CABB7D8BB1}"/>
              </a:ext>
            </a:extLst>
          </p:cNvPr>
          <p:cNvSpPr/>
          <p:nvPr/>
        </p:nvSpPr>
        <p:spPr>
          <a:xfrm>
            <a:off x="5645096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651EC2-2E39-4846-B1EC-96048AA5E008}"/>
              </a:ext>
            </a:extLst>
          </p:cNvPr>
          <p:cNvSpPr/>
          <p:nvPr/>
        </p:nvSpPr>
        <p:spPr>
          <a:xfrm>
            <a:off x="6454443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702A51-8758-43E2-B626-5098F2CC7B04}"/>
              </a:ext>
            </a:extLst>
          </p:cNvPr>
          <p:cNvSpPr/>
          <p:nvPr/>
        </p:nvSpPr>
        <p:spPr>
          <a:xfrm>
            <a:off x="7263790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99F5294-EAF3-486F-A3CD-7FBA6D8764E9}"/>
              </a:ext>
            </a:extLst>
          </p:cNvPr>
          <p:cNvSpPr/>
          <p:nvPr/>
        </p:nvSpPr>
        <p:spPr>
          <a:xfrm rot="5400000">
            <a:off x="5910775" y="3615326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3C5710-95D9-4ED2-8C13-136C2A053586}"/>
              </a:ext>
            </a:extLst>
          </p:cNvPr>
          <p:cNvSpPr txBox="1"/>
          <p:nvPr/>
        </p:nvSpPr>
        <p:spPr>
          <a:xfrm>
            <a:off x="5132942" y="4854627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1406 % 31 = 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2897A-8874-4F7A-96B6-83DA4EB1C993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</p:spTree>
    <p:extLst>
      <p:ext uri="{BB962C8B-B14F-4D97-AF65-F5344CB8AC3E}">
        <p14:creationId xmlns:p14="http://schemas.microsoft.com/office/powerpoint/2010/main" val="21250989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9C494-9230-4A5F-BE0B-AECF0466C951}"/>
              </a:ext>
            </a:extLst>
          </p:cNvPr>
          <p:cNvSpPr/>
          <p:nvPr/>
        </p:nvSpPr>
        <p:spPr>
          <a:xfrm>
            <a:off x="4026402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6910-E4FE-4C56-A394-659B35E46882}"/>
              </a:ext>
            </a:extLst>
          </p:cNvPr>
          <p:cNvSpPr/>
          <p:nvPr/>
        </p:nvSpPr>
        <p:spPr>
          <a:xfrm>
            <a:off x="4835749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214B87-A34E-4E79-ACB3-C9CABB7D8BB1}"/>
              </a:ext>
            </a:extLst>
          </p:cNvPr>
          <p:cNvSpPr/>
          <p:nvPr/>
        </p:nvSpPr>
        <p:spPr>
          <a:xfrm>
            <a:off x="5645096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651EC2-2E39-4846-B1EC-96048AA5E008}"/>
              </a:ext>
            </a:extLst>
          </p:cNvPr>
          <p:cNvSpPr/>
          <p:nvPr/>
        </p:nvSpPr>
        <p:spPr>
          <a:xfrm>
            <a:off x="6454443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702A51-8758-43E2-B626-5098F2CC7B04}"/>
              </a:ext>
            </a:extLst>
          </p:cNvPr>
          <p:cNvSpPr/>
          <p:nvPr/>
        </p:nvSpPr>
        <p:spPr>
          <a:xfrm>
            <a:off x="7263790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2897A-8874-4F7A-96B6-83DA4EB1C993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97754-E155-4CC1-A6DF-BC5308963EB1}"/>
              </a:ext>
            </a:extLst>
          </p:cNvPr>
          <p:cNvSpPr txBox="1"/>
          <p:nvPr/>
        </p:nvSpPr>
        <p:spPr>
          <a:xfrm>
            <a:off x="3552859" y="5286803"/>
            <a:ext cx="4893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h(”bbb”) = h(”abb”) – h(”a”) + h(”b”) 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516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9C494-9230-4A5F-BE0B-AECF0466C951}"/>
              </a:ext>
            </a:extLst>
          </p:cNvPr>
          <p:cNvSpPr/>
          <p:nvPr/>
        </p:nvSpPr>
        <p:spPr>
          <a:xfrm>
            <a:off x="4026402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6910-E4FE-4C56-A394-659B35E46882}"/>
              </a:ext>
            </a:extLst>
          </p:cNvPr>
          <p:cNvSpPr/>
          <p:nvPr/>
        </p:nvSpPr>
        <p:spPr>
          <a:xfrm>
            <a:off x="4835749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214B87-A34E-4E79-ACB3-C9CABB7D8BB1}"/>
              </a:ext>
            </a:extLst>
          </p:cNvPr>
          <p:cNvSpPr/>
          <p:nvPr/>
        </p:nvSpPr>
        <p:spPr>
          <a:xfrm>
            <a:off x="5645096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651EC2-2E39-4846-B1EC-96048AA5E008}"/>
              </a:ext>
            </a:extLst>
          </p:cNvPr>
          <p:cNvSpPr/>
          <p:nvPr/>
        </p:nvSpPr>
        <p:spPr>
          <a:xfrm>
            <a:off x="6454443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702A51-8758-43E2-B626-5098F2CC7B04}"/>
              </a:ext>
            </a:extLst>
          </p:cNvPr>
          <p:cNvSpPr/>
          <p:nvPr/>
        </p:nvSpPr>
        <p:spPr>
          <a:xfrm>
            <a:off x="7263790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2897A-8874-4F7A-96B6-83DA4EB1C993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1DD7C-7405-4F88-82DB-5F323F7FA819}"/>
              </a:ext>
            </a:extLst>
          </p:cNvPr>
          <p:cNvSpPr txBox="1"/>
          <p:nvPr/>
        </p:nvSpPr>
        <p:spPr>
          <a:xfrm>
            <a:off x="3017777" y="5286803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((1x26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- 1x26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x 26 + 2 x 26</a:t>
            </a:r>
            <a:r>
              <a:rPr lang="hu-HU" sz="24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054087F-6DE3-4A24-A0C1-8519CF4F1F56}"/>
              </a:ext>
            </a:extLst>
          </p:cNvPr>
          <p:cNvSpPr/>
          <p:nvPr/>
        </p:nvSpPr>
        <p:spPr>
          <a:xfrm rot="5400000">
            <a:off x="5910775" y="3654238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87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9C494-9230-4A5F-BE0B-AECF0466C951}"/>
              </a:ext>
            </a:extLst>
          </p:cNvPr>
          <p:cNvSpPr/>
          <p:nvPr/>
        </p:nvSpPr>
        <p:spPr>
          <a:xfrm>
            <a:off x="4026402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6910-E4FE-4C56-A394-659B35E46882}"/>
              </a:ext>
            </a:extLst>
          </p:cNvPr>
          <p:cNvSpPr/>
          <p:nvPr/>
        </p:nvSpPr>
        <p:spPr>
          <a:xfrm>
            <a:off x="4835749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214B87-A34E-4E79-ACB3-C9CABB7D8BB1}"/>
              </a:ext>
            </a:extLst>
          </p:cNvPr>
          <p:cNvSpPr/>
          <p:nvPr/>
        </p:nvSpPr>
        <p:spPr>
          <a:xfrm>
            <a:off x="5645096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651EC2-2E39-4846-B1EC-96048AA5E008}"/>
              </a:ext>
            </a:extLst>
          </p:cNvPr>
          <p:cNvSpPr/>
          <p:nvPr/>
        </p:nvSpPr>
        <p:spPr>
          <a:xfrm>
            <a:off x="6454443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702A51-8758-43E2-B626-5098F2CC7B04}"/>
              </a:ext>
            </a:extLst>
          </p:cNvPr>
          <p:cNvSpPr/>
          <p:nvPr/>
        </p:nvSpPr>
        <p:spPr>
          <a:xfrm>
            <a:off x="7263790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2897A-8874-4F7A-96B6-83DA4EB1C993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1DD7C-7405-4F88-82DB-5F323F7FA819}"/>
              </a:ext>
            </a:extLst>
          </p:cNvPr>
          <p:cNvSpPr txBox="1"/>
          <p:nvPr/>
        </p:nvSpPr>
        <p:spPr>
          <a:xfrm>
            <a:off x="4958214" y="5286803"/>
            <a:ext cx="208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1406 % 31 = 11</a:t>
            </a:r>
            <a:endParaRPr lang="hu-HU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A6A64C5-0D47-425F-B0ED-A04074D6F9E4}"/>
              </a:ext>
            </a:extLst>
          </p:cNvPr>
          <p:cNvSpPr/>
          <p:nvPr/>
        </p:nvSpPr>
        <p:spPr>
          <a:xfrm rot="5400000">
            <a:off x="5910775" y="3654238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602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9C494-9230-4A5F-BE0B-AECF0466C951}"/>
              </a:ext>
            </a:extLst>
          </p:cNvPr>
          <p:cNvSpPr/>
          <p:nvPr/>
        </p:nvSpPr>
        <p:spPr>
          <a:xfrm>
            <a:off x="4026402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6910-E4FE-4C56-A394-659B35E46882}"/>
              </a:ext>
            </a:extLst>
          </p:cNvPr>
          <p:cNvSpPr/>
          <p:nvPr/>
        </p:nvSpPr>
        <p:spPr>
          <a:xfrm>
            <a:off x="4835749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214B87-A34E-4E79-ACB3-C9CABB7D8BB1}"/>
              </a:ext>
            </a:extLst>
          </p:cNvPr>
          <p:cNvSpPr/>
          <p:nvPr/>
        </p:nvSpPr>
        <p:spPr>
          <a:xfrm>
            <a:off x="5645096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651EC2-2E39-4846-B1EC-96048AA5E008}"/>
              </a:ext>
            </a:extLst>
          </p:cNvPr>
          <p:cNvSpPr/>
          <p:nvPr/>
        </p:nvSpPr>
        <p:spPr>
          <a:xfrm>
            <a:off x="6454443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702A51-8758-43E2-B626-5098F2CC7B04}"/>
              </a:ext>
            </a:extLst>
          </p:cNvPr>
          <p:cNvSpPr/>
          <p:nvPr/>
        </p:nvSpPr>
        <p:spPr>
          <a:xfrm>
            <a:off x="7263790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2897A-8874-4F7A-96B6-83DA4EB1C993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A1DD7C-7405-4F88-82DB-5F323F7FA819}"/>
              </a:ext>
            </a:extLst>
          </p:cNvPr>
          <p:cNvSpPr txBox="1"/>
          <p:nvPr/>
        </p:nvSpPr>
        <p:spPr>
          <a:xfrm>
            <a:off x="4958214" y="5286803"/>
            <a:ext cx="208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1406 % 31 = 11</a:t>
            </a:r>
            <a:endParaRPr lang="hu-HU" sz="2400" b="1" i="1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A6A64C5-0D47-425F-B0ED-A04074D6F9E4}"/>
              </a:ext>
            </a:extLst>
          </p:cNvPr>
          <p:cNvSpPr/>
          <p:nvPr/>
        </p:nvSpPr>
        <p:spPr>
          <a:xfrm rot="5400000">
            <a:off x="5910775" y="3654238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09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Z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Substring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7932828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construct an algorithm thats capable of finding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 Gusfield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back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1994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complexity and it needs additional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memory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it is not an in-place algorithm</a:t>
            </a:r>
          </a:p>
        </p:txBody>
      </p:sp>
    </p:spTree>
    <p:extLst>
      <p:ext uri="{BB962C8B-B14F-4D97-AF65-F5344CB8AC3E}">
        <p14:creationId xmlns:p14="http://schemas.microsoft.com/office/powerpoint/2010/main" val="10131603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4421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753768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4563115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5372462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6181809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6991156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7800503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8609850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2944421" y="374119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3753768" y="374119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4563115" y="374119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036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4373726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5183073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992420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801767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611114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8420461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9229808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10039155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136338" y="268327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45685" y="268327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755032" y="268327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22FEBB-D8B6-4447-A11B-AA003E5E699A}"/>
              </a:ext>
            </a:extLst>
          </p:cNvPr>
          <p:cNvSpPr/>
          <p:nvPr/>
        </p:nvSpPr>
        <p:spPr>
          <a:xfrm>
            <a:off x="3564379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0645AFA-E4CE-4559-B243-A793642ABD5D}"/>
              </a:ext>
            </a:extLst>
          </p:cNvPr>
          <p:cNvSpPr/>
          <p:nvPr/>
        </p:nvSpPr>
        <p:spPr>
          <a:xfrm rot="5400000">
            <a:off x="5545583" y="1597014"/>
            <a:ext cx="550415" cy="4537316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BD59-E42C-4FFD-A745-86D429107262}"/>
              </a:ext>
            </a:extLst>
          </p:cNvPr>
          <p:cNvSpPr txBox="1"/>
          <p:nvPr/>
        </p:nvSpPr>
        <p:spPr>
          <a:xfrm>
            <a:off x="2569102" y="4343505"/>
            <a:ext cx="6525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CONCATENATE THE PATTERN AND THE TEXT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and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text (or string) can be separated by a special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 – that is not part of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($)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we can do a minor change in the implementation and there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no need for the special character ($)</a:t>
            </a:r>
          </a:p>
        </p:txBody>
      </p:sp>
    </p:spTree>
    <p:extLst>
      <p:ext uri="{BB962C8B-B14F-4D97-AF65-F5344CB8AC3E}">
        <p14:creationId xmlns:p14="http://schemas.microsoft.com/office/powerpoint/2010/main" val="17594989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2683276"/>
            <a:ext cx="745724" cy="7457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268327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268327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268327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0645AFA-E4CE-4559-B243-A793642ABD5D}"/>
              </a:ext>
            </a:extLst>
          </p:cNvPr>
          <p:cNvSpPr/>
          <p:nvPr/>
        </p:nvSpPr>
        <p:spPr>
          <a:xfrm rot="5400000">
            <a:off x="5545583" y="1597014"/>
            <a:ext cx="550415" cy="4537316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BD59-E42C-4FFD-A745-86D429107262}"/>
              </a:ext>
            </a:extLst>
          </p:cNvPr>
          <p:cNvSpPr txBox="1"/>
          <p:nvPr/>
        </p:nvSpPr>
        <p:spPr>
          <a:xfrm>
            <a:off x="2569102" y="4343505"/>
            <a:ext cx="65251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CONCATENATE THE PATTERN AND THE TEXT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and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text (or string) can be separated by a special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 – that is not part of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($)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we can do a minor change in the implementation and there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no need for the special character ($)</a:t>
            </a:r>
          </a:p>
        </p:txBody>
      </p:sp>
    </p:spTree>
    <p:extLst>
      <p:ext uri="{BB962C8B-B14F-4D97-AF65-F5344CB8AC3E}">
        <p14:creationId xmlns:p14="http://schemas.microsoft.com/office/powerpoint/2010/main" val="15854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772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BD59-E42C-4FFD-A745-86D429107262}"/>
              </a:ext>
            </a:extLst>
          </p:cNvPr>
          <p:cNvSpPr txBox="1"/>
          <p:nvPr/>
        </p:nvSpPr>
        <p:spPr>
          <a:xfrm>
            <a:off x="2856491" y="3269305"/>
            <a:ext cx="64790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HAVE TO CONSTRUCT THE Z</a:t>
            </a:r>
            <a:r>
              <a:rPr lang="hu-HU" sz="20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(S) TABLE FIRST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is the length of the longest substring in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starting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position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matches a prefix of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course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be greater than the length of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1365150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09412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151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94175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5628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6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85645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70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883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45561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803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6924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77697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853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4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134052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14987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95922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376857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15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011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5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112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7585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286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57460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0998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9902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19541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940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1319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41773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3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1340529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14987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95922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376857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3240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1971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66979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6880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877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35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821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26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0656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948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91508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58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82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1340529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14987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95922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376857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500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60604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8802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7701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63524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908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76F9B56-453B-4DB6-8C27-503AD2A45813}"/>
              </a:ext>
            </a:extLst>
          </p:cNvPr>
          <p:cNvSpPr txBox="1"/>
          <p:nvPr/>
        </p:nvSpPr>
        <p:spPr>
          <a:xfrm>
            <a:off x="2553074" y="5255999"/>
            <a:ext cx="7085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than we can find all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matches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original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text. We just have to find the values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&gt;= |P|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length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215641837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85919"/>
              </p:ext>
            </p:extLst>
          </p:nvPr>
        </p:nvGraphicFramePr>
        <p:xfrm>
          <a:off x="2031998" y="360958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GB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97C509-8869-4416-B2C4-787B5FF8E6F6}"/>
              </a:ext>
            </a:extLst>
          </p:cNvPr>
          <p:cNvSpPr txBox="1"/>
          <p:nvPr/>
        </p:nvSpPr>
        <p:spPr>
          <a:xfrm>
            <a:off x="2553074" y="5255999"/>
            <a:ext cx="7085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than we can find all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matches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original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text. We just have to find the values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&gt;= |P|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length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3923618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681267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490614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29996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10930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691865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728002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537349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346696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251747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061094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870441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BFF5E6-F566-43F6-9E96-DF8B9F44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75227"/>
              </p:ext>
            </p:extLst>
          </p:nvPr>
        </p:nvGraphicFramePr>
        <p:xfrm>
          <a:off x="2031998" y="3609588"/>
          <a:ext cx="81280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952152350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129890169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792561904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170584257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30937948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49183033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630407872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564564939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290301891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3521305569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616348477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664533257"/>
                    </a:ext>
                  </a:extLst>
                </a:gridCol>
                <a:gridCol w="580572">
                  <a:extLst>
                    <a:ext uri="{9D8B030D-6E8A-4147-A177-3AD203B41FA5}">
                      <a16:colId xmlns:a16="http://schemas.microsoft.com/office/drawing/2014/main" val="236585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/>
                        <a:t>INDEX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8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LETTER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Z</a:t>
                      </a:r>
                      <a:r>
                        <a:rPr lang="hu-HU" b="1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en-GB" b="1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en-GB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47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76F9B56-453B-4DB6-8C27-503AD2A45813}"/>
              </a:ext>
            </a:extLst>
          </p:cNvPr>
          <p:cNvSpPr txBox="1"/>
          <p:nvPr/>
        </p:nvSpPr>
        <p:spPr>
          <a:xfrm>
            <a:off x="2553074" y="5255999"/>
            <a:ext cx="7085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have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than we can find all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matches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original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text. We just have to find the values in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&gt;= |P|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the length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CEAFCF-CD2C-41F1-851D-7AB17EA96BD3}"/>
              </a:ext>
            </a:extLst>
          </p:cNvPr>
          <p:cNvSpPr/>
          <p:nvPr/>
        </p:nvSpPr>
        <p:spPr>
          <a:xfrm>
            <a:off x="10156043" y="1946429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3761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174F3-D578-47E2-9D79-7B37311C4134}"/>
              </a:ext>
            </a:extLst>
          </p:cNvPr>
          <p:cNvSpPr/>
          <p:nvPr/>
        </p:nvSpPr>
        <p:spPr>
          <a:xfrm>
            <a:off x="3661167" y="4287912"/>
            <a:ext cx="5601810" cy="22993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F9B56-453B-4DB6-8C27-503AD2A45813}"/>
              </a:ext>
            </a:extLst>
          </p:cNvPr>
          <p:cNvSpPr txBox="1"/>
          <p:nvPr/>
        </p:nvSpPr>
        <p:spPr>
          <a:xfrm>
            <a:off x="2305213" y="1522013"/>
            <a:ext cx="75815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solved the problem of finding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patterns in an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arbitrary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text or string with the help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values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b="1" dirty="0">
                <a:solidFill>
                  <a:srgbClr val="FF9999"/>
                </a:solidFill>
                <a:sym typeface="Wingdings" panose="05000000000000000000" pitchFamily="2" charset="2"/>
              </a:rPr>
              <a:t>THE PROBLEM IS THAT IT IS QUITE SLOW</a:t>
            </a:r>
          </a:p>
          <a:p>
            <a:pPr algn="ctr"/>
            <a:r>
              <a:rPr lang="hu-HU" sz="2000" b="1" dirty="0">
                <a:solidFill>
                  <a:srgbClr val="FF9999"/>
                </a:solidFill>
                <a:sym typeface="Wingdings" panose="05000000000000000000" pitchFamily="2" charset="2"/>
              </a:rPr>
              <a:t> TO CONSTRUCT THE Z TABLE</a:t>
            </a:r>
          </a:p>
          <a:p>
            <a:pPr marL="342900" indent="-342900" algn="ctr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 algn="ctr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naive approach takes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O(|S|</a:t>
            </a:r>
            <a:r>
              <a:rPr lang="hu-HU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quadratic running time</a:t>
            </a: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d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complexity and we are after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algorithm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46541-61EC-4AC0-AF48-AF97B83A46AE}"/>
              </a:ext>
            </a:extLst>
          </p:cNvPr>
          <p:cNvSpPr txBox="1"/>
          <p:nvPr/>
        </p:nvSpPr>
        <p:spPr>
          <a:xfrm>
            <a:off x="3986073" y="4374138"/>
            <a:ext cx="495199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i from 1 to length of the S string</a:t>
            </a:r>
          </a:p>
          <a:p>
            <a:pPr>
              <a:lnSpc>
                <a:spcPct val="150000"/>
              </a:lnSpc>
            </a:pPr>
            <a:r>
              <a:rPr lang="hu-HU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n = 0</a:t>
            </a:r>
          </a:p>
          <a:p>
            <a:pPr>
              <a:lnSpc>
                <a:spcPct val="150000"/>
              </a:lnSpc>
            </a:pPr>
            <a:r>
              <a:rPr lang="hu-HU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while n+k &lt; length of S and S[n] = S[n+k]</a:t>
            </a:r>
          </a:p>
          <a:p>
            <a:pPr>
              <a:lnSpc>
                <a:spcPct val="150000"/>
              </a:lnSpc>
            </a:pPr>
            <a:r>
              <a:rPr lang="hu-HU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	n = n + 1</a:t>
            </a:r>
          </a:p>
          <a:p>
            <a:pPr>
              <a:lnSpc>
                <a:spcPct val="150000"/>
              </a:lnSpc>
            </a:pPr>
            <a:r>
              <a:rPr lang="hu-HU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Z[k] = n </a:t>
            </a:r>
            <a:endParaRPr lang="en-GB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708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93872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474806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9B910A-6865-448A-A88D-03F06F7338DB}"/>
              </a:ext>
            </a:extLst>
          </p:cNvPr>
          <p:cNvSpPr/>
          <p:nvPr/>
        </p:nvSpPr>
        <p:spPr>
          <a:xfrm>
            <a:off x="555741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6FC8C2-E39D-4C40-88FB-73A4C15D9468}"/>
              </a:ext>
            </a:extLst>
          </p:cNvPr>
          <p:cNvSpPr/>
          <p:nvPr/>
        </p:nvSpPr>
        <p:spPr>
          <a:xfrm>
            <a:off x="6366762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5AB22-D2C9-4E12-A9BB-4287C4E0CCB6}"/>
              </a:ext>
            </a:extLst>
          </p:cNvPr>
          <p:cNvSpPr/>
          <p:nvPr/>
        </p:nvSpPr>
        <p:spPr>
          <a:xfrm>
            <a:off x="7176109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38E33-D3B9-42FF-AC44-2C300646CBBF}"/>
              </a:ext>
            </a:extLst>
          </p:cNvPr>
          <p:cNvSpPr/>
          <p:nvPr/>
        </p:nvSpPr>
        <p:spPr>
          <a:xfrm>
            <a:off x="7985456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B25B6-8D1A-41EE-A8EA-3C6C0F46BAEB}"/>
              </a:ext>
            </a:extLst>
          </p:cNvPr>
          <p:cNvSpPr/>
          <p:nvPr/>
        </p:nvSpPr>
        <p:spPr>
          <a:xfrm>
            <a:off x="8794803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04A22-8507-4EC6-8842-BFD4F2E5FDFA}"/>
              </a:ext>
            </a:extLst>
          </p:cNvPr>
          <p:cNvSpPr/>
          <p:nvPr/>
        </p:nvSpPr>
        <p:spPr>
          <a:xfrm>
            <a:off x="9604150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318548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3127895" y="1946429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10ED-86DA-4D7F-A4A7-DD26A56142B3}"/>
              </a:ext>
            </a:extLst>
          </p:cNvPr>
          <p:cNvSpPr/>
          <p:nvPr/>
        </p:nvSpPr>
        <p:spPr>
          <a:xfrm>
            <a:off x="7939584" y="1699819"/>
            <a:ext cx="2428046" cy="123894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184845-4FCC-4567-BD65-2990D2488207}"/>
              </a:ext>
            </a:extLst>
          </p:cNvPr>
          <p:cNvSpPr/>
          <p:nvPr/>
        </p:nvSpPr>
        <p:spPr>
          <a:xfrm>
            <a:off x="4711074" y="1690688"/>
            <a:ext cx="1618699" cy="123894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1971-9A16-4955-B505-F243D9E19EFE}"/>
              </a:ext>
            </a:extLst>
          </p:cNvPr>
          <p:cNvSpPr txBox="1"/>
          <p:nvPr/>
        </p:nvSpPr>
        <p:spPr>
          <a:xfrm>
            <a:off x="4876545" y="4154791"/>
            <a:ext cx="50556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</a:t>
            </a:r>
            <a:r>
              <a:rPr lang="hu-H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boxes</a:t>
            </a:r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are substrings which match string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r>
              <a:rPr lang="en-GB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prefixes with the same length</a:t>
            </a:r>
            <a:endParaRPr lang="hu-HU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THESE Z BOX VALUES ARE VERY SIMILAR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maybe we can use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information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boost the runmning time of the algorithm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0FABECD-628D-4CC2-91A6-738A75BF20A6}"/>
              </a:ext>
            </a:extLst>
          </p:cNvPr>
          <p:cNvSpPr/>
          <p:nvPr/>
        </p:nvSpPr>
        <p:spPr>
          <a:xfrm rot="5400000">
            <a:off x="7133608" y="1337644"/>
            <a:ext cx="550415" cy="4537316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414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072512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594075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030764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550949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1971-9A16-4955-B505-F243D9E19EFE}"/>
              </a:ext>
            </a:extLst>
          </p:cNvPr>
          <p:cNvSpPr txBox="1"/>
          <p:nvPr/>
        </p:nvSpPr>
        <p:spPr>
          <a:xfrm>
            <a:off x="2493462" y="3821821"/>
            <a:ext cx="65492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 know that the characters in the </a:t>
            </a:r>
            <a:r>
              <a:rPr lang="hu-HU" sz="2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Z</a:t>
            </a:r>
            <a:r>
              <a:rPr lang="hu-HU" sz="20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boxes are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matching with the prefix of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(this is the definition of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 WE USE THE Z</a:t>
            </a:r>
            <a:r>
              <a:rPr lang="hu-HU" sz="20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VALUES OF THE PREFIX?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rgbClr val="FF9999"/>
                </a:solidFill>
              </a:rPr>
              <a:t>Z</a:t>
            </a:r>
            <a:r>
              <a:rPr lang="hu-HU" sz="2000" b="1" baseline="-25000" dirty="0">
                <a:solidFill>
                  <a:srgbClr val="FF9999"/>
                </a:solidFill>
              </a:rPr>
              <a:t>p</a:t>
            </a:r>
            <a:r>
              <a:rPr lang="hu-HU" sz="2000" b="1" dirty="0">
                <a:solidFill>
                  <a:srgbClr val="FF9999"/>
                </a:solidFill>
              </a:rPr>
              <a:t> = Z</a:t>
            </a:r>
            <a:r>
              <a:rPr lang="hu-HU" sz="2000" b="1" baseline="-25000" dirty="0">
                <a:solidFill>
                  <a:srgbClr val="FF9999"/>
                </a:solidFill>
              </a:rPr>
              <a:t>k</a:t>
            </a:r>
            <a:r>
              <a:rPr lang="hu-HU" sz="2000" b="1" dirty="0">
                <a:solidFill>
                  <a:srgbClr val="FF9999"/>
                </a:solidFill>
              </a:rPr>
              <a:t> ???</a:t>
            </a:r>
            <a:endParaRPr lang="en-GB" sz="2000" b="1" dirty="0">
              <a:solidFill>
                <a:srgbClr val="FF999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CDA5-4656-4264-AB2D-E1D98ACAFE72}"/>
              </a:ext>
            </a:extLst>
          </p:cNvPr>
          <p:cNvSpPr txBox="1"/>
          <p:nvPr/>
        </p:nvSpPr>
        <p:spPr>
          <a:xfrm>
            <a:off x="6577330" y="2916763"/>
            <a:ext cx="825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(left)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BDCF-E891-4DEC-AA7E-8002BBF06B16}"/>
              </a:ext>
            </a:extLst>
          </p:cNvPr>
          <p:cNvSpPr txBox="1"/>
          <p:nvPr/>
        </p:nvSpPr>
        <p:spPr>
          <a:xfrm>
            <a:off x="7357649" y="1097187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79ED3-671C-4E41-87AD-A35949F34A3E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7511698" y="1497297"/>
            <a:ext cx="1" cy="4378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686224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207787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4122913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644476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164661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292665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814228" y="193510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729354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250917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771102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10ED-86DA-4D7F-A4A7-DD26A56142B3}"/>
              </a:ext>
            </a:extLst>
          </p:cNvPr>
          <p:cNvSpPr/>
          <p:nvPr/>
        </p:nvSpPr>
        <p:spPr>
          <a:xfrm>
            <a:off x="6668221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9F733-7C42-402A-9532-57FE90B2A688}"/>
              </a:ext>
            </a:extLst>
          </p:cNvPr>
          <p:cNvCxnSpPr>
            <a:cxnSpLocks/>
            <a:stCxn id="4" idx="0"/>
            <a:endCxn id="44" idx="2"/>
          </p:cNvCxnSpPr>
          <p:nvPr/>
        </p:nvCxnSpPr>
        <p:spPr>
          <a:xfrm flipV="1">
            <a:off x="6990136" y="2456668"/>
            <a:ext cx="0" cy="460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D1D8B4-22E5-4A9D-ACDB-AEF105FC97F7}"/>
              </a:ext>
            </a:extLst>
          </p:cNvPr>
          <p:cNvSpPr txBox="1"/>
          <p:nvPr/>
        </p:nvSpPr>
        <p:spPr>
          <a:xfrm>
            <a:off x="8049342" y="2916763"/>
            <a:ext cx="99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(right)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9D292B-EB0C-4C05-985A-0558A757019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8546049" y="2456667"/>
            <a:ext cx="0" cy="46009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D7350C-5CAF-4C26-8648-B13F5D219202}"/>
              </a:ext>
            </a:extLst>
          </p:cNvPr>
          <p:cNvSpPr/>
          <p:nvPr/>
        </p:nvSpPr>
        <p:spPr>
          <a:xfrm>
            <a:off x="1448083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72B420-2C03-4FA5-9069-2307DA64F993}"/>
              </a:ext>
            </a:extLst>
          </p:cNvPr>
          <p:cNvSpPr txBox="1"/>
          <p:nvPr/>
        </p:nvSpPr>
        <p:spPr>
          <a:xfrm>
            <a:off x="1818499" y="291676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k - 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B60BC2-C5FF-4D57-8C65-0CF688010B51}"/>
              </a:ext>
            </a:extLst>
          </p:cNvPr>
          <p:cNvCxnSpPr>
            <a:cxnSpLocks/>
            <a:stCxn id="62" idx="0"/>
            <a:endCxn id="15" idx="2"/>
          </p:cNvCxnSpPr>
          <p:nvPr/>
        </p:nvCxnSpPr>
        <p:spPr>
          <a:xfrm flipV="1">
            <a:off x="2291546" y="2467992"/>
            <a:ext cx="0" cy="4487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60F1FA-1E88-4BB4-B63B-BC81EF2DD489}"/>
              </a:ext>
            </a:extLst>
          </p:cNvPr>
          <p:cNvSpPr txBox="1"/>
          <p:nvPr/>
        </p:nvSpPr>
        <p:spPr>
          <a:xfrm>
            <a:off x="8814228" y="672605"/>
            <a:ext cx="282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pointing to the first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to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item of the last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</p:txBody>
      </p:sp>
    </p:spTree>
    <p:extLst>
      <p:ext uri="{BB962C8B-B14F-4D97-AF65-F5344CB8AC3E}">
        <p14:creationId xmlns:p14="http://schemas.microsoft.com/office/powerpoint/2010/main" val="340212443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072512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594075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030764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550949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1971-9A16-4955-B505-F243D9E19EFE}"/>
              </a:ext>
            </a:extLst>
          </p:cNvPr>
          <p:cNvSpPr txBox="1"/>
          <p:nvPr/>
        </p:nvSpPr>
        <p:spPr>
          <a:xfrm>
            <a:off x="2821962" y="4126041"/>
            <a:ext cx="65480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k&gt;r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then we have no other option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to compute the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explicity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naive formula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CDA5-4656-4264-AB2D-E1D98ACAFE72}"/>
              </a:ext>
            </a:extLst>
          </p:cNvPr>
          <p:cNvSpPr txBox="1"/>
          <p:nvPr/>
        </p:nvSpPr>
        <p:spPr>
          <a:xfrm>
            <a:off x="6577330" y="2916763"/>
            <a:ext cx="825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(left)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BDCF-E891-4DEC-AA7E-8002BBF06B16}"/>
              </a:ext>
            </a:extLst>
          </p:cNvPr>
          <p:cNvSpPr txBox="1"/>
          <p:nvPr/>
        </p:nvSpPr>
        <p:spPr>
          <a:xfrm>
            <a:off x="7357649" y="1097187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79ED3-671C-4E41-87AD-A35949F34A3E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7511698" y="1497297"/>
            <a:ext cx="1" cy="4378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686224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207787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4122913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644476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164661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292665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814228" y="193510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729354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250917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771102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10ED-86DA-4D7F-A4A7-DD26A56142B3}"/>
              </a:ext>
            </a:extLst>
          </p:cNvPr>
          <p:cNvSpPr/>
          <p:nvPr/>
        </p:nvSpPr>
        <p:spPr>
          <a:xfrm>
            <a:off x="6668221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9F733-7C42-402A-9532-57FE90B2A688}"/>
              </a:ext>
            </a:extLst>
          </p:cNvPr>
          <p:cNvCxnSpPr>
            <a:cxnSpLocks/>
            <a:stCxn id="4" idx="0"/>
            <a:endCxn id="44" idx="2"/>
          </p:cNvCxnSpPr>
          <p:nvPr/>
        </p:nvCxnSpPr>
        <p:spPr>
          <a:xfrm flipV="1">
            <a:off x="6990136" y="2456668"/>
            <a:ext cx="0" cy="460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D1D8B4-22E5-4A9D-ACDB-AEF105FC97F7}"/>
              </a:ext>
            </a:extLst>
          </p:cNvPr>
          <p:cNvSpPr txBox="1"/>
          <p:nvPr/>
        </p:nvSpPr>
        <p:spPr>
          <a:xfrm>
            <a:off x="8049342" y="2916763"/>
            <a:ext cx="99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(right)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9D292B-EB0C-4C05-985A-0558A757019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8546049" y="2456667"/>
            <a:ext cx="0" cy="46009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D7350C-5CAF-4C26-8648-B13F5D219202}"/>
              </a:ext>
            </a:extLst>
          </p:cNvPr>
          <p:cNvSpPr/>
          <p:nvPr/>
        </p:nvSpPr>
        <p:spPr>
          <a:xfrm>
            <a:off x="1448083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72B420-2C03-4FA5-9069-2307DA64F993}"/>
              </a:ext>
            </a:extLst>
          </p:cNvPr>
          <p:cNvSpPr txBox="1"/>
          <p:nvPr/>
        </p:nvSpPr>
        <p:spPr>
          <a:xfrm>
            <a:off x="1818499" y="291676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k - 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B60BC2-C5FF-4D57-8C65-0CF688010B51}"/>
              </a:ext>
            </a:extLst>
          </p:cNvPr>
          <p:cNvCxnSpPr>
            <a:cxnSpLocks/>
            <a:stCxn id="62" idx="0"/>
            <a:endCxn id="15" idx="2"/>
          </p:cNvCxnSpPr>
          <p:nvPr/>
        </p:nvCxnSpPr>
        <p:spPr>
          <a:xfrm flipV="1">
            <a:off x="2291546" y="2467992"/>
            <a:ext cx="0" cy="4487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60F1FA-1E88-4BB4-B63B-BC81EF2DD489}"/>
              </a:ext>
            </a:extLst>
          </p:cNvPr>
          <p:cNvSpPr txBox="1"/>
          <p:nvPr/>
        </p:nvSpPr>
        <p:spPr>
          <a:xfrm>
            <a:off x="8814228" y="672605"/>
            <a:ext cx="282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pointing to the first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to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item of the last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</p:txBody>
      </p:sp>
    </p:spTree>
    <p:extLst>
      <p:ext uri="{BB962C8B-B14F-4D97-AF65-F5344CB8AC3E}">
        <p14:creationId xmlns:p14="http://schemas.microsoft.com/office/powerpoint/2010/main" val="305038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14839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95774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376709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457643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072512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594075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030764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550949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1971-9A16-4955-B505-F243D9E19EFE}"/>
              </a:ext>
            </a:extLst>
          </p:cNvPr>
          <p:cNvSpPr txBox="1"/>
          <p:nvPr/>
        </p:nvSpPr>
        <p:spPr>
          <a:xfrm>
            <a:off x="2422590" y="3776970"/>
            <a:ext cx="73468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at the prefix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smaller than the rest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substring starting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THIS CASE WE CAN COPY THE VALUE SO Z</a:t>
            </a:r>
            <a:r>
              <a:rPr lang="hu-HU" sz="20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</a:t>
            </a:r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Z</a:t>
            </a:r>
            <a:r>
              <a:rPr lang="hu-HU" sz="20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(this is why the final running time will be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O(|S|)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CDA5-4656-4264-AB2D-E1D98ACAFE72}"/>
              </a:ext>
            </a:extLst>
          </p:cNvPr>
          <p:cNvSpPr txBox="1"/>
          <p:nvPr/>
        </p:nvSpPr>
        <p:spPr>
          <a:xfrm>
            <a:off x="6577330" y="2916763"/>
            <a:ext cx="825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(left)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BDCF-E891-4DEC-AA7E-8002BBF06B16}"/>
              </a:ext>
            </a:extLst>
          </p:cNvPr>
          <p:cNvSpPr txBox="1"/>
          <p:nvPr/>
        </p:nvSpPr>
        <p:spPr>
          <a:xfrm>
            <a:off x="7357649" y="1097187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79ED3-671C-4E41-87AD-A35949F34A3E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7511698" y="1497297"/>
            <a:ext cx="1" cy="4378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686224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207787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4122913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644476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164661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292665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814228" y="193510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729354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250917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771102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10ED-86DA-4D7F-A4A7-DD26A56142B3}"/>
              </a:ext>
            </a:extLst>
          </p:cNvPr>
          <p:cNvSpPr/>
          <p:nvPr/>
        </p:nvSpPr>
        <p:spPr>
          <a:xfrm>
            <a:off x="6668221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9F733-7C42-402A-9532-57FE90B2A688}"/>
              </a:ext>
            </a:extLst>
          </p:cNvPr>
          <p:cNvCxnSpPr>
            <a:cxnSpLocks/>
            <a:stCxn id="4" idx="0"/>
            <a:endCxn id="44" idx="2"/>
          </p:cNvCxnSpPr>
          <p:nvPr/>
        </p:nvCxnSpPr>
        <p:spPr>
          <a:xfrm flipV="1">
            <a:off x="6990136" y="2456668"/>
            <a:ext cx="0" cy="460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D1D8B4-22E5-4A9D-ACDB-AEF105FC97F7}"/>
              </a:ext>
            </a:extLst>
          </p:cNvPr>
          <p:cNvSpPr txBox="1"/>
          <p:nvPr/>
        </p:nvSpPr>
        <p:spPr>
          <a:xfrm>
            <a:off x="8049342" y="2916763"/>
            <a:ext cx="99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(right)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9D292B-EB0C-4C05-985A-0558A757019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8546049" y="2456667"/>
            <a:ext cx="0" cy="46009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D7350C-5CAF-4C26-8648-B13F5D219202}"/>
              </a:ext>
            </a:extLst>
          </p:cNvPr>
          <p:cNvSpPr/>
          <p:nvPr/>
        </p:nvSpPr>
        <p:spPr>
          <a:xfrm>
            <a:off x="1448083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72B420-2C03-4FA5-9069-2307DA64F993}"/>
              </a:ext>
            </a:extLst>
          </p:cNvPr>
          <p:cNvSpPr txBox="1"/>
          <p:nvPr/>
        </p:nvSpPr>
        <p:spPr>
          <a:xfrm>
            <a:off x="1818499" y="291676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k - 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B60BC2-C5FF-4D57-8C65-0CF688010B51}"/>
              </a:ext>
            </a:extLst>
          </p:cNvPr>
          <p:cNvCxnSpPr>
            <a:cxnSpLocks/>
            <a:stCxn id="62" idx="0"/>
            <a:endCxn id="15" idx="2"/>
          </p:cNvCxnSpPr>
          <p:nvPr/>
        </p:nvCxnSpPr>
        <p:spPr>
          <a:xfrm flipV="1">
            <a:off x="2291546" y="2467992"/>
            <a:ext cx="0" cy="4487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60F1FA-1E88-4BB4-B63B-BC81EF2DD489}"/>
              </a:ext>
            </a:extLst>
          </p:cNvPr>
          <p:cNvSpPr txBox="1"/>
          <p:nvPr/>
        </p:nvSpPr>
        <p:spPr>
          <a:xfrm>
            <a:off x="8814228" y="672605"/>
            <a:ext cx="282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pointing to the first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to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item of the last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</p:txBody>
      </p:sp>
    </p:spTree>
    <p:extLst>
      <p:ext uri="{BB962C8B-B14F-4D97-AF65-F5344CB8AC3E}">
        <p14:creationId xmlns:p14="http://schemas.microsoft.com/office/powerpoint/2010/main" val="35257244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3072512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594075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509201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2030764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550949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F1971-9A16-4955-B505-F243D9E19EFE}"/>
              </a:ext>
            </a:extLst>
          </p:cNvPr>
          <p:cNvSpPr txBox="1"/>
          <p:nvPr/>
        </p:nvSpPr>
        <p:spPr>
          <a:xfrm>
            <a:off x="2426854" y="3776970"/>
            <a:ext cx="73382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&gt;= |S(k..r)| = r-k+1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which means that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 at the prefix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greater than the rest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substring starting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rgbClr val="FF9999"/>
                </a:solidFill>
              </a:rPr>
              <a:t>IN THIS CASE WE CAN  NOT COPY THE Z</a:t>
            </a:r>
            <a:r>
              <a:rPr lang="hu-HU" sz="2000" b="1" baseline="-25000" dirty="0">
                <a:solidFill>
                  <a:srgbClr val="FF9999"/>
                </a:solidFill>
              </a:rPr>
              <a:t>i</a:t>
            </a:r>
            <a:r>
              <a:rPr lang="hu-HU" sz="2000" b="1" dirty="0">
                <a:solidFill>
                  <a:srgbClr val="FF9999"/>
                </a:solidFill>
              </a:rPr>
              <a:t> VALUES</a:t>
            </a:r>
            <a:endParaRPr lang="hu-HU" sz="2000" dirty="0">
              <a:solidFill>
                <a:srgbClr val="FF9999"/>
              </a:solidFill>
            </a:endParaRP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have to use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approach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again)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ACDA5-4656-4264-AB2D-E1D98ACAFE72}"/>
              </a:ext>
            </a:extLst>
          </p:cNvPr>
          <p:cNvSpPr txBox="1"/>
          <p:nvPr/>
        </p:nvSpPr>
        <p:spPr>
          <a:xfrm>
            <a:off x="6577330" y="2916763"/>
            <a:ext cx="825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(left)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4BBDCF-E891-4DEC-AA7E-8002BBF06B16}"/>
              </a:ext>
            </a:extLst>
          </p:cNvPr>
          <p:cNvSpPr txBox="1"/>
          <p:nvPr/>
        </p:nvSpPr>
        <p:spPr>
          <a:xfrm>
            <a:off x="7357649" y="1097187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79ED3-671C-4E41-87AD-A35949F34A3E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7511698" y="1497297"/>
            <a:ext cx="1" cy="4378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686224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207787" y="194642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4122913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644476" y="1946429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164661" y="194642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292665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814228" y="193510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729354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250917" y="19351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771102" y="193510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B10ED-86DA-4D7F-A4A7-DD26A56142B3}"/>
              </a:ext>
            </a:extLst>
          </p:cNvPr>
          <p:cNvSpPr/>
          <p:nvPr/>
        </p:nvSpPr>
        <p:spPr>
          <a:xfrm>
            <a:off x="6668221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79F733-7C42-402A-9532-57FE90B2A688}"/>
              </a:ext>
            </a:extLst>
          </p:cNvPr>
          <p:cNvCxnSpPr>
            <a:cxnSpLocks/>
            <a:stCxn id="4" idx="0"/>
            <a:endCxn id="44" idx="2"/>
          </p:cNvCxnSpPr>
          <p:nvPr/>
        </p:nvCxnSpPr>
        <p:spPr>
          <a:xfrm flipV="1">
            <a:off x="6990136" y="2456668"/>
            <a:ext cx="0" cy="460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6D1D8B4-22E5-4A9D-ACDB-AEF105FC97F7}"/>
              </a:ext>
            </a:extLst>
          </p:cNvPr>
          <p:cNvSpPr txBox="1"/>
          <p:nvPr/>
        </p:nvSpPr>
        <p:spPr>
          <a:xfrm>
            <a:off x="8049342" y="2916763"/>
            <a:ext cx="993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(right)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9D292B-EB0C-4C05-985A-0558A757019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8546049" y="2456667"/>
            <a:ext cx="0" cy="46009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31D7350C-5CAF-4C26-8648-B13F5D219202}"/>
              </a:ext>
            </a:extLst>
          </p:cNvPr>
          <p:cNvSpPr/>
          <p:nvPr/>
        </p:nvSpPr>
        <p:spPr>
          <a:xfrm>
            <a:off x="1448083" y="1741279"/>
            <a:ext cx="2201066" cy="8665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72B420-2C03-4FA5-9069-2307DA64F993}"/>
              </a:ext>
            </a:extLst>
          </p:cNvPr>
          <p:cNvSpPr txBox="1"/>
          <p:nvPr/>
        </p:nvSpPr>
        <p:spPr>
          <a:xfrm>
            <a:off x="1818499" y="2916763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 = k - 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B60BC2-C5FF-4D57-8C65-0CF688010B51}"/>
              </a:ext>
            </a:extLst>
          </p:cNvPr>
          <p:cNvCxnSpPr>
            <a:cxnSpLocks/>
            <a:stCxn id="62" idx="0"/>
            <a:endCxn id="15" idx="2"/>
          </p:cNvCxnSpPr>
          <p:nvPr/>
        </p:nvCxnSpPr>
        <p:spPr>
          <a:xfrm flipV="1">
            <a:off x="2291546" y="2467992"/>
            <a:ext cx="0" cy="44877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60F1FA-1E88-4BB4-B63B-BC81EF2DD489}"/>
              </a:ext>
            </a:extLst>
          </p:cNvPr>
          <p:cNvSpPr txBox="1"/>
          <p:nvPr/>
        </p:nvSpPr>
        <p:spPr>
          <a:xfrm>
            <a:off x="8814228" y="672605"/>
            <a:ext cx="282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pointing to the first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pointing to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item of the last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</p:txBody>
      </p:sp>
    </p:spTree>
    <p:extLst>
      <p:ext uri="{BB962C8B-B14F-4D97-AF65-F5344CB8AC3E}">
        <p14:creationId xmlns:p14="http://schemas.microsoft.com/office/powerpoint/2010/main" val="264936106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680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8667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414707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645700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50975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414707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645700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3307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414707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645700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3290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414707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645700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5699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5493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1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148397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95774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376709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457643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812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1348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0649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509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7123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5948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1356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9279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9018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4839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02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148397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295774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376709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457643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381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1938490" y="2905217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l, 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169483" y="2476870"/>
            <a:ext cx="0" cy="4283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18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9841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87118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F6ECB2-DD9C-4740-BF4A-555098505E56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&lt; 7-5+1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0703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2405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9660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198555-B3D3-4C7E-846B-9B716E0AAABE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7-6+1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04074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198555-B3D3-4C7E-846B-9B716E0AAABE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7-6+1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361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0221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7FE6BC-473B-403B-9B48-A20C5D4B7293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7-7+1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9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9651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37744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458383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539318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768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162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825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9711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92394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13502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1797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0793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97996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7229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965145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37744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458383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539318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757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6816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12955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9530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96437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3606982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flipV="1">
            <a:off x="3730574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5163141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flipV="1">
            <a:off x="5301160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3477063" y="1944198"/>
            <a:ext cx="2076226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1699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8339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414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&lt; 16-10+1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46103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&lt; 16-10+1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7610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16-11+1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construct an algorithm thats capable of finding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naive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iterating through the text and if there is a mismatch we shift the pattern one step to the right</a:t>
            </a:r>
          </a:p>
        </p:txBody>
      </p:sp>
    </p:spTree>
    <p:extLst>
      <p:ext uri="{BB962C8B-B14F-4D97-AF65-F5344CB8AC3E}">
        <p14:creationId xmlns:p14="http://schemas.microsoft.com/office/powerpoint/2010/main" val="65351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2965145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37744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458383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539318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636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16-11+1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37559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16-12+1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2600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337471" y="4653656"/>
            <a:ext cx="54833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 &lt; 16-12+1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can copy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9278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1D2A16-4CB4-4082-8F4E-EC545BCA66C7}"/>
              </a:ext>
            </a:extLst>
          </p:cNvPr>
          <p:cNvSpPr txBox="1"/>
          <p:nvPr/>
        </p:nvSpPr>
        <p:spPr>
          <a:xfrm>
            <a:off x="3150466" y="4653656"/>
            <a:ext cx="5857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check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&gt;= |S(k..r)| = r-k+1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formul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&gt;= 16-13+1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we have to consider the items outside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actual Z box (to the right)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7721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A3077D-8BD1-4486-B702-04325FEB1603}"/>
              </a:ext>
            </a:extLst>
          </p:cNvPr>
          <p:cNvSpPr txBox="1"/>
          <p:nvPr/>
        </p:nvSpPr>
        <p:spPr>
          <a:xfrm>
            <a:off x="10376774" y="2854094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3CF63-6BFE-455C-9246-2F1A0A0BDDD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0500366" y="2464322"/>
            <a:ext cx="14427" cy="389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71D226-1E0C-4736-B3AB-3C325B55FE19}"/>
              </a:ext>
            </a:extLst>
          </p:cNvPr>
          <p:cNvSpPr txBox="1"/>
          <p:nvPr/>
        </p:nvSpPr>
        <p:spPr>
          <a:xfrm>
            <a:off x="3505993" y="285409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339690-7AD7-4614-91A5-E50BBCD2701C}"/>
              </a:ext>
            </a:extLst>
          </p:cNvPr>
          <p:cNvCxnSpPr>
            <a:cxnSpLocks/>
            <a:stCxn id="65" idx="0"/>
            <a:endCxn id="7" idx="2"/>
          </p:cNvCxnSpPr>
          <p:nvPr/>
        </p:nvCxnSpPr>
        <p:spPr>
          <a:xfrm flipV="1">
            <a:off x="3730574" y="2476868"/>
            <a:ext cx="0" cy="3772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8684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A3077D-8BD1-4486-B702-04325FEB1603}"/>
              </a:ext>
            </a:extLst>
          </p:cNvPr>
          <p:cNvSpPr txBox="1"/>
          <p:nvPr/>
        </p:nvSpPr>
        <p:spPr>
          <a:xfrm>
            <a:off x="10376774" y="2854094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3CF63-6BFE-455C-9246-2F1A0A0BDDD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0500366" y="2464322"/>
            <a:ext cx="14427" cy="389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71D226-1E0C-4736-B3AB-3C325B55FE19}"/>
              </a:ext>
            </a:extLst>
          </p:cNvPr>
          <p:cNvSpPr txBox="1"/>
          <p:nvPr/>
        </p:nvSpPr>
        <p:spPr>
          <a:xfrm>
            <a:off x="3505993" y="285409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339690-7AD7-4614-91A5-E50BBCD2701C}"/>
              </a:ext>
            </a:extLst>
          </p:cNvPr>
          <p:cNvCxnSpPr>
            <a:cxnSpLocks/>
            <a:stCxn id="65" idx="0"/>
            <a:endCxn id="7" idx="2"/>
          </p:cNvCxnSpPr>
          <p:nvPr/>
        </p:nvCxnSpPr>
        <p:spPr>
          <a:xfrm flipV="1">
            <a:off x="3730574" y="2476868"/>
            <a:ext cx="0" cy="3772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D8D0-FBE0-43A9-9E82-D3DCCE5558B0}"/>
              </a:ext>
            </a:extLst>
          </p:cNvPr>
          <p:cNvSpPr txBox="1"/>
          <p:nvPr/>
        </p:nvSpPr>
        <p:spPr>
          <a:xfrm>
            <a:off x="2234903" y="4653656"/>
            <a:ext cx="76885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comparing index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i-k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if there is a match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increment i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249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A3077D-8BD1-4486-B702-04325FEB1603}"/>
              </a:ext>
            </a:extLst>
          </p:cNvPr>
          <p:cNvSpPr txBox="1"/>
          <p:nvPr/>
        </p:nvSpPr>
        <p:spPr>
          <a:xfrm>
            <a:off x="10376774" y="2854094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3CF63-6BFE-455C-9246-2F1A0A0BDDD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0500366" y="2464322"/>
            <a:ext cx="14427" cy="389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71D226-1E0C-4736-B3AB-3C325B55FE19}"/>
              </a:ext>
            </a:extLst>
          </p:cNvPr>
          <p:cNvSpPr txBox="1"/>
          <p:nvPr/>
        </p:nvSpPr>
        <p:spPr>
          <a:xfrm>
            <a:off x="3505993" y="285409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339690-7AD7-4614-91A5-E50BBCD2701C}"/>
              </a:ext>
            </a:extLst>
          </p:cNvPr>
          <p:cNvCxnSpPr>
            <a:cxnSpLocks/>
            <a:stCxn id="65" idx="0"/>
            <a:endCxn id="7" idx="2"/>
          </p:cNvCxnSpPr>
          <p:nvPr/>
        </p:nvCxnSpPr>
        <p:spPr>
          <a:xfrm flipV="1">
            <a:off x="3730574" y="2476868"/>
            <a:ext cx="0" cy="3772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D8D0-FBE0-43A9-9E82-D3DCCE5558B0}"/>
              </a:ext>
            </a:extLst>
          </p:cNvPr>
          <p:cNvSpPr txBox="1"/>
          <p:nvPr/>
        </p:nvSpPr>
        <p:spPr>
          <a:xfrm>
            <a:off x="2234903" y="4653656"/>
            <a:ext cx="76885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comparing index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i-k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if there is a match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increment i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9801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A3077D-8BD1-4486-B702-04325FEB1603}"/>
              </a:ext>
            </a:extLst>
          </p:cNvPr>
          <p:cNvSpPr txBox="1"/>
          <p:nvPr/>
        </p:nvSpPr>
        <p:spPr>
          <a:xfrm>
            <a:off x="10900554" y="2854094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3CF63-6BFE-455C-9246-2F1A0A0BDDD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1024146" y="2464322"/>
            <a:ext cx="14427" cy="389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71D226-1E0C-4736-B3AB-3C325B55FE19}"/>
              </a:ext>
            </a:extLst>
          </p:cNvPr>
          <p:cNvSpPr txBox="1"/>
          <p:nvPr/>
        </p:nvSpPr>
        <p:spPr>
          <a:xfrm>
            <a:off x="4029773" y="285409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339690-7AD7-4614-91A5-E50BBCD2701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254354" y="2476868"/>
            <a:ext cx="0" cy="3772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D8D0-FBE0-43A9-9E82-D3DCCE5558B0}"/>
              </a:ext>
            </a:extLst>
          </p:cNvPr>
          <p:cNvSpPr txBox="1"/>
          <p:nvPr/>
        </p:nvSpPr>
        <p:spPr>
          <a:xfrm>
            <a:off x="2234903" y="4653656"/>
            <a:ext cx="76885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comparing index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i-k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if there is a match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increment i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4189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A3077D-8BD1-4486-B702-04325FEB1603}"/>
              </a:ext>
            </a:extLst>
          </p:cNvPr>
          <p:cNvSpPr txBox="1"/>
          <p:nvPr/>
        </p:nvSpPr>
        <p:spPr>
          <a:xfrm>
            <a:off x="10900554" y="2854094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3CF63-6BFE-455C-9246-2F1A0A0BDDD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1024146" y="2464322"/>
            <a:ext cx="14427" cy="389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71D226-1E0C-4736-B3AB-3C325B55FE19}"/>
              </a:ext>
            </a:extLst>
          </p:cNvPr>
          <p:cNvSpPr txBox="1"/>
          <p:nvPr/>
        </p:nvSpPr>
        <p:spPr>
          <a:xfrm>
            <a:off x="4029773" y="285409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339690-7AD7-4614-91A5-E50BBCD2701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254354" y="2476868"/>
            <a:ext cx="0" cy="3772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D8D0-FBE0-43A9-9E82-D3DCCE5558B0}"/>
              </a:ext>
            </a:extLst>
          </p:cNvPr>
          <p:cNvSpPr txBox="1"/>
          <p:nvPr/>
        </p:nvSpPr>
        <p:spPr>
          <a:xfrm>
            <a:off x="2589359" y="4653656"/>
            <a:ext cx="6979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lvl="1"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i-k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5733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A3077D-8BD1-4486-B702-04325FEB1603}"/>
              </a:ext>
            </a:extLst>
          </p:cNvPr>
          <p:cNvSpPr txBox="1"/>
          <p:nvPr/>
        </p:nvSpPr>
        <p:spPr>
          <a:xfrm>
            <a:off x="10900554" y="2854094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23CF63-6BFE-455C-9246-2F1A0A0BDDD8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1024146" y="2464322"/>
            <a:ext cx="14427" cy="3897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71D226-1E0C-4736-B3AB-3C325B55FE19}"/>
              </a:ext>
            </a:extLst>
          </p:cNvPr>
          <p:cNvSpPr txBox="1"/>
          <p:nvPr/>
        </p:nvSpPr>
        <p:spPr>
          <a:xfrm>
            <a:off x="4029773" y="285409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i-k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339690-7AD7-4614-91A5-E50BBCD2701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4254354" y="2476868"/>
            <a:ext cx="0" cy="37722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D8D0-FBE0-43A9-9E82-D3DCCE5558B0}"/>
              </a:ext>
            </a:extLst>
          </p:cNvPr>
          <p:cNvSpPr txBox="1"/>
          <p:nvPr/>
        </p:nvSpPr>
        <p:spPr>
          <a:xfrm>
            <a:off x="2589359" y="4653656"/>
            <a:ext cx="6979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lvl="1"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i-k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1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37907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46001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540946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62188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09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621702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34061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9877190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015209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6033839" y="1944198"/>
            <a:ext cx="4251679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7ED8D0-FBE0-43A9-9E82-D3DCCE5558B0}"/>
              </a:ext>
            </a:extLst>
          </p:cNvPr>
          <p:cNvSpPr txBox="1"/>
          <p:nvPr/>
        </p:nvSpPr>
        <p:spPr>
          <a:xfrm>
            <a:off x="2589359" y="4653656"/>
            <a:ext cx="69796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lvl="1" algn="ctr"/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i-k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2580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5826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9923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3167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Z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97324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79799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9917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234ECE-7FB0-4CAA-A6B9-016E4FC20343}"/>
              </a:ext>
            </a:extLst>
          </p:cNvPr>
          <p:cNvSpPr txBox="1"/>
          <p:nvPr/>
        </p:nvSpPr>
        <p:spPr>
          <a:xfrm>
            <a:off x="2589359" y="4653656"/>
            <a:ext cx="6979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062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rgbClr val="FFFF00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2E719-06E4-4B78-9C7D-52DB72363C9A}"/>
              </a:ext>
            </a:extLst>
          </p:cNvPr>
          <p:cNvSpPr txBox="1"/>
          <p:nvPr/>
        </p:nvSpPr>
        <p:spPr>
          <a:xfrm>
            <a:off x="8321031" y="2866642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FF89C-22B2-4BB3-80F0-1E622A17009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444623" y="2476868"/>
            <a:ext cx="0" cy="3897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21CCD-A917-47FD-8235-831EDE4D033C}"/>
              </a:ext>
            </a:extLst>
          </p:cNvPr>
          <p:cNvSpPr txBox="1"/>
          <p:nvPr/>
        </p:nvSpPr>
        <p:spPr>
          <a:xfrm>
            <a:off x="10392097" y="28666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251A07E-A059-4AE6-97C1-5C354BA50448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0530116" y="2476869"/>
            <a:ext cx="0" cy="38977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E9D97B5-FB48-42DE-AEA6-96CB5F47CF3F}"/>
              </a:ext>
            </a:extLst>
          </p:cNvPr>
          <p:cNvSpPr/>
          <p:nvPr/>
        </p:nvSpPr>
        <p:spPr>
          <a:xfrm>
            <a:off x="8164024" y="1944198"/>
            <a:ext cx="2627521" cy="52156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234ECE-7FB0-4CAA-A6B9-016E4FC20343}"/>
              </a:ext>
            </a:extLst>
          </p:cNvPr>
          <p:cNvSpPr txBox="1"/>
          <p:nvPr/>
        </p:nvSpPr>
        <p:spPr>
          <a:xfrm>
            <a:off x="2589359" y="4653656"/>
            <a:ext cx="69796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rgbClr val="FFC000"/>
                </a:solidFill>
              </a:rPr>
              <a:t>CASE III.)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know that there are matching characters but maybe there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matching letters outside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box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7219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Z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67CBAD-546A-4638-AA40-811721426702}"/>
              </a:ext>
            </a:extLst>
          </p:cNvPr>
          <p:cNvSpPr/>
          <p:nvPr/>
        </p:nvSpPr>
        <p:spPr>
          <a:xfrm>
            <a:off x="2948229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20A31-AD2F-4525-8A01-C2DDD2D34663}"/>
              </a:ext>
            </a:extLst>
          </p:cNvPr>
          <p:cNvSpPr/>
          <p:nvPr/>
        </p:nvSpPr>
        <p:spPr>
          <a:xfrm>
            <a:off x="3469792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B296C1-EDD6-4EBB-894F-1BC4D6FC947C}"/>
              </a:ext>
            </a:extLst>
          </p:cNvPr>
          <p:cNvSpPr/>
          <p:nvPr/>
        </p:nvSpPr>
        <p:spPr>
          <a:xfrm>
            <a:off x="1384918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7D609-EEFC-4DC4-B068-29711C3881A9}"/>
              </a:ext>
            </a:extLst>
          </p:cNvPr>
          <p:cNvSpPr/>
          <p:nvPr/>
        </p:nvSpPr>
        <p:spPr>
          <a:xfrm>
            <a:off x="1906481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9663DF-1C4E-456C-AD5B-12D776BF0D25}"/>
              </a:ext>
            </a:extLst>
          </p:cNvPr>
          <p:cNvSpPr/>
          <p:nvPr/>
        </p:nvSpPr>
        <p:spPr>
          <a:xfrm>
            <a:off x="2426666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B2BB583-8B8E-4251-98BD-71DD5E9C7C31}"/>
              </a:ext>
            </a:extLst>
          </p:cNvPr>
          <p:cNvSpPr/>
          <p:nvPr/>
        </p:nvSpPr>
        <p:spPr>
          <a:xfrm>
            <a:off x="5561941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35B6530-0962-4477-8BA1-26C482D89008}"/>
              </a:ext>
            </a:extLst>
          </p:cNvPr>
          <p:cNvSpPr/>
          <p:nvPr/>
        </p:nvSpPr>
        <p:spPr>
          <a:xfrm>
            <a:off x="6083504" y="1955305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927A9E-8F75-4033-840C-4C961B45519B}"/>
              </a:ext>
            </a:extLst>
          </p:cNvPr>
          <p:cNvSpPr/>
          <p:nvPr/>
        </p:nvSpPr>
        <p:spPr>
          <a:xfrm>
            <a:off x="3998630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A22F27-E4C3-428B-B534-6FDAD9609CD3}"/>
              </a:ext>
            </a:extLst>
          </p:cNvPr>
          <p:cNvSpPr/>
          <p:nvPr/>
        </p:nvSpPr>
        <p:spPr>
          <a:xfrm>
            <a:off x="4520193" y="195530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A911C8F-CB24-4C2B-BC1C-4311FF22CD8B}"/>
              </a:ext>
            </a:extLst>
          </p:cNvPr>
          <p:cNvSpPr/>
          <p:nvPr/>
        </p:nvSpPr>
        <p:spPr>
          <a:xfrm>
            <a:off x="5040378" y="195530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9F62B5-A917-4865-8117-87681540EF65}"/>
              </a:ext>
            </a:extLst>
          </p:cNvPr>
          <p:cNvSpPr/>
          <p:nvPr/>
        </p:nvSpPr>
        <p:spPr>
          <a:xfrm>
            <a:off x="8168382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968B2A5-7A8C-49BB-816E-B2E8F4857EBB}"/>
              </a:ext>
            </a:extLst>
          </p:cNvPr>
          <p:cNvSpPr/>
          <p:nvPr/>
        </p:nvSpPr>
        <p:spPr>
          <a:xfrm>
            <a:off x="8689945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C02B146-9FF5-4495-ACA6-5DA1696A0616}"/>
              </a:ext>
            </a:extLst>
          </p:cNvPr>
          <p:cNvSpPr/>
          <p:nvPr/>
        </p:nvSpPr>
        <p:spPr>
          <a:xfrm>
            <a:off x="6605071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3DC7138-1460-4FB7-A59D-85BBA5A42398}"/>
              </a:ext>
            </a:extLst>
          </p:cNvPr>
          <p:cNvSpPr/>
          <p:nvPr/>
        </p:nvSpPr>
        <p:spPr>
          <a:xfrm>
            <a:off x="7126634" y="194398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99E2066-489D-47CA-B31E-563C8FFD09B5}"/>
              </a:ext>
            </a:extLst>
          </p:cNvPr>
          <p:cNvSpPr/>
          <p:nvPr/>
        </p:nvSpPr>
        <p:spPr>
          <a:xfrm>
            <a:off x="7646819" y="194398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4A0690-0B5E-4DC5-9A8F-ED705CDA425A}"/>
              </a:ext>
            </a:extLst>
          </p:cNvPr>
          <p:cNvSpPr/>
          <p:nvPr/>
        </p:nvSpPr>
        <p:spPr>
          <a:xfrm>
            <a:off x="9731693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C33A5AA-8068-468D-A87B-4D74D8413822}"/>
              </a:ext>
            </a:extLst>
          </p:cNvPr>
          <p:cNvSpPr/>
          <p:nvPr/>
        </p:nvSpPr>
        <p:spPr>
          <a:xfrm>
            <a:off x="10253256" y="1943980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5505FC-3232-4C81-AA9B-9006C344DA52}"/>
              </a:ext>
            </a:extLst>
          </p:cNvPr>
          <p:cNvSpPr/>
          <p:nvPr/>
        </p:nvSpPr>
        <p:spPr>
          <a:xfrm>
            <a:off x="9210130" y="194398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477EA-6B4A-4B5E-B1AF-5DE087C606C0}"/>
              </a:ext>
            </a:extLst>
          </p:cNvPr>
          <p:cNvSpPr txBox="1"/>
          <p:nvPr/>
        </p:nvSpPr>
        <p:spPr>
          <a:xfrm>
            <a:off x="1488444" y="1541079"/>
            <a:ext cx="9504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0       1       2       3      4       5       6       7       8       9     10     11     12    13     14    15     16     17  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7DBF948-AE9A-4DB0-91F5-3AE5037608ED}"/>
              </a:ext>
            </a:extLst>
          </p:cNvPr>
          <p:cNvSpPr/>
          <p:nvPr/>
        </p:nvSpPr>
        <p:spPr>
          <a:xfrm>
            <a:off x="2943871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802310-2C73-463D-A468-9B34D5592CB1}"/>
              </a:ext>
            </a:extLst>
          </p:cNvPr>
          <p:cNvSpPr/>
          <p:nvPr/>
        </p:nvSpPr>
        <p:spPr>
          <a:xfrm>
            <a:off x="3465434" y="3815176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B294A4-93DE-4BD6-89E8-0AAC142AFBE6}"/>
              </a:ext>
            </a:extLst>
          </p:cNvPr>
          <p:cNvSpPr/>
          <p:nvPr/>
        </p:nvSpPr>
        <p:spPr>
          <a:xfrm>
            <a:off x="1380560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59325B4-2A64-450D-A8E9-D62323DEB91E}"/>
              </a:ext>
            </a:extLst>
          </p:cNvPr>
          <p:cNvSpPr/>
          <p:nvPr/>
        </p:nvSpPr>
        <p:spPr>
          <a:xfrm>
            <a:off x="1902123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C9C66-9EA0-4089-A8CF-5B7224EBE564}"/>
              </a:ext>
            </a:extLst>
          </p:cNvPr>
          <p:cNvSpPr/>
          <p:nvPr/>
        </p:nvSpPr>
        <p:spPr>
          <a:xfrm>
            <a:off x="2422308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02E06B-AFA4-49C6-B2A5-AC5B4EA66EAC}"/>
              </a:ext>
            </a:extLst>
          </p:cNvPr>
          <p:cNvSpPr/>
          <p:nvPr/>
        </p:nvSpPr>
        <p:spPr>
          <a:xfrm>
            <a:off x="5557583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7C1D7C-FD55-4651-943E-5F8FA8A46202}"/>
              </a:ext>
            </a:extLst>
          </p:cNvPr>
          <p:cNvSpPr/>
          <p:nvPr/>
        </p:nvSpPr>
        <p:spPr>
          <a:xfrm>
            <a:off x="6079146" y="3815176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FDA795-FEBD-4E86-AAE6-C04559DDE1B3}"/>
              </a:ext>
            </a:extLst>
          </p:cNvPr>
          <p:cNvSpPr/>
          <p:nvPr/>
        </p:nvSpPr>
        <p:spPr>
          <a:xfrm>
            <a:off x="3994272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5C39663-B6BF-47F1-ADC9-81CD5202FE8D}"/>
              </a:ext>
            </a:extLst>
          </p:cNvPr>
          <p:cNvSpPr/>
          <p:nvPr/>
        </p:nvSpPr>
        <p:spPr>
          <a:xfrm>
            <a:off x="4515835" y="3815178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61D1A85-22C1-4FF9-9FE7-69E13FD00F3A}"/>
              </a:ext>
            </a:extLst>
          </p:cNvPr>
          <p:cNvSpPr/>
          <p:nvPr/>
        </p:nvSpPr>
        <p:spPr>
          <a:xfrm>
            <a:off x="5036020" y="3815177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BBD066-A280-4CBC-BC30-16E38950BA50}"/>
              </a:ext>
            </a:extLst>
          </p:cNvPr>
          <p:cNvSpPr/>
          <p:nvPr/>
        </p:nvSpPr>
        <p:spPr>
          <a:xfrm>
            <a:off x="8164024" y="3803853"/>
            <a:ext cx="521563" cy="521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EA78214-ABAF-4FCB-82F9-0ED716144F16}"/>
              </a:ext>
            </a:extLst>
          </p:cNvPr>
          <p:cNvSpPr/>
          <p:nvPr/>
        </p:nvSpPr>
        <p:spPr>
          <a:xfrm>
            <a:off x="8685587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536DFAB-ED8B-4F75-9513-9F1534FC20C3}"/>
              </a:ext>
            </a:extLst>
          </p:cNvPr>
          <p:cNvSpPr/>
          <p:nvPr/>
        </p:nvSpPr>
        <p:spPr>
          <a:xfrm>
            <a:off x="6600713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6A4846A-6931-4FD6-93B9-EB507D076AA7}"/>
              </a:ext>
            </a:extLst>
          </p:cNvPr>
          <p:cNvSpPr/>
          <p:nvPr/>
        </p:nvSpPr>
        <p:spPr>
          <a:xfrm>
            <a:off x="7122276" y="3803854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7B2B2-E990-42CC-AA39-D38FE0D40593}"/>
              </a:ext>
            </a:extLst>
          </p:cNvPr>
          <p:cNvSpPr/>
          <p:nvPr/>
        </p:nvSpPr>
        <p:spPr>
          <a:xfrm>
            <a:off x="7642461" y="3803853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69AA38A-0929-432F-AE4E-A358B427A8D9}"/>
              </a:ext>
            </a:extLst>
          </p:cNvPr>
          <p:cNvSpPr/>
          <p:nvPr/>
        </p:nvSpPr>
        <p:spPr>
          <a:xfrm>
            <a:off x="9727335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E811C7-3A48-4666-B2F4-462B28438118}"/>
              </a:ext>
            </a:extLst>
          </p:cNvPr>
          <p:cNvSpPr/>
          <p:nvPr/>
        </p:nvSpPr>
        <p:spPr>
          <a:xfrm>
            <a:off x="10248898" y="3803851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FA44611-0FCA-4442-AF9E-09FB42B50ADB}"/>
              </a:ext>
            </a:extLst>
          </p:cNvPr>
          <p:cNvSpPr/>
          <p:nvPr/>
        </p:nvSpPr>
        <p:spPr>
          <a:xfrm>
            <a:off x="9205772" y="3803852"/>
            <a:ext cx="521563" cy="521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97FD20-5003-42B7-BCB1-E363DAE1A07F}"/>
              </a:ext>
            </a:extLst>
          </p:cNvPr>
          <p:cNvSpPr txBox="1"/>
          <p:nvPr/>
        </p:nvSpPr>
        <p:spPr>
          <a:xfrm>
            <a:off x="3227677" y="4706923"/>
            <a:ext cx="5702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INDEXES MUST BE TRANSFORMED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used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[pattern+text]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these indexes are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larger than the actual ones in the original text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1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3790769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46001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540946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62188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3346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Substring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Applications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61007136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SEARCHING FOR PATTERNS IN SOFTWARES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application is quite straightforward as 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included in almost every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modern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softwares and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2A729-BAF7-4A0C-BB94-DB2C3E34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62" y="2789806"/>
            <a:ext cx="2315396" cy="322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9869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Applications of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BIOINFORMATICS</a:t>
            </a:r>
          </a:p>
          <a:p>
            <a:pPr marL="0" indent="0">
              <a:buNone/>
            </a:pPr>
            <a:endParaRPr lang="hu-HU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DNA sequence is a huge sequence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DNA sequence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information is </a:t>
            </a:r>
            <a:r>
              <a:rPr lang="en-GB" sz="2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important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to scientists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investigating the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functions of genes</a:t>
            </a:r>
            <a:endParaRPr lang="hu-HU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DNA, RNA and protein sequences 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203DA-2351-4626-9D78-776CB5C74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634" y="4877610"/>
            <a:ext cx="5171954" cy="215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9A584-89AD-4EBF-905D-1AA7251333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261" y="3636624"/>
            <a:ext cx="3831077" cy="21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8754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Substring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Comparison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79354505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Substring Search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substring search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substring search algorithm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Boyer-Moore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Rabin-Karp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Knuth-Morris-Pratt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(KMP) approach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approach has its advantages as well as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68697576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C3EB8-CFB7-4675-AAB6-C282F87D8CD1}"/>
              </a:ext>
            </a:extLst>
          </p:cNvPr>
          <p:cNvSpPr/>
          <p:nvPr/>
        </p:nvSpPr>
        <p:spPr>
          <a:xfrm>
            <a:off x="2335610" y="2509737"/>
            <a:ext cx="3677055" cy="3822847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Substring Search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980906" cy="5090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1.) NAIVE SUBSTRING SEARCH ALGORITHM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F3C25-034C-4BEF-88E9-8D3F4A3D70AE}"/>
              </a:ext>
            </a:extLst>
          </p:cNvPr>
          <p:cNvSpPr txBox="1"/>
          <p:nvPr/>
        </p:nvSpPr>
        <p:spPr>
          <a:xfrm>
            <a:off x="2735281" y="2989998"/>
            <a:ext cx="287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avergae-case and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 scenario</a:t>
            </a:r>
          </a:p>
          <a:p>
            <a:pPr algn="ctr"/>
            <a:endParaRPr lang="en-GB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E3097-10C9-4440-B81C-829221525120}"/>
              </a:ext>
            </a:extLst>
          </p:cNvPr>
          <p:cNvSpPr/>
          <p:nvPr/>
        </p:nvSpPr>
        <p:spPr>
          <a:xfrm>
            <a:off x="6458192" y="2509737"/>
            <a:ext cx="3677055" cy="38228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915AB-CA3D-49CC-878E-40425EAB3B5C}"/>
              </a:ext>
            </a:extLst>
          </p:cNvPr>
          <p:cNvSpPr txBox="1"/>
          <p:nvPr/>
        </p:nvSpPr>
        <p:spPr>
          <a:xfrm>
            <a:off x="6877201" y="2989998"/>
            <a:ext cx="283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understand and easy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implement the concept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4544507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C3EB8-CFB7-4675-AAB6-C282F87D8CD1}"/>
              </a:ext>
            </a:extLst>
          </p:cNvPr>
          <p:cNvSpPr/>
          <p:nvPr/>
        </p:nvSpPr>
        <p:spPr>
          <a:xfrm>
            <a:off x="2335610" y="2509737"/>
            <a:ext cx="3677055" cy="3822847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Substring Search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980906" cy="5090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2.) BOYER-MOORE ALGORITHM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F3C25-034C-4BEF-88E9-8D3F4A3D70AE}"/>
              </a:ext>
            </a:extLst>
          </p:cNvPr>
          <p:cNvSpPr txBox="1"/>
          <p:nvPr/>
        </p:nvSpPr>
        <p:spPr>
          <a:xfrm>
            <a:off x="2592005" y="2851499"/>
            <a:ext cx="31642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i="1" dirty="0"/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efficient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using small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alphabets (such as with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DNA sequencing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working fine with very short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patterns as well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still has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in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worst-case scenario</a:t>
            </a:r>
          </a:p>
          <a:p>
            <a:pPr algn="ctr"/>
            <a:endParaRPr lang="en-GB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E3097-10C9-4440-B81C-829221525120}"/>
              </a:ext>
            </a:extLst>
          </p:cNvPr>
          <p:cNvSpPr/>
          <p:nvPr/>
        </p:nvSpPr>
        <p:spPr>
          <a:xfrm>
            <a:off x="6458192" y="2509737"/>
            <a:ext cx="3677055" cy="38228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915AB-CA3D-49CC-878E-40425EAB3B5C}"/>
              </a:ext>
            </a:extLst>
          </p:cNvPr>
          <p:cNvSpPr txBox="1"/>
          <p:nvPr/>
        </p:nvSpPr>
        <p:spPr>
          <a:xfrm>
            <a:off x="6746391" y="2989998"/>
            <a:ext cx="31006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may skip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letters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original text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may have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sublinear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when using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search patterns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O(N+M)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average-case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complexity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5889836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C3EB8-CFB7-4675-AAB6-C282F87D8CD1}"/>
              </a:ext>
            </a:extLst>
          </p:cNvPr>
          <p:cNvSpPr/>
          <p:nvPr/>
        </p:nvSpPr>
        <p:spPr>
          <a:xfrm>
            <a:off x="2335610" y="2509737"/>
            <a:ext cx="3677055" cy="3822847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Substring Search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980906" cy="5090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3.) KNUTH-MORRIS-PRATT (KMP) ALGORITHM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F3C25-034C-4BEF-88E9-8D3F4A3D70AE}"/>
              </a:ext>
            </a:extLst>
          </p:cNvPr>
          <p:cNvSpPr txBox="1"/>
          <p:nvPr/>
        </p:nvSpPr>
        <p:spPr>
          <a:xfrm>
            <a:off x="2592838" y="2773677"/>
            <a:ext cx="31625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i="1" dirty="0"/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efficient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using large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alphabets (with more letters) as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reusable parts do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occur frequently</a:t>
            </a:r>
          </a:p>
          <a:p>
            <a:pPr algn="ctr"/>
            <a:endParaRPr lang="en-GB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E3097-10C9-4440-B81C-829221525120}"/>
              </a:ext>
            </a:extLst>
          </p:cNvPr>
          <p:cNvSpPr/>
          <p:nvPr/>
        </p:nvSpPr>
        <p:spPr>
          <a:xfrm>
            <a:off x="6458192" y="2509737"/>
            <a:ext cx="3677055" cy="38228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915AB-CA3D-49CC-878E-40425EAB3B5C}"/>
              </a:ext>
            </a:extLst>
          </p:cNvPr>
          <p:cNvSpPr txBox="1"/>
          <p:nvPr/>
        </p:nvSpPr>
        <p:spPr>
          <a:xfrm>
            <a:off x="6749279" y="2989998"/>
            <a:ext cx="30948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tries to reuse patterns that are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already matched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before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working fine with small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alphabets – DNA sequencing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O(N+M)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average-case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worst-case running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 complexity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334174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1C3EB8-CFB7-4675-AAB6-C282F87D8CD1}"/>
              </a:ext>
            </a:extLst>
          </p:cNvPr>
          <p:cNvSpPr/>
          <p:nvPr/>
        </p:nvSpPr>
        <p:spPr>
          <a:xfrm>
            <a:off x="2335610" y="2509737"/>
            <a:ext cx="3677055" cy="3822847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Substring Search Algorithms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980906" cy="5090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4.) RABIN-KARP ALGORITHM</a:t>
            </a:r>
          </a:p>
          <a:p>
            <a:pPr marL="0" indent="0" algn="ctr">
              <a:buNone/>
            </a:pPr>
            <a:endParaRPr lang="hu-HU" b="1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F3C25-034C-4BEF-88E9-8D3F4A3D70AE}"/>
              </a:ext>
            </a:extLst>
          </p:cNvPr>
          <p:cNvSpPr txBox="1"/>
          <p:nvPr/>
        </p:nvSpPr>
        <p:spPr>
          <a:xfrm>
            <a:off x="2797414" y="2989998"/>
            <a:ext cx="27534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relies extremely heavily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hash-function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can cause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several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spurious hits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worst-case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GB" i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E3097-10C9-4440-B81C-829221525120}"/>
              </a:ext>
            </a:extLst>
          </p:cNvPr>
          <p:cNvSpPr/>
          <p:nvPr/>
        </p:nvSpPr>
        <p:spPr>
          <a:xfrm>
            <a:off x="6458192" y="2509737"/>
            <a:ext cx="3677055" cy="38228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915AB-CA3D-49CC-878E-40425EAB3B5C}"/>
              </a:ext>
            </a:extLst>
          </p:cNvPr>
          <p:cNvSpPr txBox="1"/>
          <p:nvPr/>
        </p:nvSpPr>
        <p:spPr>
          <a:xfrm>
            <a:off x="6746393" y="2989998"/>
            <a:ext cx="3100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easily deal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pattern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matching 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O(N+M)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average-case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running time complexity</a:t>
            </a:r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4605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3790769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46001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540946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621881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9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458975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53991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62084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0177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2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4589757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53991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62084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0177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6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4589757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539910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62084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0177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0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42426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62336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0429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8523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8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424262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62336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0429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8523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81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424262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623360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04295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785230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would like to construct an algorithm thats capable of finding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pattern in a given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or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brute-force search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naive approach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iterating through the text and if there is a mismatch we shift the pattern one step to the right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7E4B3E-3EEA-46AF-BB89-E2C49F7514A0}"/>
              </a:ext>
            </a:extLst>
          </p:cNvPr>
          <p:cNvSpPr/>
          <p:nvPr/>
        </p:nvSpPr>
        <p:spPr>
          <a:xfrm>
            <a:off x="2574524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15B9C4-D3C8-451E-8759-24F1FAFAF3C4}"/>
              </a:ext>
            </a:extLst>
          </p:cNvPr>
          <p:cNvSpPr/>
          <p:nvPr/>
        </p:nvSpPr>
        <p:spPr>
          <a:xfrm>
            <a:off x="3419383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2D5BEA-0E7A-479D-995E-143B1023952E}"/>
              </a:ext>
            </a:extLst>
          </p:cNvPr>
          <p:cNvSpPr/>
          <p:nvPr/>
        </p:nvSpPr>
        <p:spPr>
          <a:xfrm>
            <a:off x="4264242" y="4749554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E176C8-B03A-4E53-ACA8-6CD9208752A2}"/>
              </a:ext>
            </a:extLst>
          </p:cNvPr>
          <p:cNvSpPr/>
          <p:nvPr/>
        </p:nvSpPr>
        <p:spPr>
          <a:xfrm>
            <a:off x="5109101" y="4749554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C0B6EA-07A0-4022-A451-2FFD995AC6CC}"/>
              </a:ext>
            </a:extLst>
          </p:cNvPr>
          <p:cNvSpPr/>
          <p:nvPr/>
        </p:nvSpPr>
        <p:spPr>
          <a:xfrm>
            <a:off x="5953960" y="4749554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0EDAEB-4FA5-4D1F-A35F-DA10A45B98F5}"/>
              </a:ext>
            </a:extLst>
          </p:cNvPr>
          <p:cNvSpPr/>
          <p:nvPr/>
        </p:nvSpPr>
        <p:spPr>
          <a:xfrm>
            <a:off x="6798819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D68E8C-4635-436E-BBCF-692195E5C87F}"/>
              </a:ext>
            </a:extLst>
          </p:cNvPr>
          <p:cNvSpPr/>
          <p:nvPr/>
        </p:nvSpPr>
        <p:spPr>
          <a:xfrm>
            <a:off x="7643678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BED4B7-CEA3-4AA0-B9C5-4034A4E51122}"/>
              </a:ext>
            </a:extLst>
          </p:cNvPr>
          <p:cNvSpPr/>
          <p:nvPr/>
        </p:nvSpPr>
        <p:spPr>
          <a:xfrm>
            <a:off x="8488537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0BBABE-F613-4A69-ABB0-C98665564764}"/>
              </a:ext>
            </a:extLst>
          </p:cNvPr>
          <p:cNvSpPr/>
          <p:nvPr/>
        </p:nvSpPr>
        <p:spPr>
          <a:xfrm>
            <a:off x="9333396" y="4749554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27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621437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02371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83306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864241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6214371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02371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83306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864241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2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6214371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02371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783306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864241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12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03111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84046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864980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945915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864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031114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84046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864980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945915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031114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784046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864980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945915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546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812351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86216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94310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02403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66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812351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86216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94310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02403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5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7812351" y="3712346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8621698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943104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024039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01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so efficient especially when there are lots of matching prefixes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problem is that we need backup for every mismatch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there is a mismatch we jump back to the next character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lot of comparisons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O(NM)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where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text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length of the pattern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running time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would be better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1107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388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2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85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3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67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9728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27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95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96528-0249-4803-8120-48E325B61719}"/>
              </a:ext>
            </a:extLst>
          </p:cNvPr>
          <p:cNvSpPr txBox="1"/>
          <p:nvPr/>
        </p:nvSpPr>
        <p:spPr>
          <a:xfrm>
            <a:off x="745802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DED14-0A74-4B26-8089-DE6BB1EA7D71}"/>
              </a:ext>
            </a:extLst>
          </p:cNvPr>
          <p:cNvSpPr txBox="1"/>
          <p:nvPr/>
        </p:nvSpPr>
        <p:spPr>
          <a:xfrm>
            <a:off x="1555149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0FAA6-76B1-4132-A906-4249A9A45F38}"/>
              </a:ext>
            </a:extLst>
          </p:cNvPr>
          <p:cNvSpPr txBox="1"/>
          <p:nvPr/>
        </p:nvSpPr>
        <p:spPr>
          <a:xfrm>
            <a:off x="11208804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DA98D-8548-444B-92F3-5938E30F9CD8}"/>
              </a:ext>
            </a:extLst>
          </p:cNvPr>
          <p:cNvSpPr txBox="1"/>
          <p:nvPr/>
        </p:nvSpPr>
        <p:spPr>
          <a:xfrm>
            <a:off x="802992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A3C554-2F9E-46B4-AEAC-565515288BB4}"/>
              </a:ext>
            </a:extLst>
          </p:cNvPr>
          <p:cNvSpPr txBox="1"/>
          <p:nvPr/>
        </p:nvSpPr>
        <p:spPr>
          <a:xfrm>
            <a:off x="7220578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AA3E5-039C-4779-AF30-D0A8E304EEDC}"/>
              </a:ext>
            </a:extLst>
          </p:cNvPr>
          <p:cNvSpPr txBox="1"/>
          <p:nvPr/>
        </p:nvSpPr>
        <p:spPr>
          <a:xfrm>
            <a:off x="6411231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DF5C5-73CD-478B-8AEE-A66224AEE5C0}"/>
              </a:ext>
            </a:extLst>
          </p:cNvPr>
          <p:cNvSpPr txBox="1"/>
          <p:nvPr/>
        </p:nvSpPr>
        <p:spPr>
          <a:xfrm>
            <a:off x="559596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A2137-E4CA-4353-99C9-03185C85581F}"/>
              </a:ext>
            </a:extLst>
          </p:cNvPr>
          <p:cNvSpPr txBox="1"/>
          <p:nvPr/>
        </p:nvSpPr>
        <p:spPr>
          <a:xfrm>
            <a:off x="4792537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57CEC-00A0-4766-9C1D-3CF3C83FB7A3}"/>
              </a:ext>
            </a:extLst>
          </p:cNvPr>
          <p:cNvSpPr txBox="1"/>
          <p:nvPr/>
        </p:nvSpPr>
        <p:spPr>
          <a:xfrm>
            <a:off x="3983190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74C3C5-7A65-4397-9499-D54FB1D64053}"/>
              </a:ext>
            </a:extLst>
          </p:cNvPr>
          <p:cNvSpPr txBox="1"/>
          <p:nvPr/>
        </p:nvSpPr>
        <p:spPr>
          <a:xfrm>
            <a:off x="3173843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BB784-412E-4DB1-BE6D-BC3ADDA3ED1F}"/>
              </a:ext>
            </a:extLst>
          </p:cNvPr>
          <p:cNvSpPr txBox="1"/>
          <p:nvPr/>
        </p:nvSpPr>
        <p:spPr>
          <a:xfrm>
            <a:off x="2364496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8442E-9F50-4DBD-B1D0-EB829A46806E}"/>
              </a:ext>
            </a:extLst>
          </p:cNvPr>
          <p:cNvSpPr txBox="1"/>
          <p:nvPr/>
        </p:nvSpPr>
        <p:spPr>
          <a:xfrm>
            <a:off x="10399457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C03FF-2282-424E-82FC-2D18C4CBCBC9}"/>
              </a:ext>
            </a:extLst>
          </p:cNvPr>
          <p:cNvSpPr txBox="1"/>
          <p:nvPr/>
        </p:nvSpPr>
        <p:spPr>
          <a:xfrm>
            <a:off x="9590110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5058A3-5918-4C40-A1E7-73AE04ECBF38}"/>
              </a:ext>
            </a:extLst>
          </p:cNvPr>
          <p:cNvSpPr txBox="1"/>
          <p:nvPr/>
        </p:nvSpPr>
        <p:spPr>
          <a:xfrm>
            <a:off x="8780763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03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8637975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9447322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10256669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11066016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96528-0249-4803-8120-48E325B61719}"/>
              </a:ext>
            </a:extLst>
          </p:cNvPr>
          <p:cNvSpPr txBox="1"/>
          <p:nvPr/>
        </p:nvSpPr>
        <p:spPr>
          <a:xfrm>
            <a:off x="745802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0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DED14-0A74-4B26-8089-DE6BB1EA7D71}"/>
              </a:ext>
            </a:extLst>
          </p:cNvPr>
          <p:cNvSpPr txBox="1"/>
          <p:nvPr/>
        </p:nvSpPr>
        <p:spPr>
          <a:xfrm>
            <a:off x="1555149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0FAA6-76B1-4132-A906-4249A9A45F38}"/>
              </a:ext>
            </a:extLst>
          </p:cNvPr>
          <p:cNvSpPr txBox="1"/>
          <p:nvPr/>
        </p:nvSpPr>
        <p:spPr>
          <a:xfrm>
            <a:off x="11208804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1DA98D-8548-444B-92F3-5938E30F9CD8}"/>
              </a:ext>
            </a:extLst>
          </p:cNvPr>
          <p:cNvSpPr txBox="1"/>
          <p:nvPr/>
        </p:nvSpPr>
        <p:spPr>
          <a:xfrm>
            <a:off x="802992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9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A3C554-2F9E-46B4-AEAC-565515288BB4}"/>
              </a:ext>
            </a:extLst>
          </p:cNvPr>
          <p:cNvSpPr txBox="1"/>
          <p:nvPr/>
        </p:nvSpPr>
        <p:spPr>
          <a:xfrm>
            <a:off x="7220578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8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AA3E5-039C-4779-AF30-D0A8E304EEDC}"/>
              </a:ext>
            </a:extLst>
          </p:cNvPr>
          <p:cNvSpPr txBox="1"/>
          <p:nvPr/>
        </p:nvSpPr>
        <p:spPr>
          <a:xfrm>
            <a:off x="6411231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7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DDF5C5-73CD-478B-8AEE-A66224AEE5C0}"/>
              </a:ext>
            </a:extLst>
          </p:cNvPr>
          <p:cNvSpPr txBox="1"/>
          <p:nvPr/>
        </p:nvSpPr>
        <p:spPr>
          <a:xfrm>
            <a:off x="5595965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6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A2137-E4CA-4353-99C9-03185C85581F}"/>
              </a:ext>
            </a:extLst>
          </p:cNvPr>
          <p:cNvSpPr txBox="1"/>
          <p:nvPr/>
        </p:nvSpPr>
        <p:spPr>
          <a:xfrm>
            <a:off x="4792537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D57CEC-00A0-4766-9C1D-3CF3C83FB7A3}"/>
              </a:ext>
            </a:extLst>
          </p:cNvPr>
          <p:cNvSpPr txBox="1"/>
          <p:nvPr/>
        </p:nvSpPr>
        <p:spPr>
          <a:xfrm>
            <a:off x="3983190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74C3C5-7A65-4397-9499-D54FB1D64053}"/>
              </a:ext>
            </a:extLst>
          </p:cNvPr>
          <p:cNvSpPr txBox="1"/>
          <p:nvPr/>
        </p:nvSpPr>
        <p:spPr>
          <a:xfrm>
            <a:off x="3173843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BB784-412E-4DB1-BE6D-BC3ADDA3ED1F}"/>
              </a:ext>
            </a:extLst>
          </p:cNvPr>
          <p:cNvSpPr txBox="1"/>
          <p:nvPr/>
        </p:nvSpPr>
        <p:spPr>
          <a:xfrm>
            <a:off x="2364496" y="2427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8442E-9F50-4DBD-B1D0-EB829A46806E}"/>
              </a:ext>
            </a:extLst>
          </p:cNvPr>
          <p:cNvSpPr txBox="1"/>
          <p:nvPr/>
        </p:nvSpPr>
        <p:spPr>
          <a:xfrm>
            <a:off x="10399457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C03FF-2282-424E-82FC-2D18C4CBCBC9}"/>
              </a:ext>
            </a:extLst>
          </p:cNvPr>
          <p:cNvSpPr txBox="1"/>
          <p:nvPr/>
        </p:nvSpPr>
        <p:spPr>
          <a:xfrm>
            <a:off x="9590110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5058A3-5918-4C40-A1E7-73AE04ECBF38}"/>
              </a:ext>
            </a:extLst>
          </p:cNvPr>
          <p:cNvSpPr txBox="1"/>
          <p:nvPr/>
        </p:nvSpPr>
        <p:spPr>
          <a:xfrm>
            <a:off x="8780763" y="242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1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</a:t>
            </a:r>
            <a:endParaRPr lang="en-GB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75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02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9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72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3666478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4475825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5285172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26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72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735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4500977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5310324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119671" y="3801123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391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3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04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493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864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 - Problem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366647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447582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5285172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6094519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6903866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D2164-4237-4B6E-AC47-B67772D547A2}"/>
              </a:ext>
            </a:extLst>
          </p:cNvPr>
          <p:cNvSpPr txBox="1"/>
          <p:nvPr/>
        </p:nvSpPr>
        <p:spPr>
          <a:xfrm>
            <a:off x="7713213" y="1845954"/>
            <a:ext cx="327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worst-case scenario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occurs when there are several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matching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prefixes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1387F9-D1DE-43C8-ADBF-13CDD7B494F5}"/>
              </a:ext>
            </a:extLst>
          </p:cNvPr>
          <p:cNvSpPr/>
          <p:nvPr/>
        </p:nvSpPr>
        <p:spPr>
          <a:xfrm>
            <a:off x="5317726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316684-5DC3-47EE-B6AB-A473BCBDDD8C}"/>
              </a:ext>
            </a:extLst>
          </p:cNvPr>
          <p:cNvSpPr/>
          <p:nvPr/>
        </p:nvSpPr>
        <p:spPr>
          <a:xfrm>
            <a:off x="6127073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9D5583-A5F4-4A05-898C-B76E351BBEDF}"/>
              </a:ext>
            </a:extLst>
          </p:cNvPr>
          <p:cNvSpPr/>
          <p:nvPr/>
        </p:nvSpPr>
        <p:spPr>
          <a:xfrm>
            <a:off x="6936420" y="3801123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45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Rabin-Karp Substring Search 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(Algorithms and Data Structures)</a:t>
            </a:r>
          </a:p>
        </p:txBody>
      </p:sp>
    </p:spTree>
    <p:extLst>
      <p:ext uri="{BB962C8B-B14F-4D97-AF65-F5344CB8AC3E}">
        <p14:creationId xmlns:p14="http://schemas.microsoft.com/office/powerpoint/2010/main" val="1145428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BB90-29C5-4FB0-83C3-D1C541CCB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5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was first constructed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1987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Richard Karp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Michael Rabin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considered brute-force substring search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that is have to make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too many comparisons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there are matching prefixes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O(M+N)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 time but the worst-case is still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O(MN)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IT POSSIBLE TO COMPARE THE SUBSTRINGS IN O(1)?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to compare the pattern and the region of the text with a single test –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constant running time</a:t>
            </a:r>
          </a:p>
        </p:txBody>
      </p:sp>
    </p:spTree>
    <p:extLst>
      <p:ext uri="{BB962C8B-B14F-4D97-AF65-F5344CB8AC3E}">
        <p14:creationId xmlns:p14="http://schemas.microsoft.com/office/powerpoint/2010/main" val="19245204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7999805" y="134306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the standard approach we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have to compare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characters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(size of pattern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m=3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2690320" y="4816008"/>
            <a:ext cx="52934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WE HAVE TO USE A HASH-FUNCTION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how we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transform multiple characters into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single value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(integer) and we just have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compare the integers</a:t>
            </a:r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3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94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436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0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3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28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4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18B762E-F18A-4CC5-9A25-0AB4605405BD}"/>
              </a:ext>
            </a:extLst>
          </p:cNvPr>
          <p:cNvSpPr/>
          <p:nvPr/>
        </p:nvSpPr>
        <p:spPr>
          <a:xfrm rot="16200000">
            <a:off x="5218159" y="1113994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E30D-8811-4950-B06C-0ACFCFBE546B}"/>
              </a:ext>
            </a:extLst>
          </p:cNvPr>
          <p:cNvSpPr txBox="1"/>
          <p:nvPr/>
        </p:nvSpPr>
        <p:spPr>
          <a:xfrm>
            <a:off x="5103166" y="1509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359152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4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18B762E-F18A-4CC5-9A25-0AB4605405BD}"/>
              </a:ext>
            </a:extLst>
          </p:cNvPr>
          <p:cNvSpPr/>
          <p:nvPr/>
        </p:nvSpPr>
        <p:spPr>
          <a:xfrm rot="16200000">
            <a:off x="6035286" y="1113994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E30D-8811-4950-B06C-0ACFCFBE546B}"/>
              </a:ext>
            </a:extLst>
          </p:cNvPr>
          <p:cNvSpPr txBox="1"/>
          <p:nvPr/>
        </p:nvSpPr>
        <p:spPr>
          <a:xfrm>
            <a:off x="5920293" y="1509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19843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41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4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18B762E-F18A-4CC5-9A25-0AB4605405BD}"/>
              </a:ext>
            </a:extLst>
          </p:cNvPr>
          <p:cNvSpPr/>
          <p:nvPr/>
        </p:nvSpPr>
        <p:spPr>
          <a:xfrm rot="16200000">
            <a:off x="6842683" y="1113994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E30D-8811-4950-B06C-0ACFCFBE546B}"/>
              </a:ext>
            </a:extLst>
          </p:cNvPr>
          <p:cNvSpPr txBox="1"/>
          <p:nvPr/>
        </p:nvSpPr>
        <p:spPr>
          <a:xfrm>
            <a:off x="6727689" y="1509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285576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4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18B762E-F18A-4CC5-9A25-0AB4605405BD}"/>
              </a:ext>
            </a:extLst>
          </p:cNvPr>
          <p:cNvSpPr/>
          <p:nvPr/>
        </p:nvSpPr>
        <p:spPr>
          <a:xfrm rot="16200000">
            <a:off x="6842683" y="1113994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E30D-8811-4950-B06C-0ACFCFBE546B}"/>
              </a:ext>
            </a:extLst>
          </p:cNvPr>
          <p:cNvSpPr txBox="1"/>
          <p:nvPr/>
        </p:nvSpPr>
        <p:spPr>
          <a:xfrm>
            <a:off x="6727689" y="1509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1541270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4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18B762E-F18A-4CC5-9A25-0AB4605405BD}"/>
              </a:ext>
            </a:extLst>
          </p:cNvPr>
          <p:cNvSpPr/>
          <p:nvPr/>
        </p:nvSpPr>
        <p:spPr>
          <a:xfrm rot="16200000">
            <a:off x="6842683" y="1113994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E30D-8811-4950-B06C-0ACFCFBE546B}"/>
              </a:ext>
            </a:extLst>
          </p:cNvPr>
          <p:cNvSpPr txBox="1"/>
          <p:nvPr/>
        </p:nvSpPr>
        <p:spPr>
          <a:xfrm>
            <a:off x="6727689" y="1509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88139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143134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952481" y="2261445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761828" y="2261445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571175" y="2261445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380522" y="2261445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143134" y="3266101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952481" y="3266101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761828" y="3266101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885290" y="2151727"/>
            <a:ext cx="8338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8550AB-4CDF-4F06-ADA5-1FF41D82B7A7}"/>
              </a:ext>
            </a:extLst>
          </p:cNvPr>
          <p:cNvSpPr txBox="1"/>
          <p:nvPr/>
        </p:nvSpPr>
        <p:spPr>
          <a:xfrm>
            <a:off x="4413073" y="4806281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+ 20 + 1 = 41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D08B5CC-9BE8-4FA1-BC9A-0B4DDAEE512B}"/>
              </a:ext>
            </a:extLst>
          </p:cNvPr>
          <p:cNvSpPr/>
          <p:nvPr/>
        </p:nvSpPr>
        <p:spPr>
          <a:xfrm rot="5400000">
            <a:off x="5104835" y="3428584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652856" y="163039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18B762E-F18A-4CC5-9A25-0AB4605405BD}"/>
              </a:ext>
            </a:extLst>
          </p:cNvPr>
          <p:cNvSpPr/>
          <p:nvPr/>
        </p:nvSpPr>
        <p:spPr>
          <a:xfrm rot="16200000">
            <a:off x="6842683" y="1113994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5E30D-8811-4950-B06C-0ACFCFBE546B}"/>
              </a:ext>
            </a:extLst>
          </p:cNvPr>
          <p:cNvSpPr txBox="1"/>
          <p:nvPr/>
        </p:nvSpPr>
        <p:spPr>
          <a:xfrm>
            <a:off x="6727689" y="150904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7824280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3D7218-6C8F-4D34-890B-338F04C8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879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we can skip several comparison operations if we rely 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hashing</a:t>
            </a:r>
          </a:p>
          <a:p>
            <a:pPr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compute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h(p)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hash value of the pattern in advance in 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O(m)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running time –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the length of the pattern</a:t>
            </a:r>
          </a:p>
          <a:p>
            <a:pPr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the hash values are matching then we have to use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standard    	character comparisons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one by one (maybe there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spurious hit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6302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192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243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06D90D-1E86-4C0F-B5F7-98868D1702F7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42522-7AF6-456C-B874-B13E5EBA6C4C}"/>
              </a:ext>
            </a:extLst>
          </p:cNvPr>
          <p:cNvSpPr txBox="1"/>
          <p:nvPr/>
        </p:nvSpPr>
        <p:spPr>
          <a:xfrm>
            <a:off x="5022170" y="182620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48852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06D90D-1E86-4C0F-B5F7-98868D1702F7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42522-7AF6-456C-B874-B13E5EBA6C4C}"/>
              </a:ext>
            </a:extLst>
          </p:cNvPr>
          <p:cNvSpPr txBox="1"/>
          <p:nvPr/>
        </p:nvSpPr>
        <p:spPr>
          <a:xfrm>
            <a:off x="5022170" y="182620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20655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06D90D-1E86-4C0F-B5F7-98868D1702F7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42522-7AF6-456C-B874-B13E5EBA6C4C}"/>
              </a:ext>
            </a:extLst>
          </p:cNvPr>
          <p:cNvSpPr txBox="1"/>
          <p:nvPr/>
        </p:nvSpPr>
        <p:spPr>
          <a:xfrm>
            <a:off x="5022170" y="1826207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5075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778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06D90D-1E86-4C0F-B5F7-98868D1702F7}"/>
              </a:ext>
            </a:extLst>
          </p:cNvPr>
          <p:cNvSpPr/>
          <p:nvPr/>
        </p:nvSpPr>
        <p:spPr>
          <a:xfrm rot="16200000">
            <a:off x="5889365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42522-7AF6-456C-B874-B13E5EBA6C4C}"/>
              </a:ext>
            </a:extLst>
          </p:cNvPr>
          <p:cNvSpPr txBox="1"/>
          <p:nvPr/>
        </p:nvSpPr>
        <p:spPr>
          <a:xfrm>
            <a:off x="5839292" y="18262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60209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06D90D-1E86-4C0F-B5F7-98868D1702F7}"/>
              </a:ext>
            </a:extLst>
          </p:cNvPr>
          <p:cNvSpPr/>
          <p:nvPr/>
        </p:nvSpPr>
        <p:spPr>
          <a:xfrm rot="16200000">
            <a:off x="671622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42522-7AF6-456C-B874-B13E5EBA6C4C}"/>
              </a:ext>
            </a:extLst>
          </p:cNvPr>
          <p:cNvSpPr txBox="1"/>
          <p:nvPr/>
        </p:nvSpPr>
        <p:spPr>
          <a:xfrm>
            <a:off x="6666149" y="18262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47713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rgbClr val="FF9999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C91BA-0308-49B6-8EB4-12EEFB61501A}"/>
              </a:ext>
            </a:extLst>
          </p:cNvPr>
          <p:cNvSpPr txBox="1"/>
          <p:nvPr/>
        </p:nvSpPr>
        <p:spPr>
          <a:xfrm>
            <a:off x="4461921" y="5399669"/>
            <a:ext cx="14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+ 1 + 3 = 5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4D42549-C434-4070-B3E4-E7616A9FBC7B}"/>
              </a:ext>
            </a:extLst>
          </p:cNvPr>
          <p:cNvSpPr/>
          <p:nvPr/>
        </p:nvSpPr>
        <p:spPr>
          <a:xfrm rot="5400000">
            <a:off x="4958919" y="4080339"/>
            <a:ext cx="441015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806D90D-1E86-4C0F-B5F7-98868D1702F7}"/>
              </a:ext>
            </a:extLst>
          </p:cNvPr>
          <p:cNvSpPr/>
          <p:nvPr/>
        </p:nvSpPr>
        <p:spPr>
          <a:xfrm rot="16200000">
            <a:off x="671622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C42522-7AF6-456C-B874-B13E5EBA6C4C}"/>
              </a:ext>
            </a:extLst>
          </p:cNvPr>
          <p:cNvSpPr txBox="1"/>
          <p:nvPr/>
        </p:nvSpPr>
        <p:spPr>
          <a:xfrm>
            <a:off x="6666149" y="18262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27195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923C7-C324-4078-8ABB-E6ADED69AC37}"/>
              </a:ext>
            </a:extLst>
          </p:cNvPr>
          <p:cNvSpPr txBox="1"/>
          <p:nvPr/>
        </p:nvSpPr>
        <p:spPr>
          <a:xfrm>
            <a:off x="329857" y="2026262"/>
            <a:ext cx="340362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SPURIOUS HITS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hashes are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matching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the letters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not</a:t>
            </a:r>
          </a:p>
          <a:p>
            <a:pPr algn="ctr"/>
            <a:endParaRPr lang="hu-HU" i="1" dirty="0"/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RUNNING TIME DEPENDS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 THE HASH-FUNCTION !!!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we need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special hash-function the so-called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„Rabin fingerprint function”</a:t>
            </a:r>
          </a:p>
          <a:p>
            <a:pPr algn="ctr"/>
            <a:endParaRPr lang="hu-HU" i="1" dirty="0"/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07195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D81203-EA3B-4FBC-9C0F-7010711CA385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2542A6-B490-46A9-8F07-1F9F454F1523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F268C-7D12-4A89-9851-884096703748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1890FE-55C6-4557-A9B9-1DF19F6FF1F5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5E2486-7ABB-4D86-8B6E-5D11C891CEB8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607E9B-821D-4530-BE81-48801C8E9692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C21B18-B4CD-4739-890D-518030A72F06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66DBDC-DE65-4B47-8A85-A98A684CB17C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9050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46D690-B7EE-485D-B790-2F101240E851}"/>
              </a:ext>
            </a:extLst>
          </p:cNvPr>
          <p:cNvSpPr/>
          <p:nvPr/>
        </p:nvSpPr>
        <p:spPr>
          <a:xfrm>
            <a:off x="2889115" y="2042809"/>
            <a:ext cx="6313251" cy="148346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55490-ACFE-4E7B-B98A-8004E5260FB3}"/>
              </a:ext>
            </a:extLst>
          </p:cNvPr>
          <p:cNvSpPr txBox="1"/>
          <p:nvPr/>
        </p:nvSpPr>
        <p:spPr>
          <a:xfrm>
            <a:off x="3832399" y="2522933"/>
            <a:ext cx="452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m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+ m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 + ... + m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n-1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2B80A-90E7-4412-B4E8-AD408DF4A936}"/>
              </a:ext>
            </a:extLst>
          </p:cNvPr>
          <p:cNvSpPr txBox="1"/>
          <p:nvPr/>
        </p:nvSpPr>
        <p:spPr>
          <a:xfrm>
            <a:off x="2053012" y="4006401"/>
            <a:ext cx="7985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Rabin fingerprint function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this is how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spurious hits can be eliminated with high probability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4770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3774343" y="5317581"/>
            <a:ext cx="2829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+ 1x26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+ 3x26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5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3818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4147043" y="5317581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676 + 26 + 3 = 705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407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4330478" y="5317581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705 % 31 =  23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124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4330478" y="5317581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705 % 31 =  23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3932501" y="1759934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8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Naive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27111F-D3EE-4B88-9FD8-D058AF92DC2C}"/>
              </a:ext>
            </a:extLst>
          </p:cNvPr>
          <p:cNvSpPr/>
          <p:nvPr/>
        </p:nvSpPr>
        <p:spPr>
          <a:xfrm>
            <a:off x="523783" y="2796467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202A3-A414-48DA-92FF-71F854BB42D9}"/>
              </a:ext>
            </a:extLst>
          </p:cNvPr>
          <p:cNvSpPr/>
          <p:nvPr/>
        </p:nvSpPr>
        <p:spPr>
          <a:xfrm>
            <a:off x="133313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72BE8-B95E-4B12-872D-D66770DB1AAF}"/>
              </a:ext>
            </a:extLst>
          </p:cNvPr>
          <p:cNvSpPr/>
          <p:nvPr/>
        </p:nvSpPr>
        <p:spPr>
          <a:xfrm>
            <a:off x="214247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E0583B-DE94-4FEA-90A2-718A40781BE4}"/>
              </a:ext>
            </a:extLst>
          </p:cNvPr>
          <p:cNvSpPr/>
          <p:nvPr/>
        </p:nvSpPr>
        <p:spPr>
          <a:xfrm>
            <a:off x="295182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DEACE1-DB8D-454C-9B3E-B2715C5CB4C0}"/>
              </a:ext>
            </a:extLst>
          </p:cNvPr>
          <p:cNvSpPr/>
          <p:nvPr/>
        </p:nvSpPr>
        <p:spPr>
          <a:xfrm>
            <a:off x="3761171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94FE94-9703-4804-AE85-533164385DFD}"/>
              </a:ext>
            </a:extLst>
          </p:cNvPr>
          <p:cNvSpPr/>
          <p:nvPr/>
        </p:nvSpPr>
        <p:spPr>
          <a:xfrm>
            <a:off x="4570518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C441A6-9074-4B24-94B5-A66DB3318692}"/>
              </a:ext>
            </a:extLst>
          </p:cNvPr>
          <p:cNvSpPr/>
          <p:nvPr/>
        </p:nvSpPr>
        <p:spPr>
          <a:xfrm>
            <a:off x="5379865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2654F-9359-4A5A-B9FE-6C8C350340A0}"/>
              </a:ext>
            </a:extLst>
          </p:cNvPr>
          <p:cNvSpPr/>
          <p:nvPr/>
        </p:nvSpPr>
        <p:spPr>
          <a:xfrm>
            <a:off x="6189212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D3D420-8A37-46BC-AA1A-2345EC38AD03}"/>
              </a:ext>
            </a:extLst>
          </p:cNvPr>
          <p:cNvSpPr/>
          <p:nvPr/>
        </p:nvSpPr>
        <p:spPr>
          <a:xfrm>
            <a:off x="6998559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513436-EA10-44B2-AA43-2051B78FF779}"/>
              </a:ext>
            </a:extLst>
          </p:cNvPr>
          <p:cNvSpPr/>
          <p:nvPr/>
        </p:nvSpPr>
        <p:spPr>
          <a:xfrm>
            <a:off x="7807906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579230-B339-44E2-BD79-059B0D55097D}"/>
              </a:ext>
            </a:extLst>
          </p:cNvPr>
          <p:cNvSpPr/>
          <p:nvPr/>
        </p:nvSpPr>
        <p:spPr>
          <a:xfrm>
            <a:off x="8617253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13243B-FA7D-42D7-87C3-C11CDDB3FD8C}"/>
              </a:ext>
            </a:extLst>
          </p:cNvPr>
          <p:cNvSpPr/>
          <p:nvPr/>
        </p:nvSpPr>
        <p:spPr>
          <a:xfrm>
            <a:off x="9426600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BA2561-33BA-4D48-A46D-9A1FD2E2ED47}"/>
              </a:ext>
            </a:extLst>
          </p:cNvPr>
          <p:cNvSpPr/>
          <p:nvPr/>
        </p:nvSpPr>
        <p:spPr>
          <a:xfrm>
            <a:off x="10235947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83B1A1-4422-4CD4-A354-6D9CA524D1FF}"/>
              </a:ext>
            </a:extLst>
          </p:cNvPr>
          <p:cNvSpPr/>
          <p:nvPr/>
        </p:nvSpPr>
        <p:spPr>
          <a:xfrm>
            <a:off x="11045294" y="2796467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DEEE5F-E24F-43F6-B448-BCEFABEF130D}"/>
              </a:ext>
            </a:extLst>
          </p:cNvPr>
          <p:cNvSpPr/>
          <p:nvPr/>
        </p:nvSpPr>
        <p:spPr>
          <a:xfrm>
            <a:off x="523783" y="3712346"/>
            <a:ext cx="745724" cy="7457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C94CFC-BBC9-4522-BAB1-0C3A447D247C}"/>
              </a:ext>
            </a:extLst>
          </p:cNvPr>
          <p:cNvSpPr/>
          <p:nvPr/>
        </p:nvSpPr>
        <p:spPr>
          <a:xfrm>
            <a:off x="1333130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1494F9-B52B-47A1-86AD-E672B58CD510}"/>
              </a:ext>
            </a:extLst>
          </p:cNvPr>
          <p:cNvSpPr/>
          <p:nvPr/>
        </p:nvSpPr>
        <p:spPr>
          <a:xfrm>
            <a:off x="2142477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0973F5-F291-40F4-BFE4-A1CA64741053}"/>
              </a:ext>
            </a:extLst>
          </p:cNvPr>
          <p:cNvSpPr/>
          <p:nvPr/>
        </p:nvSpPr>
        <p:spPr>
          <a:xfrm>
            <a:off x="2951824" y="371234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812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4330478" y="5317581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705 % 31 =  23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4108462" y="1755475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676 + 52 + 2 = 730 </a:t>
            </a:r>
          </a:p>
        </p:txBody>
      </p:sp>
    </p:spTree>
    <p:extLst>
      <p:ext uri="{BB962C8B-B14F-4D97-AF65-F5344CB8AC3E}">
        <p14:creationId xmlns:p14="http://schemas.microsoft.com/office/powerpoint/2010/main" val="38794941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4330478" y="5317581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705 % 31 =  23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</p:spTree>
    <p:extLst>
      <p:ext uri="{BB962C8B-B14F-4D97-AF65-F5344CB8AC3E}">
        <p14:creationId xmlns:p14="http://schemas.microsoft.com/office/powerpoint/2010/main" val="26612981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195FF7-8B57-4884-8F03-0DD8947790D9}"/>
              </a:ext>
            </a:extLst>
          </p:cNvPr>
          <p:cNvSpPr/>
          <p:nvPr/>
        </p:nvSpPr>
        <p:spPr>
          <a:xfrm>
            <a:off x="4026402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0DC910-FEC8-42C9-A369-70FDE192B039}"/>
              </a:ext>
            </a:extLst>
          </p:cNvPr>
          <p:cNvSpPr/>
          <p:nvPr/>
        </p:nvSpPr>
        <p:spPr>
          <a:xfrm>
            <a:off x="4835749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F69E42-297D-48D1-9881-5CCDD742044F}"/>
              </a:ext>
            </a:extLst>
          </p:cNvPr>
          <p:cNvSpPr/>
          <p:nvPr/>
        </p:nvSpPr>
        <p:spPr>
          <a:xfrm>
            <a:off x="5645096" y="3960548"/>
            <a:ext cx="745724" cy="7457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C6335-881F-4095-960E-372CEF584A07}"/>
              </a:ext>
            </a:extLst>
          </p:cNvPr>
          <p:cNvSpPr txBox="1"/>
          <p:nvPr/>
        </p:nvSpPr>
        <p:spPr>
          <a:xfrm>
            <a:off x="4330478" y="5317581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705 % 31 =  23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3D8C3F8-5774-4626-A357-00C61B17EA3F}"/>
              </a:ext>
            </a:extLst>
          </p:cNvPr>
          <p:cNvSpPr/>
          <p:nvPr/>
        </p:nvSpPr>
        <p:spPr>
          <a:xfrm rot="5400000">
            <a:off x="5040198" y="4025430"/>
            <a:ext cx="278457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1D18A-E7F7-43E5-B171-930A642406CC}"/>
              </a:ext>
            </a:extLst>
          </p:cNvPr>
          <p:cNvSpPr txBox="1"/>
          <p:nvPr/>
        </p:nvSpPr>
        <p:spPr>
          <a:xfrm>
            <a:off x="609750" y="2369871"/>
            <a:ext cx="286437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rgbClr val="FF9999"/>
                </a:solidFill>
              </a:rPr>
              <a:t>SPURIOUS HITS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a good hash-function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eliminate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spurious hits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this polynomial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„Rabin fingerprint function”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so powerful</a:t>
            </a:r>
          </a:p>
          <a:p>
            <a:pPr algn="ctr"/>
            <a:endParaRPr lang="hu-HU" i="1" dirty="0"/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0468701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D32729-99E9-48AB-8400-9B3617FA3430}"/>
              </a:ext>
            </a:extLst>
          </p:cNvPr>
          <p:cNvSpPr/>
          <p:nvPr/>
        </p:nvSpPr>
        <p:spPr>
          <a:xfrm>
            <a:off x="1323593" y="2683276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8CD7A1-2CEB-4EED-BBB1-F0F9977C98EF}"/>
              </a:ext>
            </a:extLst>
          </p:cNvPr>
          <p:cNvSpPr/>
          <p:nvPr/>
        </p:nvSpPr>
        <p:spPr>
          <a:xfrm>
            <a:off x="2132940" y="2683276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7DD090-640C-44BB-93F8-074117286B6B}"/>
              </a:ext>
            </a:extLst>
          </p:cNvPr>
          <p:cNvSpPr/>
          <p:nvPr/>
        </p:nvSpPr>
        <p:spPr>
          <a:xfrm>
            <a:off x="2942287" y="2683276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03A699-3F35-4C44-8B35-488733CA532B}"/>
              </a:ext>
            </a:extLst>
          </p:cNvPr>
          <p:cNvSpPr/>
          <p:nvPr/>
        </p:nvSpPr>
        <p:spPr>
          <a:xfrm>
            <a:off x="3751634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E2024B-317F-4D64-9779-EC8B2C411D2B}"/>
              </a:ext>
            </a:extLst>
          </p:cNvPr>
          <p:cNvSpPr/>
          <p:nvPr/>
        </p:nvSpPr>
        <p:spPr>
          <a:xfrm>
            <a:off x="4560981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06F38F-A7C3-479F-8B8C-4A7419E6F568}"/>
              </a:ext>
            </a:extLst>
          </p:cNvPr>
          <p:cNvSpPr/>
          <p:nvPr/>
        </p:nvSpPr>
        <p:spPr>
          <a:xfrm>
            <a:off x="1323593" y="462290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C4F62E9-CCF6-4355-87C9-B6AF7EB0F1DF}"/>
              </a:ext>
            </a:extLst>
          </p:cNvPr>
          <p:cNvSpPr/>
          <p:nvPr/>
        </p:nvSpPr>
        <p:spPr>
          <a:xfrm>
            <a:off x="2132940" y="462290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EF589D-F7D2-4582-A4A8-A02BA637A05C}"/>
              </a:ext>
            </a:extLst>
          </p:cNvPr>
          <p:cNvSpPr/>
          <p:nvPr/>
        </p:nvSpPr>
        <p:spPr>
          <a:xfrm>
            <a:off x="2942287" y="462290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29B267-1CDB-488B-9D16-9FF1EC76C65D}"/>
              </a:ext>
            </a:extLst>
          </p:cNvPr>
          <p:cNvSpPr/>
          <p:nvPr/>
        </p:nvSpPr>
        <p:spPr>
          <a:xfrm>
            <a:off x="3751634" y="462290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D675EA1-868A-443E-A226-3DEA35D3E7EE}"/>
              </a:ext>
            </a:extLst>
          </p:cNvPr>
          <p:cNvSpPr/>
          <p:nvPr/>
        </p:nvSpPr>
        <p:spPr>
          <a:xfrm>
            <a:off x="4560981" y="462290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7FD869C-0115-4002-806D-01897EAE3B4F}"/>
              </a:ext>
            </a:extLst>
          </p:cNvPr>
          <p:cNvSpPr/>
          <p:nvPr/>
        </p:nvSpPr>
        <p:spPr>
          <a:xfrm rot="16200000">
            <a:off x="3207964" y="3471526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FF54E-4181-47A6-B056-8975F5567693}"/>
              </a:ext>
            </a:extLst>
          </p:cNvPr>
          <p:cNvSpPr txBox="1"/>
          <p:nvPr/>
        </p:nvSpPr>
        <p:spPr>
          <a:xfrm>
            <a:off x="2150664" y="1840588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32515F72-FFCA-468A-AC64-3F3B7794BDCA}"/>
              </a:ext>
            </a:extLst>
          </p:cNvPr>
          <p:cNvSpPr/>
          <p:nvPr/>
        </p:nvSpPr>
        <p:spPr>
          <a:xfrm rot="16200000">
            <a:off x="2392361" y="1483839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9344C-3426-4648-88B6-90A14F43B57E}"/>
              </a:ext>
            </a:extLst>
          </p:cNvPr>
          <p:cNvSpPr txBox="1"/>
          <p:nvPr/>
        </p:nvSpPr>
        <p:spPr>
          <a:xfrm>
            <a:off x="2974024" y="3797479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9A2215-93DC-4CA5-9A4E-D6CDA07CA33D}"/>
              </a:ext>
            </a:extLst>
          </p:cNvPr>
          <p:cNvSpPr txBox="1"/>
          <p:nvPr/>
        </p:nvSpPr>
        <p:spPr>
          <a:xfrm>
            <a:off x="6809563" y="2524173"/>
            <a:ext cx="396146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ROLLING HASH-FUNCTION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be able to colculate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value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 the substring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letters are 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next hash value so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rolling hash allows to calculate the hash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 rehashing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whole substring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/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499305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D32729-99E9-48AB-8400-9B3617FA3430}"/>
              </a:ext>
            </a:extLst>
          </p:cNvPr>
          <p:cNvSpPr/>
          <p:nvPr/>
        </p:nvSpPr>
        <p:spPr>
          <a:xfrm>
            <a:off x="1323593" y="2683276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8CD7A1-2CEB-4EED-BBB1-F0F9977C98EF}"/>
              </a:ext>
            </a:extLst>
          </p:cNvPr>
          <p:cNvSpPr/>
          <p:nvPr/>
        </p:nvSpPr>
        <p:spPr>
          <a:xfrm>
            <a:off x="2132940" y="2683276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7DD090-640C-44BB-93F8-074117286B6B}"/>
              </a:ext>
            </a:extLst>
          </p:cNvPr>
          <p:cNvSpPr/>
          <p:nvPr/>
        </p:nvSpPr>
        <p:spPr>
          <a:xfrm>
            <a:off x="2942287" y="2683276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303A699-3F35-4C44-8B35-488733CA532B}"/>
              </a:ext>
            </a:extLst>
          </p:cNvPr>
          <p:cNvSpPr/>
          <p:nvPr/>
        </p:nvSpPr>
        <p:spPr>
          <a:xfrm>
            <a:off x="3751634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E2024B-317F-4D64-9779-EC8B2C411D2B}"/>
              </a:ext>
            </a:extLst>
          </p:cNvPr>
          <p:cNvSpPr/>
          <p:nvPr/>
        </p:nvSpPr>
        <p:spPr>
          <a:xfrm>
            <a:off x="4560981" y="2683276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906F38F-A7C3-479F-8B8C-4A7419E6F568}"/>
              </a:ext>
            </a:extLst>
          </p:cNvPr>
          <p:cNvSpPr/>
          <p:nvPr/>
        </p:nvSpPr>
        <p:spPr>
          <a:xfrm>
            <a:off x="1323593" y="462290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C4F62E9-CCF6-4355-87C9-B6AF7EB0F1DF}"/>
              </a:ext>
            </a:extLst>
          </p:cNvPr>
          <p:cNvSpPr/>
          <p:nvPr/>
        </p:nvSpPr>
        <p:spPr>
          <a:xfrm>
            <a:off x="2132940" y="462290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EF589D-F7D2-4582-A4A8-A02BA637A05C}"/>
              </a:ext>
            </a:extLst>
          </p:cNvPr>
          <p:cNvSpPr/>
          <p:nvPr/>
        </p:nvSpPr>
        <p:spPr>
          <a:xfrm>
            <a:off x="2942287" y="462290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129B267-1CDB-488B-9D16-9FF1EC76C65D}"/>
              </a:ext>
            </a:extLst>
          </p:cNvPr>
          <p:cNvSpPr/>
          <p:nvPr/>
        </p:nvSpPr>
        <p:spPr>
          <a:xfrm>
            <a:off x="3751634" y="462290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D675EA1-868A-443E-A226-3DEA35D3E7EE}"/>
              </a:ext>
            </a:extLst>
          </p:cNvPr>
          <p:cNvSpPr/>
          <p:nvPr/>
        </p:nvSpPr>
        <p:spPr>
          <a:xfrm>
            <a:off x="4560981" y="462290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7FD869C-0115-4002-806D-01897EAE3B4F}"/>
              </a:ext>
            </a:extLst>
          </p:cNvPr>
          <p:cNvSpPr/>
          <p:nvPr/>
        </p:nvSpPr>
        <p:spPr>
          <a:xfrm rot="16200000">
            <a:off x="3207964" y="3471526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7FF54E-4181-47A6-B056-8975F5567693}"/>
              </a:ext>
            </a:extLst>
          </p:cNvPr>
          <p:cNvSpPr txBox="1"/>
          <p:nvPr/>
        </p:nvSpPr>
        <p:spPr>
          <a:xfrm>
            <a:off x="2150664" y="1840588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32515F72-FFCA-468A-AC64-3F3B7794BDCA}"/>
              </a:ext>
            </a:extLst>
          </p:cNvPr>
          <p:cNvSpPr/>
          <p:nvPr/>
        </p:nvSpPr>
        <p:spPr>
          <a:xfrm rot="16200000">
            <a:off x="2392361" y="1483839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19344C-3426-4648-88B6-90A14F43B57E}"/>
              </a:ext>
            </a:extLst>
          </p:cNvPr>
          <p:cNvSpPr txBox="1"/>
          <p:nvPr/>
        </p:nvSpPr>
        <p:spPr>
          <a:xfrm>
            <a:off x="2974024" y="3797479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7AF08-41ED-49E4-88F9-5A386E36B2AC}"/>
              </a:ext>
            </a:extLst>
          </p:cNvPr>
          <p:cNvSpPr txBox="1"/>
          <p:nvPr/>
        </p:nvSpPr>
        <p:spPr>
          <a:xfrm>
            <a:off x="6809563" y="2524173"/>
            <a:ext cx="3961469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ROLLING HASH-FUNCTION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to be able to colculate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value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O(1)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 the substring</a:t>
            </a:r>
          </a:p>
          <a:p>
            <a:pPr algn="ctr"/>
            <a:endParaRPr lang="hu-HU" i="1" dirty="0"/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of the letters are the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next hash value so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rolling hash allows to calculate the hash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 rehashing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whole substring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i="1" dirty="0"/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55022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656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3932501" y="1759934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503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4108462" y="1755475"/>
            <a:ext cx="2141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676 + 52 + 2 = 730 </a:t>
            </a:r>
          </a:p>
        </p:txBody>
      </p:sp>
    </p:spTree>
    <p:extLst>
      <p:ext uri="{BB962C8B-B14F-4D97-AF65-F5344CB8AC3E}">
        <p14:creationId xmlns:p14="http://schemas.microsoft.com/office/powerpoint/2010/main" val="17354875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172440-6F33-4ADC-A341-9A438D82C65F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</p:spTree>
    <p:extLst>
      <p:ext uri="{BB962C8B-B14F-4D97-AF65-F5344CB8AC3E}">
        <p14:creationId xmlns:p14="http://schemas.microsoft.com/office/powerpoint/2010/main" val="187701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B12-44D4-4F79-8E15-35067471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Rabin-Karp Substring Search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B3A42-D3AA-40D1-83E7-5A568A64146A}"/>
              </a:ext>
            </a:extLst>
          </p:cNvPr>
          <p:cNvSpPr txBox="1"/>
          <p:nvPr/>
        </p:nvSpPr>
        <p:spPr>
          <a:xfrm>
            <a:off x="9749103" y="2347537"/>
            <a:ext cx="8338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 – 1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b – 2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c – 3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 – 4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 – 5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 – 6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ctr"/>
            <a:r>
              <a:rPr lang="hu-HU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 –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3ECB6-224D-44A3-A60A-C8184DF46C56}"/>
              </a:ext>
            </a:extLst>
          </p:cNvPr>
          <p:cNvSpPr txBox="1"/>
          <p:nvPr/>
        </p:nvSpPr>
        <p:spPr>
          <a:xfrm>
            <a:off x="9516669" y="1826207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u="sng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ALPHABET</a:t>
            </a:r>
            <a:endParaRPr lang="hu-HU" sz="2000" b="1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07187-CA85-4A55-A70A-4884C82C4A41}"/>
              </a:ext>
            </a:extLst>
          </p:cNvPr>
          <p:cNvSpPr/>
          <p:nvPr/>
        </p:nvSpPr>
        <p:spPr>
          <a:xfrm>
            <a:off x="4026402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12525-46A5-4203-A4D1-CDE8AED217AD}"/>
              </a:ext>
            </a:extLst>
          </p:cNvPr>
          <p:cNvSpPr/>
          <p:nvPr/>
        </p:nvSpPr>
        <p:spPr>
          <a:xfrm>
            <a:off x="4835749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362375-C746-4536-9662-59F297420CC1}"/>
              </a:ext>
            </a:extLst>
          </p:cNvPr>
          <p:cNvSpPr/>
          <p:nvPr/>
        </p:nvSpPr>
        <p:spPr>
          <a:xfrm>
            <a:off x="5645096" y="258624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2C7042-4FE5-43DC-A1E8-94C0DF187094}"/>
              </a:ext>
            </a:extLst>
          </p:cNvPr>
          <p:cNvSpPr/>
          <p:nvPr/>
        </p:nvSpPr>
        <p:spPr>
          <a:xfrm>
            <a:off x="6454443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E58E6F-96FA-4FF0-AD27-6511CC3A539A}"/>
              </a:ext>
            </a:extLst>
          </p:cNvPr>
          <p:cNvSpPr/>
          <p:nvPr/>
        </p:nvSpPr>
        <p:spPr>
          <a:xfrm>
            <a:off x="7263790" y="258624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341A3FB-1924-46B2-B78E-BBCE8AFF8118}"/>
              </a:ext>
            </a:extLst>
          </p:cNvPr>
          <p:cNvSpPr/>
          <p:nvPr/>
        </p:nvSpPr>
        <p:spPr>
          <a:xfrm rot="16200000">
            <a:off x="5072242" y="1431153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29C494-9230-4A5F-BE0B-AECF0466C951}"/>
              </a:ext>
            </a:extLst>
          </p:cNvPr>
          <p:cNvSpPr/>
          <p:nvPr/>
        </p:nvSpPr>
        <p:spPr>
          <a:xfrm>
            <a:off x="4026402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266910-E4FE-4C56-A394-659B35E46882}"/>
              </a:ext>
            </a:extLst>
          </p:cNvPr>
          <p:cNvSpPr/>
          <p:nvPr/>
        </p:nvSpPr>
        <p:spPr>
          <a:xfrm>
            <a:off x="4835749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214B87-A34E-4E79-ACB3-C9CABB7D8BB1}"/>
              </a:ext>
            </a:extLst>
          </p:cNvPr>
          <p:cNvSpPr/>
          <p:nvPr/>
        </p:nvSpPr>
        <p:spPr>
          <a:xfrm>
            <a:off x="5645096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651EC2-2E39-4846-B1EC-96048AA5E008}"/>
              </a:ext>
            </a:extLst>
          </p:cNvPr>
          <p:cNvSpPr/>
          <p:nvPr/>
        </p:nvSpPr>
        <p:spPr>
          <a:xfrm>
            <a:off x="6454443" y="3579780"/>
            <a:ext cx="745724" cy="7457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4702A51-8758-43E2-B626-5098F2CC7B04}"/>
              </a:ext>
            </a:extLst>
          </p:cNvPr>
          <p:cNvSpPr/>
          <p:nvPr/>
        </p:nvSpPr>
        <p:spPr>
          <a:xfrm>
            <a:off x="7263790" y="3579780"/>
            <a:ext cx="745724" cy="7457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GB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99F5294-EAF3-486F-A3CD-7FBA6D8764E9}"/>
              </a:ext>
            </a:extLst>
          </p:cNvPr>
          <p:cNvSpPr/>
          <p:nvPr/>
        </p:nvSpPr>
        <p:spPr>
          <a:xfrm rot="5400000">
            <a:off x="5910775" y="3615326"/>
            <a:ext cx="214370" cy="187743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3C5710-95D9-4ED2-8C13-136C2A053586}"/>
              </a:ext>
            </a:extLst>
          </p:cNvPr>
          <p:cNvSpPr txBox="1"/>
          <p:nvPr/>
        </p:nvSpPr>
        <p:spPr>
          <a:xfrm>
            <a:off x="4789897" y="4874083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+ 2x26</a:t>
            </a:r>
            <a:r>
              <a:rPr lang="hu-HU" sz="2000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CF474-A27B-4509-BB31-47E554F45E1D}"/>
              </a:ext>
            </a:extLst>
          </p:cNvPr>
          <p:cNvSpPr txBox="1"/>
          <p:nvPr/>
        </p:nvSpPr>
        <p:spPr>
          <a:xfrm>
            <a:off x="4359330" y="1755475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730 % 31 = 17</a:t>
            </a:r>
          </a:p>
        </p:txBody>
      </p:sp>
    </p:spTree>
    <p:extLst>
      <p:ext uri="{BB962C8B-B14F-4D97-AF65-F5344CB8AC3E}">
        <p14:creationId xmlns:p14="http://schemas.microsoft.com/office/powerpoint/2010/main" val="22866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10801</Words>
  <Application>Microsoft Office PowerPoint</Application>
  <PresentationFormat>Widescreen</PresentationFormat>
  <Paragraphs>6360</Paragraphs>
  <Slides>228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228</vt:i4>
      </vt:variant>
    </vt:vector>
  </HeadingPairs>
  <TitlesOfParts>
    <vt:vector size="233" baseType="lpstr">
      <vt:lpstr>Arial</vt:lpstr>
      <vt:lpstr>Calibri</vt:lpstr>
      <vt:lpstr>Calibri Light</vt:lpstr>
      <vt:lpstr>Wingdings</vt:lpstr>
      <vt:lpstr>Office Theme</vt:lpstr>
      <vt:lpstr>Naive Substring Search  (Algorithms and Data Structures)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Naive Substring Search - Problem</vt:lpstr>
      <vt:lpstr>Rabin-Karp Substring Search  (Algorithms and Data Structures)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Rabin-Karp Substring Search</vt:lpstr>
      <vt:lpstr>Z Substring Search (Algorithms and Data Structures)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Z Substring Search</vt:lpstr>
      <vt:lpstr>Substring Search Applications  (Algorithms and Data Structures)</vt:lpstr>
      <vt:lpstr>Applications of Substring Search</vt:lpstr>
      <vt:lpstr>Applications of Substring Search</vt:lpstr>
      <vt:lpstr>Substring Search Comparison  (Algorithms and Data Structures)</vt:lpstr>
      <vt:lpstr>Substring Search Algorithms</vt:lpstr>
      <vt:lpstr>Substring Search Algorithms</vt:lpstr>
      <vt:lpstr>Substring Search Algorithms</vt:lpstr>
      <vt:lpstr>Substring Search Algorithms</vt:lpstr>
      <vt:lpstr>Substring Search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158</cp:revision>
  <dcterms:created xsi:type="dcterms:W3CDTF">2019-01-16T12:03:26Z</dcterms:created>
  <dcterms:modified xsi:type="dcterms:W3CDTF">2021-02-12T09:07:37Z</dcterms:modified>
</cp:coreProperties>
</file>