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2015.08.06.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BIPARTITE MATCHING</a:t>
            </a:r>
            <a:endParaRPr lang="hu-H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just have to find the maximum flow in the constructed network</a:t>
            </a:r>
          </a:p>
          <a:p>
            <a:r>
              <a:rPr lang="hu-HU" dirty="0" smtClean="0"/>
              <a:t>The maximum flow = the maximum matching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160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There is a lot of applications of maximum flow</a:t>
            </a:r>
          </a:p>
          <a:p>
            <a:r>
              <a:rPr lang="en-US" dirty="0" smtClean="0"/>
              <a:t>In</a:t>
            </a:r>
            <a:r>
              <a:rPr lang="en-US" dirty="0"/>
              <a:t> graph theory, a bipartite </a:t>
            </a:r>
            <a:r>
              <a:rPr lang="en-US" dirty="0" smtClean="0"/>
              <a:t>graph</a:t>
            </a:r>
            <a:r>
              <a:rPr lang="hu-H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 graph whose vertices can be divided into two disjoint </a:t>
            </a:r>
            <a:r>
              <a:rPr lang="en-US" dirty="0" smtClean="0"/>
              <a:t>sets</a:t>
            </a:r>
            <a:r>
              <a:rPr lang="hu-HU" dirty="0" smtClean="0"/>
              <a:t> U and V </a:t>
            </a:r>
            <a:r>
              <a:rPr lang="en-US" dirty="0"/>
              <a:t>such that every edge connects a vertex </a:t>
            </a:r>
            <a:r>
              <a:rPr lang="en-US" dirty="0" smtClean="0"/>
              <a:t>in</a:t>
            </a:r>
            <a:r>
              <a:rPr lang="hu-HU" dirty="0" smtClean="0"/>
              <a:t> U to one in 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355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10468" y="1739590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10468" y="272833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910467" y="371707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10466" y="470581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278029" y="225998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278029" y="324872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7278028" y="423746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2007220" y="1003610"/>
            <a:ext cx="2620536" cy="544179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6335750" y="1003610"/>
            <a:ext cx="2620536" cy="544179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843556" y="50789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Set U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269893" y="50789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Set V</a:t>
            </a:r>
            <a:endParaRPr lang="hu-HU" dirty="0"/>
          </a:p>
        </p:txBody>
      </p:sp>
      <p:cxnSp>
        <p:nvCxnSpPr>
          <p:cNvPr id="16" name="Straight Connector 15"/>
          <p:cNvCxnSpPr>
            <a:stCxn id="4" idx="6"/>
            <a:endCxn id="8" idx="2"/>
          </p:cNvCxnSpPr>
          <p:nvPr/>
        </p:nvCxnSpPr>
        <p:spPr>
          <a:xfrm>
            <a:off x="3646449" y="2107581"/>
            <a:ext cx="3631580" cy="5203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9" idx="2"/>
          </p:cNvCxnSpPr>
          <p:nvPr/>
        </p:nvCxnSpPr>
        <p:spPr>
          <a:xfrm>
            <a:off x="3646449" y="2107581"/>
            <a:ext cx="3631580" cy="1509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0" idx="2"/>
          </p:cNvCxnSpPr>
          <p:nvPr/>
        </p:nvCxnSpPr>
        <p:spPr>
          <a:xfrm>
            <a:off x="3646449" y="3096322"/>
            <a:ext cx="3631579" cy="1509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8" idx="2"/>
          </p:cNvCxnSpPr>
          <p:nvPr/>
        </p:nvCxnSpPr>
        <p:spPr>
          <a:xfrm flipV="1">
            <a:off x="3646447" y="2627972"/>
            <a:ext cx="3631582" cy="24458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10" idx="2"/>
          </p:cNvCxnSpPr>
          <p:nvPr/>
        </p:nvCxnSpPr>
        <p:spPr>
          <a:xfrm flipV="1">
            <a:off x="3646447" y="4605454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9" idx="2"/>
          </p:cNvCxnSpPr>
          <p:nvPr/>
        </p:nvCxnSpPr>
        <p:spPr>
          <a:xfrm flipV="1">
            <a:off x="3646448" y="3616713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6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Suppose we have a set of people P and a set of jobs J</a:t>
            </a:r>
          </a:p>
          <a:p>
            <a:r>
              <a:rPr lang="hu-HU" dirty="0" smtClean="0"/>
              <a:t>Each person can do only some of the jobs</a:t>
            </a:r>
          </a:p>
          <a:p>
            <a:r>
              <a:rPr lang="hu-HU" dirty="0" smtClean="0"/>
              <a:t>We can mdel it as a bipartite graph</a:t>
            </a:r>
          </a:p>
          <a:p>
            <a:r>
              <a:rPr lang="hu-HU" dirty="0" smtClean="0"/>
              <a:t>Matching: gives an assignment of people to tasks</a:t>
            </a:r>
          </a:p>
          <a:p>
            <a:r>
              <a:rPr lang="hu-HU" dirty="0" smtClean="0"/>
              <a:t>Maximum matching: contains as many edges as possible</a:t>
            </a:r>
          </a:p>
          <a:p>
            <a:r>
              <a:rPr lang="en-US" dirty="0" smtClean="0"/>
              <a:t>Find </a:t>
            </a:r>
            <a:r>
              <a:rPr lang="en-US" dirty="0"/>
              <a:t>an assignment of jobs to applicants in such that as many </a:t>
            </a:r>
            <a:r>
              <a:rPr lang="en-US" dirty="0" smtClean="0"/>
              <a:t>applicants</a:t>
            </a:r>
            <a:r>
              <a:rPr lang="hu-HU" dirty="0" smtClean="0"/>
              <a:t> </a:t>
            </a:r>
            <a:r>
              <a:rPr lang="en-US" dirty="0"/>
              <a:t>get jobs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 smtClean="0"/>
              <a:t>possibl</a:t>
            </a:r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74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10468" y="1739590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10468" y="272833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910467" y="371707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10466" y="470581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278029" y="225998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278029" y="324872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7278028" y="423746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843556" y="50789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Set U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269893" y="50789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Set V</a:t>
            </a:r>
            <a:endParaRPr lang="hu-HU" dirty="0"/>
          </a:p>
        </p:txBody>
      </p:sp>
      <p:cxnSp>
        <p:nvCxnSpPr>
          <p:cNvPr id="16" name="Straight Connector 15"/>
          <p:cNvCxnSpPr>
            <a:stCxn id="4" idx="6"/>
            <a:endCxn id="8" idx="2"/>
          </p:cNvCxnSpPr>
          <p:nvPr/>
        </p:nvCxnSpPr>
        <p:spPr>
          <a:xfrm>
            <a:off x="3646449" y="2107581"/>
            <a:ext cx="3631580" cy="5203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9" idx="2"/>
          </p:cNvCxnSpPr>
          <p:nvPr/>
        </p:nvCxnSpPr>
        <p:spPr>
          <a:xfrm>
            <a:off x="3646449" y="2107581"/>
            <a:ext cx="3631580" cy="1509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0" idx="2"/>
          </p:cNvCxnSpPr>
          <p:nvPr/>
        </p:nvCxnSpPr>
        <p:spPr>
          <a:xfrm>
            <a:off x="3646449" y="3096322"/>
            <a:ext cx="3631579" cy="1509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8" idx="2"/>
          </p:cNvCxnSpPr>
          <p:nvPr/>
        </p:nvCxnSpPr>
        <p:spPr>
          <a:xfrm flipV="1">
            <a:off x="3646447" y="2627972"/>
            <a:ext cx="3631582" cy="24458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10" idx="2"/>
          </p:cNvCxnSpPr>
          <p:nvPr/>
        </p:nvCxnSpPr>
        <p:spPr>
          <a:xfrm flipV="1">
            <a:off x="3646447" y="4605454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9" idx="2"/>
          </p:cNvCxnSpPr>
          <p:nvPr/>
        </p:nvCxnSpPr>
        <p:spPr>
          <a:xfrm flipV="1">
            <a:off x="3646448" y="3616713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7935" y="193525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Adam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095336" y="291165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Sally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133808" y="385832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Joe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056161" y="488913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Kevin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8139691" y="244330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Google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8139691" y="3432046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Morgan Stanley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8139691" y="442078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ExxonMobil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320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10468" y="1739590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10468" y="272833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910467" y="371707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10466" y="470581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278029" y="225998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278029" y="324872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7278028" y="423746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843556" y="50789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Set U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269893" y="50789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Set V</a:t>
            </a:r>
            <a:endParaRPr lang="hu-HU" dirty="0"/>
          </a:p>
        </p:txBody>
      </p:sp>
      <p:cxnSp>
        <p:nvCxnSpPr>
          <p:cNvPr id="16" name="Straight Connector 15"/>
          <p:cNvCxnSpPr>
            <a:stCxn id="4" idx="6"/>
            <a:endCxn id="8" idx="2"/>
          </p:cNvCxnSpPr>
          <p:nvPr/>
        </p:nvCxnSpPr>
        <p:spPr>
          <a:xfrm>
            <a:off x="3646449" y="2107581"/>
            <a:ext cx="3631580" cy="5203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9" idx="2"/>
          </p:cNvCxnSpPr>
          <p:nvPr/>
        </p:nvCxnSpPr>
        <p:spPr>
          <a:xfrm>
            <a:off x="3646449" y="2107581"/>
            <a:ext cx="3631580" cy="15091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0" idx="2"/>
          </p:cNvCxnSpPr>
          <p:nvPr/>
        </p:nvCxnSpPr>
        <p:spPr>
          <a:xfrm>
            <a:off x="3646449" y="3096322"/>
            <a:ext cx="3631579" cy="15091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8" idx="2"/>
          </p:cNvCxnSpPr>
          <p:nvPr/>
        </p:nvCxnSpPr>
        <p:spPr>
          <a:xfrm flipV="1">
            <a:off x="3646447" y="2627972"/>
            <a:ext cx="3631582" cy="24458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10" idx="2"/>
          </p:cNvCxnSpPr>
          <p:nvPr/>
        </p:nvCxnSpPr>
        <p:spPr>
          <a:xfrm flipV="1">
            <a:off x="3646447" y="4605454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9" idx="2"/>
          </p:cNvCxnSpPr>
          <p:nvPr/>
        </p:nvCxnSpPr>
        <p:spPr>
          <a:xfrm flipV="1">
            <a:off x="3646448" y="3616713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7935" y="193525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Adam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095336" y="291165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Sally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133808" y="385832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Joe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056161" y="488913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Kevin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8139691" y="244330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Google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8139691" y="3432046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Morgan Stanley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8139691" y="442078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ExxonMobil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44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10468" y="1739590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10468" y="272833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910467" y="371707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10466" y="470581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278029" y="225998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278029" y="324872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7278028" y="423746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843556" y="50789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Set U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269893" y="50789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Set V</a:t>
            </a:r>
            <a:endParaRPr lang="hu-HU" dirty="0"/>
          </a:p>
        </p:txBody>
      </p:sp>
      <p:cxnSp>
        <p:nvCxnSpPr>
          <p:cNvPr id="16" name="Straight Connector 15"/>
          <p:cNvCxnSpPr>
            <a:stCxn id="4" idx="6"/>
            <a:endCxn id="8" idx="2"/>
          </p:cNvCxnSpPr>
          <p:nvPr/>
        </p:nvCxnSpPr>
        <p:spPr>
          <a:xfrm>
            <a:off x="3646449" y="2107581"/>
            <a:ext cx="3631580" cy="5203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9" idx="2"/>
          </p:cNvCxnSpPr>
          <p:nvPr/>
        </p:nvCxnSpPr>
        <p:spPr>
          <a:xfrm>
            <a:off x="3646449" y="2107581"/>
            <a:ext cx="3631580" cy="1509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0" idx="2"/>
          </p:cNvCxnSpPr>
          <p:nvPr/>
        </p:nvCxnSpPr>
        <p:spPr>
          <a:xfrm>
            <a:off x="3646449" y="3096322"/>
            <a:ext cx="3631579" cy="1509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8" idx="2"/>
          </p:cNvCxnSpPr>
          <p:nvPr/>
        </p:nvCxnSpPr>
        <p:spPr>
          <a:xfrm flipV="1">
            <a:off x="3646447" y="2627972"/>
            <a:ext cx="3631582" cy="24458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10" idx="2"/>
          </p:cNvCxnSpPr>
          <p:nvPr/>
        </p:nvCxnSpPr>
        <p:spPr>
          <a:xfrm flipV="1">
            <a:off x="3646447" y="4605454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9" idx="2"/>
          </p:cNvCxnSpPr>
          <p:nvPr/>
        </p:nvCxnSpPr>
        <p:spPr>
          <a:xfrm flipV="1">
            <a:off x="3646448" y="3616713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7935" y="193525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Adam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2095336" y="2911655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Sally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2133808" y="385832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Joe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2056161" y="488913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Kevin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8139691" y="244330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Google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8139691" y="3432046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Morgan Stanley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8139691" y="442078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ExxonMobil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725731" y="3122340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356668" y="3252439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4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10468" y="1739590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10468" y="272833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910467" y="371707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10466" y="470581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278029" y="225998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278029" y="324872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7278028" y="423746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4" idx="6"/>
            <a:endCxn id="8" idx="2"/>
          </p:cNvCxnSpPr>
          <p:nvPr/>
        </p:nvCxnSpPr>
        <p:spPr>
          <a:xfrm>
            <a:off x="3646449" y="2107581"/>
            <a:ext cx="3631580" cy="5203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9" idx="2"/>
          </p:cNvCxnSpPr>
          <p:nvPr/>
        </p:nvCxnSpPr>
        <p:spPr>
          <a:xfrm>
            <a:off x="3646449" y="2107581"/>
            <a:ext cx="3631580" cy="1509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0" idx="2"/>
          </p:cNvCxnSpPr>
          <p:nvPr/>
        </p:nvCxnSpPr>
        <p:spPr>
          <a:xfrm>
            <a:off x="3646449" y="3096322"/>
            <a:ext cx="3631579" cy="1509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8" idx="2"/>
          </p:cNvCxnSpPr>
          <p:nvPr/>
        </p:nvCxnSpPr>
        <p:spPr>
          <a:xfrm flipV="1">
            <a:off x="3646447" y="2627972"/>
            <a:ext cx="3631582" cy="24458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10" idx="2"/>
          </p:cNvCxnSpPr>
          <p:nvPr/>
        </p:nvCxnSpPr>
        <p:spPr>
          <a:xfrm flipV="1">
            <a:off x="3646447" y="4605454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9" idx="2"/>
          </p:cNvCxnSpPr>
          <p:nvPr/>
        </p:nvCxnSpPr>
        <p:spPr>
          <a:xfrm flipV="1">
            <a:off x="3646448" y="3616713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5731" y="3122340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356668" y="3252439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0" idx="6"/>
            <a:endCxn id="4" idx="2"/>
          </p:cNvCxnSpPr>
          <p:nvPr/>
        </p:nvCxnSpPr>
        <p:spPr>
          <a:xfrm flipV="1">
            <a:off x="1461712" y="2107581"/>
            <a:ext cx="1448756" cy="1382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6"/>
            <a:endCxn id="5" idx="2"/>
          </p:cNvCxnSpPr>
          <p:nvPr/>
        </p:nvCxnSpPr>
        <p:spPr>
          <a:xfrm flipV="1">
            <a:off x="1461712" y="3096322"/>
            <a:ext cx="1448756" cy="3940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6"/>
            <a:endCxn id="6" idx="2"/>
          </p:cNvCxnSpPr>
          <p:nvPr/>
        </p:nvCxnSpPr>
        <p:spPr>
          <a:xfrm>
            <a:off x="1461712" y="3490331"/>
            <a:ext cx="1448755" cy="594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6"/>
            <a:endCxn id="7" idx="2"/>
          </p:cNvCxnSpPr>
          <p:nvPr/>
        </p:nvCxnSpPr>
        <p:spPr>
          <a:xfrm>
            <a:off x="1461712" y="3490331"/>
            <a:ext cx="1448754" cy="1583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31" idx="2"/>
          </p:cNvCxnSpPr>
          <p:nvPr/>
        </p:nvCxnSpPr>
        <p:spPr>
          <a:xfrm>
            <a:off x="8014010" y="2627972"/>
            <a:ext cx="2342658" cy="9924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6"/>
            <a:endCxn id="31" idx="2"/>
          </p:cNvCxnSpPr>
          <p:nvPr/>
        </p:nvCxnSpPr>
        <p:spPr>
          <a:xfrm>
            <a:off x="8014010" y="3616713"/>
            <a:ext cx="2342658" cy="37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6"/>
            <a:endCxn id="31" idx="2"/>
          </p:cNvCxnSpPr>
          <p:nvPr/>
        </p:nvCxnSpPr>
        <p:spPr>
          <a:xfrm flipV="1">
            <a:off x="8014009" y="3620430"/>
            <a:ext cx="2342659" cy="985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10468" y="1739590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Oval 4"/>
          <p:cNvSpPr/>
          <p:nvPr/>
        </p:nvSpPr>
        <p:spPr>
          <a:xfrm>
            <a:off x="2910468" y="272833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Oval 5"/>
          <p:cNvSpPr/>
          <p:nvPr/>
        </p:nvSpPr>
        <p:spPr>
          <a:xfrm>
            <a:off x="2910467" y="371707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10466" y="470581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7278029" y="2259981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278029" y="3248722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7278028" y="4237463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Straight Connector 15"/>
          <p:cNvCxnSpPr>
            <a:stCxn id="4" idx="6"/>
            <a:endCxn id="8" idx="2"/>
          </p:cNvCxnSpPr>
          <p:nvPr/>
        </p:nvCxnSpPr>
        <p:spPr>
          <a:xfrm>
            <a:off x="3646449" y="2107581"/>
            <a:ext cx="3631580" cy="52039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9" idx="2"/>
          </p:cNvCxnSpPr>
          <p:nvPr/>
        </p:nvCxnSpPr>
        <p:spPr>
          <a:xfrm>
            <a:off x="3646449" y="2107581"/>
            <a:ext cx="3631580" cy="1509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6"/>
            <a:endCxn id="10" idx="2"/>
          </p:cNvCxnSpPr>
          <p:nvPr/>
        </p:nvCxnSpPr>
        <p:spPr>
          <a:xfrm>
            <a:off x="3646449" y="3096322"/>
            <a:ext cx="3631579" cy="15091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8" idx="2"/>
          </p:cNvCxnSpPr>
          <p:nvPr/>
        </p:nvCxnSpPr>
        <p:spPr>
          <a:xfrm flipV="1">
            <a:off x="3646447" y="2627972"/>
            <a:ext cx="3631582" cy="24458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6"/>
            <a:endCxn id="10" idx="2"/>
          </p:cNvCxnSpPr>
          <p:nvPr/>
        </p:nvCxnSpPr>
        <p:spPr>
          <a:xfrm flipV="1">
            <a:off x="3646447" y="4605454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9" idx="2"/>
          </p:cNvCxnSpPr>
          <p:nvPr/>
        </p:nvCxnSpPr>
        <p:spPr>
          <a:xfrm flipV="1">
            <a:off x="3646448" y="3616713"/>
            <a:ext cx="3631581" cy="468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5731" y="3122340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s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356668" y="3252439"/>
            <a:ext cx="735981" cy="7359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t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30" idx="6"/>
            <a:endCxn id="4" idx="2"/>
          </p:cNvCxnSpPr>
          <p:nvPr/>
        </p:nvCxnSpPr>
        <p:spPr>
          <a:xfrm flipV="1">
            <a:off x="1461712" y="2107581"/>
            <a:ext cx="1448756" cy="13827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6"/>
            <a:endCxn id="5" idx="2"/>
          </p:cNvCxnSpPr>
          <p:nvPr/>
        </p:nvCxnSpPr>
        <p:spPr>
          <a:xfrm flipV="1">
            <a:off x="1461712" y="3096322"/>
            <a:ext cx="1448756" cy="39400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6"/>
            <a:endCxn id="6" idx="2"/>
          </p:cNvCxnSpPr>
          <p:nvPr/>
        </p:nvCxnSpPr>
        <p:spPr>
          <a:xfrm>
            <a:off x="1461712" y="3490331"/>
            <a:ext cx="1448755" cy="59473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" idx="6"/>
            <a:endCxn id="7" idx="2"/>
          </p:cNvCxnSpPr>
          <p:nvPr/>
        </p:nvCxnSpPr>
        <p:spPr>
          <a:xfrm>
            <a:off x="1461712" y="3490331"/>
            <a:ext cx="1448754" cy="1583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31" idx="2"/>
          </p:cNvCxnSpPr>
          <p:nvPr/>
        </p:nvCxnSpPr>
        <p:spPr>
          <a:xfrm>
            <a:off x="8014010" y="2627972"/>
            <a:ext cx="2342658" cy="99245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6"/>
            <a:endCxn id="31" idx="2"/>
          </p:cNvCxnSpPr>
          <p:nvPr/>
        </p:nvCxnSpPr>
        <p:spPr>
          <a:xfrm>
            <a:off x="8014010" y="3616713"/>
            <a:ext cx="2342658" cy="37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6"/>
            <a:endCxn id="31" idx="2"/>
          </p:cNvCxnSpPr>
          <p:nvPr/>
        </p:nvCxnSpPr>
        <p:spPr>
          <a:xfrm flipV="1">
            <a:off x="8014009" y="3620430"/>
            <a:ext cx="2342659" cy="98502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2390" y="339441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capacities are 1 !!!</a:t>
            </a:r>
            <a:endParaRPr lang="hu-HU" dirty="0"/>
          </a:p>
        </p:txBody>
      </p:sp>
      <p:sp>
        <p:nvSpPr>
          <p:cNvPr id="25" name="TextBox 24"/>
          <p:cNvSpPr txBox="1"/>
          <p:nvPr/>
        </p:nvSpPr>
        <p:spPr>
          <a:xfrm>
            <a:off x="1907539" y="241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2320135" y="2811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2485444" y="35486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441107" y="43261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4536180" y="4573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3995965" y="43261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3801837" y="3651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3723328" y="27778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569804" y="258734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3853367" y="17635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6" name="TextBox 45"/>
          <p:cNvSpPr txBox="1"/>
          <p:nvPr/>
        </p:nvSpPr>
        <p:spPr>
          <a:xfrm>
            <a:off x="8292905" y="239947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7" name="TextBox 46"/>
          <p:cNvSpPr txBox="1"/>
          <p:nvPr/>
        </p:nvSpPr>
        <p:spPr>
          <a:xfrm>
            <a:off x="8182637" y="320489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8136452" y="408372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7671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163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BIPARTITE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User</cp:lastModifiedBy>
  <cp:revision>18</cp:revision>
  <dcterms:created xsi:type="dcterms:W3CDTF">2015-02-11T17:35:44Z</dcterms:created>
  <dcterms:modified xsi:type="dcterms:W3CDTF">2015-08-06T09:12:56Z</dcterms:modified>
</cp:coreProperties>
</file>