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33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0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5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03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02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63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87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413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51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83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39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7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05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9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92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3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CB0265-9AA5-4C08-A15C-BBAA152E5F2C}" type="datetimeFigureOut">
              <a:rPr lang="hu-HU" smtClean="0"/>
              <a:t>2016. 07. 14.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B215-1BB4-4B3C-9E5D-CE8D14939B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78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SPANNING TREES		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Eager</a:t>
            </a:r>
            <a:r>
              <a:rPr lang="hu-HU" dirty="0" smtClean="0"/>
              <a:t> </a:t>
            </a:r>
            <a:r>
              <a:rPr lang="hu-HU" dirty="0" err="1" smtClean="0"/>
              <a:t>prim’S</a:t>
            </a:r>
            <a:r>
              <a:rPr lang="hu-HU" dirty="0" smtClean="0"/>
              <a:t>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94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9884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D-F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cheaper</a:t>
            </a:r>
            <a:r>
              <a:rPr lang="hu-HU" dirty="0" smtClean="0"/>
              <a:t> </a:t>
            </a:r>
            <a:r>
              <a:rPr lang="hu-HU" dirty="0" err="1" smtClean="0"/>
              <a:t>path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to the F node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fdrectly </a:t>
            </a:r>
            <a:r>
              <a:rPr lang="hu-HU" dirty="0" smtClean="0">
                <a:sym typeface="Wingdings" panose="05000000000000000000" pitchFamily="2" charset="2"/>
              </a:rPr>
              <a:t>from vertex E  so we exclude </a:t>
            </a:r>
            <a:r>
              <a:rPr lang="hu-HU" dirty="0" smtClean="0">
                <a:sym typeface="Wingdings" panose="05000000000000000000" pitchFamily="2" charset="2"/>
              </a:rPr>
              <a:t>D-F </a:t>
            </a:r>
            <a:r>
              <a:rPr lang="hu-HU" dirty="0" smtClean="0">
                <a:sym typeface="Wingdings" panose="05000000000000000000" pitchFamily="2" charset="2"/>
              </a:rPr>
              <a:t>as an option in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		</a:t>
            </a:r>
            <a:r>
              <a:rPr lang="hu-HU" dirty="0" err="1" smtClean="0">
                <a:sym typeface="Wingdings" panose="05000000000000000000" pitchFamily="2" charset="2"/>
              </a:rPr>
              <a:t>spanning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50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D-C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</a:t>
            </a:r>
            <a:r>
              <a:rPr lang="hu-HU" dirty="0" err="1" smtClean="0"/>
              <a:t>so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we</a:t>
            </a:r>
            <a:r>
              <a:rPr lang="hu-HU" dirty="0" smtClean="0"/>
              <a:t> add </a:t>
            </a:r>
            <a:r>
              <a:rPr lang="hu-HU" dirty="0" err="1" smtClean="0"/>
              <a:t>the</a:t>
            </a:r>
            <a:r>
              <a:rPr lang="hu-HU" dirty="0" smtClean="0"/>
              <a:t> D-C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57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</a:p>
          <a:p>
            <a:r>
              <a:rPr lang="hu-HU" dirty="0" smtClean="0"/>
              <a:t>D-C	6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50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D-C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</a:t>
            </a:r>
            <a:r>
              <a:rPr lang="hu-HU" dirty="0" err="1" smtClean="0"/>
              <a:t>so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we</a:t>
            </a:r>
            <a:r>
              <a:rPr lang="hu-HU" dirty="0" smtClean="0"/>
              <a:t> add </a:t>
            </a:r>
            <a:r>
              <a:rPr lang="hu-HU" dirty="0" err="1" smtClean="0"/>
              <a:t>the</a:t>
            </a:r>
            <a:r>
              <a:rPr lang="hu-HU" dirty="0" smtClean="0"/>
              <a:t> D-C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92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</a:p>
          <a:p>
            <a:r>
              <a:rPr lang="hu-HU" dirty="0" smtClean="0"/>
              <a:t>D-C	6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50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D-A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A </a:t>
            </a:r>
            <a:r>
              <a:rPr lang="hu-HU" dirty="0" err="1" smtClean="0"/>
              <a:t>so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we</a:t>
            </a:r>
            <a:r>
              <a:rPr lang="hu-HU" dirty="0" smtClean="0"/>
              <a:t> add </a:t>
            </a:r>
            <a:r>
              <a:rPr lang="hu-HU" dirty="0" err="1" smtClean="0"/>
              <a:t>the</a:t>
            </a:r>
            <a:r>
              <a:rPr lang="hu-HU" dirty="0" smtClean="0"/>
              <a:t> D-A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77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50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D-A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consider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A </a:t>
            </a:r>
            <a:r>
              <a:rPr lang="hu-HU" dirty="0" err="1" smtClean="0"/>
              <a:t>so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we</a:t>
            </a:r>
            <a:r>
              <a:rPr lang="hu-HU" dirty="0" smtClean="0"/>
              <a:t> add </a:t>
            </a:r>
            <a:r>
              <a:rPr lang="hu-HU" dirty="0" err="1" smtClean="0"/>
              <a:t>the</a:t>
            </a:r>
            <a:r>
              <a:rPr lang="hu-HU" dirty="0" smtClean="0"/>
              <a:t> D-A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97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B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7,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E-B	7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B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7,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30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B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7,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27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B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7,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65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94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Eager</a:t>
            </a:r>
            <a:r>
              <a:rPr lang="hu-HU" u="sng" dirty="0" smtClean="0"/>
              <a:t> version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aim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a minimum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r>
              <a:rPr lang="hu-HU" dirty="0" smtClean="0"/>
              <a:t>The lazy version </a:t>
            </a:r>
            <a:r>
              <a:rPr lang="hu-HU" dirty="0" smtClean="0">
                <a:sym typeface="Wingdings" panose="05000000000000000000" pitchFamily="2" charset="2"/>
              </a:rPr>
              <a:t> we use a </a:t>
            </a:r>
            <a:r>
              <a:rPr lang="hu-HU" dirty="0" smtClean="0">
                <a:sym typeface="Wingdings" panose="05000000000000000000" pitchFamily="2" charset="2"/>
              </a:rPr>
              <a:t>priority </a:t>
            </a:r>
            <a:r>
              <a:rPr lang="hu-HU" dirty="0" smtClean="0">
                <a:sym typeface="Wingdings" panose="05000000000000000000" pitchFamily="2" charset="2"/>
              </a:rPr>
              <a:t>queue ( heap ) in order the get the minimum edge </a:t>
            </a:r>
            <a:r>
              <a:rPr lang="hu-HU" dirty="0" smtClean="0">
                <a:sym typeface="Wingdings" panose="05000000000000000000" pitchFamily="2" charset="2"/>
              </a:rPr>
              <a:t>weights + </a:t>
            </a:r>
            <a:r>
              <a:rPr lang="hu-HU" dirty="0" smtClean="0">
                <a:sym typeface="Wingdings" panose="05000000000000000000" pitchFamily="2" charset="2"/>
              </a:rPr>
              <a:t>we insert all the edges to the heap without modifying the content !!!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Eager</a:t>
            </a:r>
            <a:r>
              <a:rPr lang="hu-HU" dirty="0" smtClean="0">
                <a:sym typeface="Wingdings" panose="05000000000000000000" pitchFamily="2" charset="2"/>
              </a:rPr>
              <a:t> version 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update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content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heap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necessary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On every iteration we check whether is there already a shorter path to the spanninng </a:t>
            </a:r>
            <a:r>
              <a:rPr lang="hu-HU" dirty="0" smtClean="0">
                <a:sym typeface="Wingdings" panose="05000000000000000000" pitchFamily="2" charset="2"/>
              </a:rPr>
              <a:t>tree</a:t>
            </a:r>
            <a:endParaRPr lang="hu-HU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4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0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890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iterate</a:t>
            </a:r>
            <a:r>
              <a:rPr lang="hu-HU" dirty="0" smtClean="0"/>
              <a:t>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green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1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dirty="0" smtClean="0"/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F-C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6,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3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9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D-C	6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F-C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6,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3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40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F-C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6,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3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8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F-C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6,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3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1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E-G	9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F-G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G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9,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2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86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E-G	9</a:t>
            </a:r>
          </a:p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F-G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G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9,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2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29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51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F-G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G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9,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2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88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  <a:p>
            <a:r>
              <a:rPr lang="hu-HU" dirty="0" smtClean="0"/>
              <a:t>F-G	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108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F-G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G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E is 9,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F is 2</a:t>
            </a:r>
          </a:p>
          <a:p>
            <a:r>
              <a:rPr lang="hu-HU" dirty="0"/>
              <a:t>	</a:t>
            </a:r>
            <a:r>
              <a:rPr lang="hu-HU" dirty="0" smtClean="0"/>
              <a:t>				SO WE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  <a:p>
            <a:r>
              <a:rPr lang="hu-HU" dirty="0" smtClean="0"/>
              <a:t>F-G	2</a:t>
            </a:r>
            <a:endParaRPr lang="hu-HU" dirty="0"/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63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F-G	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61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F-G	2</a:t>
            </a:r>
            <a:endParaRPr lang="hu-HU" b="1" dirty="0">
              <a:solidFill>
                <a:srgbClr val="00B05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42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885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spanning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25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G-B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B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 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G is 8</a:t>
            </a:r>
          </a:p>
          <a:p>
            <a:r>
              <a:rPr lang="hu-HU" dirty="0"/>
              <a:t>	</a:t>
            </a:r>
            <a:r>
              <a:rPr lang="hu-HU" dirty="0" smtClean="0"/>
              <a:t>				</a:t>
            </a:r>
            <a:r>
              <a:rPr lang="hu-HU" dirty="0" err="1" smtClean="0"/>
              <a:t>So</a:t>
            </a:r>
            <a:r>
              <a:rPr lang="hu-HU" dirty="0" smtClean="0"/>
              <a:t> G-B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part of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8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G-B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B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 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G is 8</a:t>
            </a:r>
          </a:p>
          <a:p>
            <a:r>
              <a:rPr lang="hu-HU" dirty="0"/>
              <a:t>	</a:t>
            </a:r>
            <a:r>
              <a:rPr lang="hu-HU" dirty="0" smtClean="0"/>
              <a:t>				</a:t>
            </a:r>
            <a:r>
              <a:rPr lang="hu-HU" dirty="0" err="1" smtClean="0"/>
              <a:t>So</a:t>
            </a:r>
            <a:r>
              <a:rPr lang="hu-HU" dirty="0" smtClean="0"/>
              <a:t> G-B </a:t>
            </a:r>
            <a:r>
              <a:rPr lang="hu-HU" dirty="0" err="1" smtClean="0"/>
              <a:t>edge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be </a:t>
            </a:r>
            <a:r>
              <a:rPr lang="hu-HU" dirty="0" err="1" smtClean="0"/>
              <a:t>the</a:t>
            </a:r>
            <a:r>
              <a:rPr lang="hu-HU" dirty="0" smtClean="0"/>
              <a:t> part of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5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dirty="0" smtClean="0"/>
              <a:t>F-C	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79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9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F-C	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46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F-C	3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5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73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included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4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D-A	12</a:t>
            </a:r>
          </a:p>
          <a:p>
            <a:r>
              <a:rPr lang="hu-HU" dirty="0" smtClean="0"/>
              <a:t>D-B	4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C-A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12 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is </a:t>
            </a:r>
            <a:r>
              <a:rPr lang="hu-HU" dirty="0"/>
              <a:t>2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9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D-A	12</a:t>
            </a:r>
          </a:p>
          <a:p>
            <a:r>
              <a:rPr lang="hu-HU" dirty="0" smtClean="0"/>
              <a:t>D-B	4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C-A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12 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is </a:t>
            </a:r>
            <a:r>
              <a:rPr lang="hu-HU" dirty="0"/>
              <a:t>2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25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C-A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12 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is </a:t>
            </a:r>
            <a:r>
              <a:rPr lang="hu-HU" dirty="0"/>
              <a:t>2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1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  <a:p>
            <a:r>
              <a:rPr lang="hu-HU" dirty="0" smtClean="0"/>
              <a:t>C-A	2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C-A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12 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C is </a:t>
            </a:r>
            <a:r>
              <a:rPr lang="hu-HU" dirty="0"/>
              <a:t>2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6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  <a:p>
            <a:r>
              <a:rPr lang="hu-HU" dirty="0" smtClean="0"/>
              <a:t>C-A	2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3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C-A	2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0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5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C-A	2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42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0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D-B	4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A-B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A is 1</a:t>
            </a:r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7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D-B	4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A-B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A is 1</a:t>
            </a:r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2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A-B	1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927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A-B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a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/>
              <a:t>B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far </a:t>
            </a:r>
          </a:p>
          <a:p>
            <a:r>
              <a:rPr lang="hu-HU" dirty="0"/>
              <a:t>	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D. The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D is 4,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A is 1</a:t>
            </a:r>
          </a:p>
          <a:p>
            <a:r>
              <a:rPr lang="hu-HU" dirty="0"/>
              <a:t>	</a:t>
            </a:r>
            <a:r>
              <a:rPr lang="hu-HU" dirty="0" smtClean="0"/>
              <a:t>				SO UPDATE THE HEAP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63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A-B	1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74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A-B	1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10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A-B	1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0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Keep</a:t>
            </a:r>
            <a:r>
              <a:rPr lang="hu-HU" dirty="0" smtClean="0"/>
              <a:t> </a:t>
            </a:r>
            <a:r>
              <a:rPr lang="hu-HU" dirty="0" err="1" smtClean="0"/>
              <a:t>going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74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650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</a:p>
          <a:p>
            <a:r>
              <a:rPr lang="hu-HU" dirty="0"/>
              <a:t>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terminates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overall </a:t>
            </a:r>
            <a:r>
              <a:rPr lang="hu-HU" dirty="0" err="1" smtClean="0">
                <a:sym typeface="Wingdings" panose="05000000000000000000" pitchFamily="2" charset="2"/>
              </a:rPr>
              <a:t>cost</a:t>
            </a:r>
            <a:r>
              <a:rPr lang="hu-HU" dirty="0" smtClean="0">
                <a:sym typeface="Wingdings" panose="05000000000000000000" pitchFamily="2" charset="2"/>
              </a:rPr>
              <a:t> = 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2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E-D	2</a:t>
            </a:r>
          </a:p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9" name="Szövegdoboz 38"/>
          <p:cNvSpPr txBox="1"/>
          <p:nvPr/>
        </p:nvSpPr>
        <p:spPr>
          <a:xfrm>
            <a:off x="640144" y="245403"/>
            <a:ext cx="650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vertexes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MST</a:t>
            </a:r>
          </a:p>
          <a:p>
            <a:r>
              <a:rPr lang="hu-HU" dirty="0"/>
              <a:t>	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terminates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overall </a:t>
            </a:r>
            <a:r>
              <a:rPr lang="hu-HU" dirty="0" err="1" smtClean="0">
                <a:sym typeface="Wingdings" panose="05000000000000000000" pitchFamily="2" charset="2"/>
              </a:rPr>
              <a:t>cost</a:t>
            </a:r>
            <a:r>
              <a:rPr lang="hu-HU" dirty="0" smtClean="0">
                <a:sym typeface="Wingdings" panose="05000000000000000000" pitchFamily="2" charset="2"/>
              </a:rPr>
              <a:t> = 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1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E-D	2</a:t>
            </a:r>
          </a:p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9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8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721216" y="2779691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Ellipszis 4"/>
          <p:cNvSpPr/>
          <p:nvPr/>
        </p:nvSpPr>
        <p:spPr>
          <a:xfrm>
            <a:off x="3369969" y="1015287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1983346" y="4724400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Ellipszis 6"/>
          <p:cNvSpPr/>
          <p:nvPr/>
        </p:nvSpPr>
        <p:spPr>
          <a:xfrm>
            <a:off x="3881369" y="2667604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5006661" y="3938789"/>
            <a:ext cx="772732" cy="77273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6029695" y="239332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712297" y="4837564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G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" name="Egyenes összekötő 2"/>
          <p:cNvCxnSpPr>
            <a:stCxn id="4" idx="7"/>
            <a:endCxn id="5" idx="3"/>
          </p:cNvCxnSpPr>
          <p:nvPr/>
        </p:nvCxnSpPr>
        <p:spPr>
          <a:xfrm flipV="1">
            <a:off x="1380784" y="1674855"/>
            <a:ext cx="2102349" cy="121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>
            <a:stCxn id="4" idx="6"/>
            <a:endCxn id="7" idx="2"/>
          </p:cNvCxnSpPr>
          <p:nvPr/>
        </p:nvCxnSpPr>
        <p:spPr>
          <a:xfrm flipV="1">
            <a:off x="1493948" y="3053970"/>
            <a:ext cx="2387421" cy="11208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6" idx="1"/>
          </p:cNvCxnSpPr>
          <p:nvPr/>
        </p:nvCxnSpPr>
        <p:spPr>
          <a:xfrm>
            <a:off x="1107582" y="3552423"/>
            <a:ext cx="988928" cy="12851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6"/>
            <a:endCxn id="8" idx="2"/>
          </p:cNvCxnSpPr>
          <p:nvPr/>
        </p:nvCxnSpPr>
        <p:spPr>
          <a:xfrm flipV="1">
            <a:off x="2756078" y="4325155"/>
            <a:ext cx="2250583" cy="78561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>
            <a:stCxn id="10" idx="1"/>
            <a:endCxn id="8" idx="6"/>
          </p:cNvCxnSpPr>
          <p:nvPr/>
        </p:nvCxnSpPr>
        <p:spPr>
          <a:xfrm flipH="1" flipV="1">
            <a:off x="5779393" y="4325155"/>
            <a:ext cx="2046068" cy="62557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/>
          <p:cNvCxnSpPr>
            <a:stCxn id="6" idx="6"/>
            <a:endCxn id="10" idx="2"/>
          </p:cNvCxnSpPr>
          <p:nvPr/>
        </p:nvCxnSpPr>
        <p:spPr>
          <a:xfrm>
            <a:off x="2756078" y="5110766"/>
            <a:ext cx="4956219" cy="1131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>
            <a:stCxn id="8" idx="1"/>
            <a:endCxn id="7" idx="5"/>
          </p:cNvCxnSpPr>
          <p:nvPr/>
        </p:nvCxnSpPr>
        <p:spPr>
          <a:xfrm flipH="1" flipV="1">
            <a:off x="4540937" y="3327172"/>
            <a:ext cx="578888" cy="7247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>
            <a:stCxn id="7" idx="0"/>
            <a:endCxn id="5" idx="5"/>
          </p:cNvCxnSpPr>
          <p:nvPr/>
        </p:nvCxnSpPr>
        <p:spPr>
          <a:xfrm flipH="1" flipV="1">
            <a:off x="4029537" y="1674855"/>
            <a:ext cx="238198" cy="9927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/>
          <p:cNvCxnSpPr>
            <a:stCxn id="6" idx="7"/>
            <a:endCxn id="7" idx="3"/>
          </p:cNvCxnSpPr>
          <p:nvPr/>
        </p:nvCxnSpPr>
        <p:spPr>
          <a:xfrm flipV="1">
            <a:off x="2642914" y="3327172"/>
            <a:ext cx="1351619" cy="15103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>
            <a:stCxn id="9" idx="2"/>
            <a:endCxn id="7" idx="6"/>
          </p:cNvCxnSpPr>
          <p:nvPr/>
        </p:nvCxnSpPr>
        <p:spPr>
          <a:xfrm flipH="1">
            <a:off x="4654101" y="2779691"/>
            <a:ext cx="1375594" cy="27427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>
            <a:stCxn id="9" idx="1"/>
            <a:endCxn id="5" idx="6"/>
          </p:cNvCxnSpPr>
          <p:nvPr/>
        </p:nvCxnSpPr>
        <p:spPr>
          <a:xfrm flipH="1" flipV="1">
            <a:off x="4142701" y="1401653"/>
            <a:ext cx="2000158" cy="11048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/>
          <p:cNvCxnSpPr>
            <a:stCxn id="10" idx="0"/>
            <a:endCxn id="9" idx="5"/>
          </p:cNvCxnSpPr>
          <p:nvPr/>
        </p:nvCxnSpPr>
        <p:spPr>
          <a:xfrm flipH="1" flipV="1">
            <a:off x="6689263" y="3052893"/>
            <a:ext cx="1409400" cy="17846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/>
          <p:cNvCxnSpPr>
            <a:stCxn id="8" idx="7"/>
            <a:endCxn id="9" idx="3"/>
          </p:cNvCxnSpPr>
          <p:nvPr/>
        </p:nvCxnSpPr>
        <p:spPr>
          <a:xfrm flipV="1">
            <a:off x="5666229" y="3052893"/>
            <a:ext cx="476630" cy="99906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zövegdoboz 60"/>
          <p:cNvSpPr txBox="1"/>
          <p:nvPr/>
        </p:nvSpPr>
        <p:spPr>
          <a:xfrm>
            <a:off x="2119052" y="1866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814762" y="26857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hu-HU" dirty="0"/>
          </a:p>
        </p:txBody>
      </p:sp>
      <p:sp>
        <p:nvSpPr>
          <p:cNvPr id="63" name="Szövegdoboz 62"/>
          <p:cNvSpPr txBox="1"/>
          <p:nvPr/>
        </p:nvSpPr>
        <p:spPr>
          <a:xfrm>
            <a:off x="2877135" y="36784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64" name="Szövegdoboz 63"/>
          <p:cNvSpPr txBox="1"/>
          <p:nvPr/>
        </p:nvSpPr>
        <p:spPr>
          <a:xfrm>
            <a:off x="3971601" y="41374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  <a:endParaRPr lang="hu-HU" dirty="0"/>
          </a:p>
        </p:txBody>
      </p:sp>
      <p:sp>
        <p:nvSpPr>
          <p:cNvPr id="65" name="Szövegdoboz 64"/>
          <p:cNvSpPr txBox="1"/>
          <p:nvPr/>
        </p:nvSpPr>
        <p:spPr>
          <a:xfrm>
            <a:off x="1181042" y="4158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66" name="Szövegdoboz 65"/>
          <p:cNvSpPr txBox="1"/>
          <p:nvPr/>
        </p:nvSpPr>
        <p:spPr>
          <a:xfrm>
            <a:off x="5305261" y="5264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6635068" y="42019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hu-HU" dirty="0"/>
          </a:p>
        </p:txBody>
      </p:sp>
      <p:sp>
        <p:nvSpPr>
          <p:cNvPr id="68" name="Szövegdoboz 67"/>
          <p:cNvSpPr txBox="1"/>
          <p:nvPr/>
        </p:nvSpPr>
        <p:spPr>
          <a:xfrm>
            <a:off x="4829874" y="337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69" name="Szövegdoboz 68"/>
          <p:cNvSpPr txBox="1"/>
          <p:nvPr/>
        </p:nvSpPr>
        <p:spPr>
          <a:xfrm>
            <a:off x="5393027" y="1584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7399391" y="3626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5591638" y="330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2" name="Szövegdoboz 71"/>
          <p:cNvSpPr txBox="1"/>
          <p:nvPr/>
        </p:nvSpPr>
        <p:spPr>
          <a:xfrm>
            <a:off x="5152146" y="2472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73" name="Szövegdoboz 72"/>
          <p:cNvSpPr txBox="1"/>
          <p:nvPr/>
        </p:nvSpPr>
        <p:spPr>
          <a:xfrm>
            <a:off x="4209149" y="2044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2" name="Szövegdoboz 1"/>
          <p:cNvSpPr txBox="1"/>
          <p:nvPr/>
        </p:nvSpPr>
        <p:spPr>
          <a:xfrm>
            <a:off x="8976575" y="167485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 smtClean="0"/>
              <a:t>Heap</a:t>
            </a:r>
            <a:endParaRPr lang="hu-HU" u="sng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796270" y="2393325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E-F	4</a:t>
            </a:r>
          </a:p>
          <a:p>
            <a:r>
              <a:rPr lang="hu-HU" dirty="0" smtClean="0"/>
              <a:t>E-G	9</a:t>
            </a:r>
          </a:p>
          <a:p>
            <a:r>
              <a:rPr lang="hu-HU" dirty="0" smtClean="0"/>
              <a:t>E-B	7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0144" y="245403"/>
            <a:ext cx="9772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D-F </a:t>
            </a:r>
            <a:r>
              <a:rPr lang="hu-HU" dirty="0" err="1" smtClean="0"/>
              <a:t>connection</a:t>
            </a:r>
            <a:r>
              <a:rPr lang="hu-HU" dirty="0" smtClean="0"/>
              <a:t>?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a </a:t>
            </a:r>
            <a:r>
              <a:rPr lang="hu-HU" dirty="0" err="1" smtClean="0"/>
              <a:t>cheaper</a:t>
            </a:r>
            <a:r>
              <a:rPr lang="hu-HU" dirty="0" smtClean="0"/>
              <a:t> </a:t>
            </a:r>
            <a:r>
              <a:rPr lang="hu-HU" dirty="0" err="1" smtClean="0"/>
              <a:t>path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to the F node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irectly </a:t>
            </a:r>
            <a:r>
              <a:rPr lang="hu-HU" dirty="0" smtClean="0">
                <a:sym typeface="Wingdings" panose="05000000000000000000" pitchFamily="2" charset="2"/>
              </a:rPr>
              <a:t>from vertex E  so we exclude </a:t>
            </a:r>
            <a:r>
              <a:rPr lang="hu-HU" dirty="0" smtClean="0">
                <a:sym typeface="Wingdings" panose="05000000000000000000" pitchFamily="2" charset="2"/>
              </a:rPr>
              <a:t>D-F </a:t>
            </a:r>
            <a:r>
              <a:rPr lang="hu-HU" dirty="0" smtClean="0">
                <a:sym typeface="Wingdings" panose="05000000000000000000" pitchFamily="2" charset="2"/>
              </a:rPr>
              <a:t>as an option in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		</a:t>
            </a:r>
            <a:r>
              <a:rPr lang="hu-HU" dirty="0" err="1" smtClean="0">
                <a:sym typeface="Wingdings" panose="05000000000000000000" pitchFamily="2" charset="2"/>
              </a:rPr>
              <a:t>spanning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5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2036</Words>
  <Application>Microsoft Office PowerPoint</Application>
  <PresentationFormat>Widescreen</PresentationFormat>
  <Paragraphs>1485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Century Gothic</vt:lpstr>
      <vt:lpstr>Wingdings</vt:lpstr>
      <vt:lpstr>Wingdings 3</vt:lpstr>
      <vt:lpstr>Ion</vt:lpstr>
      <vt:lpstr>SPANNING TREES  </vt:lpstr>
      <vt:lpstr>Eager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TREES  </dc:title>
  <dc:creator>Holczer Balázs</dc:creator>
  <cp:lastModifiedBy>User</cp:lastModifiedBy>
  <cp:revision>22</cp:revision>
  <dcterms:created xsi:type="dcterms:W3CDTF">2016-07-14T12:20:06Z</dcterms:created>
  <dcterms:modified xsi:type="dcterms:W3CDTF">2016-07-14T17:20:37Z</dcterms:modified>
</cp:coreProperties>
</file>