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95" r:id="rId2"/>
    <p:sldId id="296" r:id="rId3"/>
    <p:sldId id="258" r:id="rId4"/>
    <p:sldId id="299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88" r:id="rId40"/>
    <p:sldId id="366" r:id="rId41"/>
    <p:sldId id="367" r:id="rId42"/>
    <p:sldId id="368" r:id="rId43"/>
    <p:sldId id="369" r:id="rId44"/>
    <p:sldId id="370" r:id="rId45"/>
    <p:sldId id="371" r:id="rId46"/>
    <p:sldId id="372" r:id="rId47"/>
    <p:sldId id="373" r:id="rId48"/>
    <p:sldId id="374" r:id="rId49"/>
    <p:sldId id="375" r:id="rId50"/>
    <p:sldId id="376" r:id="rId51"/>
    <p:sldId id="377" r:id="rId52"/>
    <p:sldId id="378" r:id="rId53"/>
    <p:sldId id="379" r:id="rId54"/>
    <p:sldId id="380" r:id="rId55"/>
    <p:sldId id="381" r:id="rId56"/>
    <p:sldId id="382" r:id="rId57"/>
    <p:sldId id="383" r:id="rId58"/>
    <p:sldId id="384" r:id="rId59"/>
    <p:sldId id="385" r:id="rId60"/>
    <p:sldId id="386" r:id="rId61"/>
    <p:sldId id="387" r:id="rId62"/>
    <p:sldId id="300" r:id="rId63"/>
    <p:sldId id="256" r:id="rId64"/>
    <p:sldId id="257" r:id="rId65"/>
    <p:sldId id="298" r:id="rId66"/>
    <p:sldId id="259" r:id="rId67"/>
    <p:sldId id="260" r:id="rId68"/>
    <p:sldId id="261" r:id="rId69"/>
    <p:sldId id="275" r:id="rId70"/>
    <p:sldId id="262" r:id="rId71"/>
    <p:sldId id="263" r:id="rId72"/>
    <p:sldId id="264" r:id="rId73"/>
    <p:sldId id="265" r:id="rId74"/>
    <p:sldId id="266" r:id="rId75"/>
    <p:sldId id="267" r:id="rId76"/>
    <p:sldId id="268" r:id="rId77"/>
    <p:sldId id="269" r:id="rId78"/>
    <p:sldId id="270" r:id="rId79"/>
    <p:sldId id="271" r:id="rId80"/>
    <p:sldId id="272" r:id="rId81"/>
    <p:sldId id="273" r:id="rId82"/>
    <p:sldId id="274" r:id="rId83"/>
    <p:sldId id="276" r:id="rId84"/>
    <p:sldId id="278" r:id="rId85"/>
    <p:sldId id="277" r:id="rId86"/>
    <p:sldId id="279" r:id="rId87"/>
    <p:sldId id="280" r:id="rId88"/>
    <p:sldId id="281" r:id="rId89"/>
    <p:sldId id="282" r:id="rId90"/>
    <p:sldId id="283" r:id="rId91"/>
    <p:sldId id="284" r:id="rId92"/>
    <p:sldId id="285" r:id="rId93"/>
    <p:sldId id="286" r:id="rId94"/>
    <p:sldId id="287" r:id="rId95"/>
    <p:sldId id="288" r:id="rId96"/>
    <p:sldId id="289" r:id="rId97"/>
    <p:sldId id="290" r:id="rId98"/>
    <p:sldId id="291" r:id="rId99"/>
    <p:sldId id="292" r:id="rId100"/>
    <p:sldId id="293" r:id="rId101"/>
    <p:sldId id="294" r:id="rId10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2020. 07. 07.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299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2020. 07. 07.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387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2020. 07. 07.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6077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2020. 07. 07.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511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2020. 07. 07.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1684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2020. 07. 07.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2945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2020. 07. 07.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1153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2020. 07. 07.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083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2020. 07. 07.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296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2020. 07. 07.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339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2020. 07. 07.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249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2020. 07. 07.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188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2020. 07. 07.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877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2020. 07. 07.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058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2020. 07. 07.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394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2020. 07. 07.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863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4650F-0A73-40D2-BE64-CABF968FEF09}" type="datetimeFigureOut">
              <a:rPr lang="hu-HU" smtClean="0"/>
              <a:t>2020. 07. 07.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113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0214" y="2404534"/>
            <a:ext cx="8563789" cy="1646302"/>
          </a:xfrm>
        </p:spPr>
        <p:txBody>
          <a:bodyPr/>
          <a:lstStyle/>
          <a:p>
            <a:r>
              <a:rPr lang="hu-HU" b="1" dirty="0"/>
              <a:t>BREADTH-FIRST SEARCH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ADVANCED ALGORITHMS IN JAVA</a:t>
            </a:r>
          </a:p>
        </p:txBody>
      </p:sp>
    </p:spTree>
    <p:extLst>
      <p:ext uri="{BB962C8B-B14F-4D97-AF65-F5344CB8AC3E}">
        <p14:creationId xmlns:p14="http://schemas.microsoft.com/office/powerpoint/2010/main" val="1434879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F</a:t>
            </a:r>
            <a:r>
              <a:rPr lang="hu-HU" dirty="0"/>
              <a:t> </a:t>
            </a:r>
            <a:r>
              <a:rPr lang="hu-HU" b="1" dirty="0"/>
              <a:t>B </a:t>
            </a:r>
            <a:r>
              <a:rPr lang="hu-HU" dirty="0"/>
              <a:t>}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E5AA1AD5-EDD3-4AAC-8E70-89B94591C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219511133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Symmetry</a:t>
            </a:r>
            <a:r>
              <a:rPr lang="hu-HU" u="sng" dirty="0"/>
              <a:t> </a:t>
            </a:r>
            <a:r>
              <a:rPr lang="hu-HU" u="sng" dirty="0" err="1"/>
              <a:t>in</a:t>
            </a:r>
            <a:r>
              <a:rPr lang="hu-HU" u="sng" dirty="0"/>
              <a:t> DFS</a:t>
            </a:r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go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opposite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,</a:t>
            </a:r>
          </a:p>
          <a:p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be a </a:t>
            </a:r>
            <a:r>
              <a:rPr lang="hu-HU" dirty="0" err="1"/>
              <a:t>valid</a:t>
            </a:r>
            <a:r>
              <a:rPr lang="hu-HU" dirty="0"/>
              <a:t> DFS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264891254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Symmetry</a:t>
            </a:r>
            <a:r>
              <a:rPr lang="hu-HU" u="sng" dirty="0"/>
              <a:t> </a:t>
            </a:r>
            <a:r>
              <a:rPr lang="hu-HU" u="sng" dirty="0" err="1"/>
              <a:t>in</a:t>
            </a:r>
            <a:r>
              <a:rPr lang="hu-HU" u="sng" dirty="0"/>
              <a:t> DFS</a:t>
            </a:r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go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opposite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,</a:t>
            </a:r>
          </a:p>
          <a:p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be a </a:t>
            </a:r>
            <a:r>
              <a:rPr lang="hu-HU" dirty="0" err="1"/>
              <a:t>valid</a:t>
            </a:r>
            <a:r>
              <a:rPr lang="hu-HU" dirty="0"/>
              <a:t> DFS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2194841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G F B </a:t>
            </a:r>
            <a:r>
              <a:rPr lang="hu-HU" dirty="0"/>
              <a:t>}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8ADF3734-E9C8-4985-A4B1-BCC525E6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636736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813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G F B </a:t>
            </a:r>
            <a:r>
              <a:rPr lang="hu-HU" dirty="0"/>
              <a:t>}  dequeue the next item (node </a:t>
            </a:r>
            <a:r>
              <a:rPr lang="hu-HU" b="1" dirty="0"/>
              <a:t>B</a:t>
            </a:r>
            <a:r>
              <a:rPr lang="hu-HU" dirty="0"/>
              <a:t>) and process it’s neighbors 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96471703-479C-4993-A802-3FB91814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85755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813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G F </a:t>
            </a:r>
            <a:r>
              <a:rPr lang="hu-HU" b="1" dirty="0">
                <a:solidFill>
                  <a:srgbClr val="FF7C80"/>
                </a:solidFill>
              </a:rPr>
              <a:t>B</a:t>
            </a:r>
            <a:r>
              <a:rPr lang="hu-HU" b="1" dirty="0"/>
              <a:t> </a:t>
            </a:r>
            <a:r>
              <a:rPr lang="hu-HU" dirty="0"/>
              <a:t>}  dequeue the next item (node </a:t>
            </a:r>
            <a:r>
              <a:rPr lang="hu-HU" b="1" dirty="0"/>
              <a:t>B</a:t>
            </a:r>
            <a:r>
              <a:rPr lang="hu-HU" dirty="0"/>
              <a:t>) and process it’s neighbors 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3D768F92-7DEF-47EE-9227-8EC415D5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1088426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792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G</a:t>
            </a:r>
            <a:r>
              <a:rPr lang="hu-HU" dirty="0"/>
              <a:t> </a:t>
            </a:r>
            <a:r>
              <a:rPr lang="hu-HU" b="1" dirty="0"/>
              <a:t>F </a:t>
            </a:r>
            <a:r>
              <a:rPr lang="hu-HU" dirty="0"/>
              <a:t>}  dequeue the next item (node </a:t>
            </a:r>
            <a:r>
              <a:rPr lang="hu-HU" b="1" dirty="0"/>
              <a:t>G</a:t>
            </a:r>
            <a:r>
              <a:rPr lang="hu-HU" dirty="0"/>
              <a:t>) and process it’s neighbors 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C2F1C0DF-85A1-4765-B427-F275F756F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1385860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C</a:t>
            </a:r>
            <a:r>
              <a:rPr lang="hu-HU" dirty="0"/>
              <a:t> </a:t>
            </a:r>
            <a:r>
              <a:rPr lang="hu-HU" b="1" dirty="0"/>
              <a:t>G</a:t>
            </a:r>
            <a:r>
              <a:rPr lang="hu-HU" dirty="0"/>
              <a:t> </a:t>
            </a:r>
            <a:r>
              <a:rPr lang="hu-HU" b="1" dirty="0"/>
              <a:t>F </a:t>
            </a:r>
            <a:r>
              <a:rPr lang="hu-HU" dirty="0"/>
              <a:t>}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27EA6FE3-3B8E-4998-9BF9-35D037A0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2418707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D</a:t>
            </a:r>
            <a:r>
              <a:rPr lang="hu-HU" dirty="0"/>
              <a:t> </a:t>
            </a:r>
            <a:r>
              <a:rPr lang="hu-HU" b="1" dirty="0"/>
              <a:t>C</a:t>
            </a:r>
            <a:r>
              <a:rPr lang="hu-HU" dirty="0"/>
              <a:t> </a:t>
            </a:r>
            <a:r>
              <a:rPr lang="hu-HU" b="1" dirty="0"/>
              <a:t>G</a:t>
            </a:r>
            <a:r>
              <a:rPr lang="hu-HU" dirty="0"/>
              <a:t> </a:t>
            </a:r>
            <a:r>
              <a:rPr lang="hu-HU" b="1" dirty="0"/>
              <a:t>F </a:t>
            </a:r>
            <a:r>
              <a:rPr lang="hu-HU" dirty="0"/>
              <a:t>}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4DB3F445-FB65-4A2D-9DB2-0662BB66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637514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833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D</a:t>
            </a:r>
            <a:r>
              <a:rPr lang="hu-HU" dirty="0"/>
              <a:t> </a:t>
            </a:r>
            <a:r>
              <a:rPr lang="hu-HU" b="1" dirty="0"/>
              <a:t>C</a:t>
            </a:r>
            <a:r>
              <a:rPr lang="hu-HU" dirty="0"/>
              <a:t> </a:t>
            </a:r>
            <a:r>
              <a:rPr lang="hu-HU" b="1" dirty="0"/>
              <a:t>G</a:t>
            </a:r>
            <a:r>
              <a:rPr lang="hu-HU" dirty="0"/>
              <a:t> </a:t>
            </a:r>
            <a:r>
              <a:rPr lang="hu-HU" b="1" dirty="0">
                <a:solidFill>
                  <a:srgbClr val="FF7C80"/>
                </a:solidFill>
              </a:rPr>
              <a:t>F</a:t>
            </a:r>
            <a:r>
              <a:rPr lang="hu-HU" b="1" dirty="0"/>
              <a:t> </a:t>
            </a:r>
            <a:r>
              <a:rPr lang="hu-HU" dirty="0"/>
              <a:t>} dequeue the next item (node </a:t>
            </a:r>
            <a:r>
              <a:rPr lang="hu-HU" b="1" dirty="0"/>
              <a:t>F</a:t>
            </a:r>
            <a:r>
              <a:rPr lang="hu-HU" dirty="0"/>
              <a:t>) and process it’s neighbors 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6CB43C92-8A23-4DEA-B62A-97FCE948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4163647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D</a:t>
            </a:r>
            <a:r>
              <a:rPr lang="hu-HU" dirty="0"/>
              <a:t> </a:t>
            </a:r>
            <a:r>
              <a:rPr lang="hu-HU" b="1" dirty="0"/>
              <a:t>C</a:t>
            </a:r>
            <a:r>
              <a:rPr lang="hu-HU" dirty="0"/>
              <a:t> </a:t>
            </a:r>
            <a:r>
              <a:rPr lang="hu-HU" b="1" dirty="0"/>
              <a:t>G </a:t>
            </a:r>
            <a:r>
              <a:rPr lang="hu-HU" dirty="0"/>
              <a:t>}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9385C71F-EFD3-4BA5-8F5D-A1FADFAF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2985210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812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D</a:t>
            </a:r>
            <a:r>
              <a:rPr lang="hu-HU" dirty="0"/>
              <a:t> </a:t>
            </a:r>
            <a:r>
              <a:rPr lang="hu-HU" b="1" dirty="0"/>
              <a:t>C</a:t>
            </a:r>
            <a:r>
              <a:rPr lang="hu-HU" dirty="0"/>
              <a:t> </a:t>
            </a:r>
            <a:r>
              <a:rPr lang="hu-HU" b="1" dirty="0">
                <a:solidFill>
                  <a:srgbClr val="FF7C80"/>
                </a:solidFill>
              </a:rPr>
              <a:t>G</a:t>
            </a:r>
            <a:r>
              <a:rPr lang="hu-HU" b="1" dirty="0"/>
              <a:t> </a:t>
            </a:r>
            <a:r>
              <a:rPr lang="hu-HU" dirty="0"/>
              <a:t>} dequeue the next item (node </a:t>
            </a:r>
            <a:r>
              <a:rPr lang="hu-HU" b="1" dirty="0"/>
              <a:t>G</a:t>
            </a:r>
            <a:r>
              <a:rPr lang="hu-HU" dirty="0"/>
              <a:t>) and process it’s neighbors 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D03E2E3B-7484-4E43-9D83-0A2A42F9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32481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Breadth-First Search (BFS)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0499" y="1592419"/>
            <a:ext cx="8596668" cy="3880773"/>
          </a:xfrm>
        </p:spPr>
        <p:txBody>
          <a:bodyPr>
            <a:normAutofit/>
          </a:bodyPr>
          <a:lstStyle/>
          <a:p>
            <a:r>
              <a:rPr lang="hu-HU" dirty="0"/>
              <a:t>we have a graph and we want to visit every node:</a:t>
            </a:r>
            <a:r>
              <a:rPr lang="hu-HU" dirty="0">
                <a:sym typeface="Wingdings" panose="05000000000000000000" pitchFamily="2" charset="2"/>
              </a:rPr>
              <a:t> we can do it with </a:t>
            </a:r>
            <a:r>
              <a:rPr lang="hu-HU" b="1" dirty="0">
                <a:sym typeface="Wingdings" panose="05000000000000000000" pitchFamily="2" charset="2"/>
              </a:rPr>
              <a:t>BFS</a:t>
            </a:r>
          </a:p>
          <a:p>
            <a:r>
              <a:rPr lang="hu-HU" dirty="0">
                <a:sym typeface="Wingdings" panose="05000000000000000000" pitchFamily="2" charset="2"/>
              </a:rPr>
              <a:t>the aim is to visit every vertex exactly once</a:t>
            </a:r>
          </a:p>
          <a:p>
            <a:r>
              <a:rPr lang="hu-HU" dirty="0">
                <a:sym typeface="Wingdings" panose="05000000000000000000" pitchFamily="2" charset="2"/>
              </a:rPr>
              <a:t>so the algorithm visits the neighbours then the neighbours of these new vertices untill all nodes are visited</a:t>
            </a:r>
          </a:p>
          <a:p>
            <a:r>
              <a:rPr lang="hu-HU" dirty="0">
                <a:sym typeface="Wingdings" panose="05000000000000000000" pitchFamily="2" charset="2"/>
              </a:rPr>
              <a:t>running time complexity: </a:t>
            </a:r>
            <a:r>
              <a:rPr lang="hu-HU" b="1" dirty="0">
                <a:sym typeface="Wingdings" panose="05000000000000000000" pitchFamily="2" charset="2"/>
              </a:rPr>
              <a:t>O(V+E)</a:t>
            </a:r>
          </a:p>
          <a:p>
            <a:r>
              <a:rPr lang="hu-HU" dirty="0"/>
              <a:t>memory complexity is not good: we have to store lots of references</a:t>
            </a:r>
          </a:p>
          <a:p>
            <a:r>
              <a:rPr lang="hu-HU" dirty="0"/>
              <a:t>thats why </a:t>
            </a:r>
            <a:r>
              <a:rPr lang="hu-HU" b="1" dirty="0"/>
              <a:t>depth-first search</a:t>
            </a:r>
            <a:r>
              <a:rPr lang="hu-HU" dirty="0"/>
              <a:t> (DFS) is usually preferred</a:t>
            </a:r>
          </a:p>
          <a:p>
            <a:r>
              <a:rPr lang="hu-HU" dirty="0"/>
              <a:t>the advantage is that it constructs a shortest path: </a:t>
            </a:r>
            <a:r>
              <a:rPr lang="hu-HU" b="1" dirty="0"/>
              <a:t>Dijkstra’s algorithm</a:t>
            </a:r>
            <a:r>
              <a:rPr lang="hu-HU" dirty="0"/>
              <a:t> does a breadth-first search if all the edge weights are equal to </a:t>
            </a:r>
            <a:r>
              <a:rPr lang="hu-HU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91680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812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D</a:t>
            </a:r>
            <a:r>
              <a:rPr lang="hu-HU" dirty="0"/>
              <a:t> </a:t>
            </a:r>
            <a:r>
              <a:rPr lang="hu-HU" b="1" dirty="0"/>
              <a:t>C </a:t>
            </a:r>
            <a:r>
              <a:rPr lang="hu-HU" dirty="0"/>
              <a:t>} dequeue the next item (node </a:t>
            </a:r>
            <a:r>
              <a:rPr lang="hu-HU" b="1" dirty="0"/>
              <a:t>G</a:t>
            </a:r>
            <a:r>
              <a:rPr lang="hu-HU" dirty="0"/>
              <a:t>) and process it’s neighbors 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940AB658-DC45-48AF-AE08-DA9324B5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1477272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H</a:t>
            </a:r>
            <a:r>
              <a:rPr lang="hu-HU" dirty="0"/>
              <a:t> </a:t>
            </a:r>
            <a:r>
              <a:rPr lang="hu-HU" b="1" dirty="0"/>
              <a:t>D</a:t>
            </a:r>
            <a:r>
              <a:rPr lang="hu-HU" dirty="0"/>
              <a:t> </a:t>
            </a:r>
            <a:r>
              <a:rPr lang="hu-HU" b="1" dirty="0"/>
              <a:t>C </a:t>
            </a:r>
            <a:r>
              <a:rPr lang="hu-HU" dirty="0"/>
              <a:t>}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850DB5A8-E0AD-436E-99FF-0765B9DA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808178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H</a:t>
            </a:r>
            <a:r>
              <a:rPr lang="hu-HU" dirty="0"/>
              <a:t> </a:t>
            </a:r>
            <a:r>
              <a:rPr lang="hu-HU" b="1" dirty="0"/>
              <a:t>D</a:t>
            </a:r>
            <a:r>
              <a:rPr lang="hu-HU" dirty="0"/>
              <a:t> </a:t>
            </a:r>
            <a:r>
              <a:rPr lang="hu-HU" b="1" dirty="0">
                <a:solidFill>
                  <a:srgbClr val="FF7C80"/>
                </a:solidFill>
              </a:rPr>
              <a:t>C</a:t>
            </a:r>
            <a:r>
              <a:rPr lang="hu-HU" b="1" dirty="0"/>
              <a:t> </a:t>
            </a:r>
            <a:r>
              <a:rPr lang="hu-HU" dirty="0"/>
              <a:t>}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C55933E3-C477-4EC7-8762-73635C81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2256645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H</a:t>
            </a:r>
            <a:r>
              <a:rPr lang="hu-HU" dirty="0"/>
              <a:t> </a:t>
            </a:r>
            <a:r>
              <a:rPr lang="hu-HU" b="1" dirty="0"/>
              <a:t>D</a:t>
            </a:r>
            <a:r>
              <a:rPr lang="hu-HU" dirty="0"/>
              <a:t> </a:t>
            </a:r>
            <a:r>
              <a:rPr lang="hu-HU" b="1" dirty="0">
                <a:solidFill>
                  <a:srgbClr val="FF7C80"/>
                </a:solidFill>
              </a:rPr>
              <a:t>C</a:t>
            </a:r>
            <a:r>
              <a:rPr lang="hu-HU" b="1" dirty="0"/>
              <a:t> </a:t>
            </a:r>
            <a:r>
              <a:rPr lang="hu-HU" dirty="0"/>
              <a:t>}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0F2B3174-DB00-4404-92D7-9ED19258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4159874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H</a:t>
            </a:r>
            <a:r>
              <a:rPr lang="hu-HU" dirty="0"/>
              <a:t> </a:t>
            </a:r>
            <a:r>
              <a:rPr lang="hu-HU" b="1" dirty="0"/>
              <a:t>D </a:t>
            </a:r>
            <a:r>
              <a:rPr lang="hu-HU" dirty="0"/>
              <a:t>}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43DFD29D-0283-4AD2-B562-E5D2562E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3544489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H</a:t>
            </a:r>
            <a:r>
              <a:rPr lang="hu-HU" dirty="0"/>
              <a:t> </a:t>
            </a:r>
            <a:r>
              <a:rPr lang="hu-HU" b="1" dirty="0">
                <a:solidFill>
                  <a:srgbClr val="FF7C80"/>
                </a:solidFill>
              </a:rPr>
              <a:t>D</a:t>
            </a:r>
            <a:r>
              <a:rPr lang="hu-HU" b="1" dirty="0"/>
              <a:t> </a:t>
            </a:r>
            <a:r>
              <a:rPr lang="hu-HU" dirty="0"/>
              <a:t>}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898FB00A-4C1D-463F-A26D-77585EB8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3355715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H </a:t>
            </a:r>
            <a:r>
              <a:rPr lang="hu-HU" dirty="0"/>
              <a:t>}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613E4177-B75F-47FC-BE60-AB099E07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796064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E</a:t>
            </a:r>
            <a:r>
              <a:rPr lang="hu-HU" dirty="0"/>
              <a:t> </a:t>
            </a:r>
            <a:r>
              <a:rPr lang="hu-HU" b="1" dirty="0"/>
              <a:t>H </a:t>
            </a:r>
            <a:r>
              <a:rPr lang="hu-HU" dirty="0"/>
              <a:t>}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223D8BE0-E556-48D9-AAF0-5B323298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1995335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E</a:t>
            </a:r>
            <a:r>
              <a:rPr lang="hu-HU" dirty="0"/>
              <a:t> </a:t>
            </a:r>
            <a:r>
              <a:rPr lang="hu-HU" b="1" dirty="0">
                <a:solidFill>
                  <a:srgbClr val="FF7C80"/>
                </a:solidFill>
              </a:rPr>
              <a:t>H</a:t>
            </a:r>
            <a:r>
              <a:rPr lang="hu-HU" b="1" dirty="0"/>
              <a:t> </a:t>
            </a:r>
            <a:r>
              <a:rPr lang="hu-HU" dirty="0"/>
              <a:t>}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02E36285-F48C-4FCB-B941-C174E593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386499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E </a:t>
            </a:r>
            <a:r>
              <a:rPr lang="hu-HU" dirty="0"/>
              <a:t>}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263EB53F-3102-4B9C-8267-EA89A7F4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273271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Breadth-First Search (BFS)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28862" y="2010299"/>
            <a:ext cx="3757760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 err="1">
                <a:solidFill>
                  <a:srgbClr val="FFC000"/>
                </a:solidFill>
              </a:rPr>
              <a:t>bfs</a:t>
            </a:r>
            <a:r>
              <a:rPr lang="hu-HU" sz="1600" b="1" i="1" dirty="0">
                <a:solidFill>
                  <a:srgbClr val="FFC000"/>
                </a:solidFill>
              </a:rPr>
              <a:t>(</a:t>
            </a:r>
            <a:r>
              <a:rPr lang="hu-HU" sz="1600" b="1" i="1" dirty="0" err="1">
                <a:solidFill>
                  <a:srgbClr val="FFC000"/>
                </a:solidFill>
              </a:rPr>
              <a:t>vertex</a:t>
            </a:r>
            <a:r>
              <a:rPr lang="hu-HU" sz="1600" b="1" i="1" dirty="0">
                <a:solidFill>
                  <a:srgbClr val="FFC000"/>
                </a:solidFill>
              </a:rPr>
              <a:t>)</a:t>
            </a:r>
          </a:p>
          <a:p>
            <a:endParaRPr lang="hu-HU" sz="1600" b="1" i="1" dirty="0">
              <a:solidFill>
                <a:srgbClr val="FFC000"/>
              </a:solidFill>
            </a:endParaRPr>
          </a:p>
          <a:p>
            <a:r>
              <a:rPr lang="hu-HU" sz="1600" b="1" i="1" dirty="0">
                <a:solidFill>
                  <a:srgbClr val="FFC000"/>
                </a:solidFill>
              </a:rPr>
              <a:t>	</a:t>
            </a:r>
            <a:r>
              <a:rPr lang="hu-HU" sz="1600" b="1" i="1" dirty="0" err="1">
                <a:solidFill>
                  <a:srgbClr val="FFC000"/>
                </a:solidFill>
              </a:rPr>
              <a:t>Queue</a:t>
            </a:r>
            <a:r>
              <a:rPr lang="hu-HU" sz="1600" b="1" i="1" dirty="0">
                <a:solidFill>
                  <a:srgbClr val="FFC000"/>
                </a:solidFill>
              </a:rPr>
              <a:t> </a:t>
            </a:r>
            <a:r>
              <a:rPr lang="hu-HU" sz="1600" b="1" i="1" dirty="0" err="1">
                <a:solidFill>
                  <a:srgbClr val="FFC000"/>
                </a:solidFill>
              </a:rPr>
              <a:t>queue</a:t>
            </a:r>
            <a:endParaRPr lang="hu-HU" sz="1600" b="1" i="1" dirty="0">
              <a:solidFill>
                <a:srgbClr val="FFC000"/>
              </a:solidFill>
            </a:endParaRPr>
          </a:p>
          <a:p>
            <a:r>
              <a:rPr lang="hu-HU" sz="1600" b="1" i="1" dirty="0">
                <a:solidFill>
                  <a:srgbClr val="FFC000"/>
                </a:solidFill>
              </a:rPr>
              <a:t>	</a:t>
            </a:r>
            <a:r>
              <a:rPr lang="hu-HU" sz="1600" b="1" i="1" dirty="0" err="1">
                <a:solidFill>
                  <a:srgbClr val="FFC000"/>
                </a:solidFill>
              </a:rPr>
              <a:t>vertex</a:t>
            </a:r>
            <a:r>
              <a:rPr lang="hu-HU" sz="1600" b="1" i="1" dirty="0">
                <a:solidFill>
                  <a:srgbClr val="FFC000"/>
                </a:solidFill>
              </a:rPr>
              <a:t> </a:t>
            </a:r>
            <a:r>
              <a:rPr lang="hu-HU" sz="1600" b="1" i="1" dirty="0" err="1">
                <a:solidFill>
                  <a:srgbClr val="FFC000"/>
                </a:solidFill>
              </a:rPr>
              <a:t>set</a:t>
            </a:r>
            <a:r>
              <a:rPr lang="hu-HU" sz="1600" b="1" i="1" dirty="0">
                <a:solidFill>
                  <a:srgbClr val="FFC000"/>
                </a:solidFill>
              </a:rPr>
              <a:t> </a:t>
            </a:r>
            <a:r>
              <a:rPr lang="hu-HU" sz="1600" b="1" i="1" dirty="0" err="1">
                <a:solidFill>
                  <a:srgbClr val="FFC000"/>
                </a:solidFill>
              </a:rPr>
              <a:t>visited</a:t>
            </a:r>
            <a:r>
              <a:rPr lang="hu-HU" sz="1600" b="1" i="1" dirty="0">
                <a:solidFill>
                  <a:srgbClr val="FFC000"/>
                </a:solidFill>
              </a:rPr>
              <a:t> </a:t>
            </a:r>
            <a:r>
              <a:rPr lang="hu-HU" sz="1600" b="1" i="1" dirty="0" err="1">
                <a:solidFill>
                  <a:srgbClr val="FFC000"/>
                </a:solidFill>
              </a:rPr>
              <a:t>true</a:t>
            </a:r>
            <a:endParaRPr lang="hu-HU" sz="1600" b="1" i="1" dirty="0">
              <a:solidFill>
                <a:srgbClr val="FFC000"/>
              </a:solidFill>
            </a:endParaRPr>
          </a:p>
          <a:p>
            <a:r>
              <a:rPr lang="hu-HU" sz="1600" b="1" i="1" dirty="0">
                <a:solidFill>
                  <a:srgbClr val="FFC000"/>
                </a:solidFill>
              </a:rPr>
              <a:t>	 queue.enqueue(vertex)</a:t>
            </a:r>
          </a:p>
          <a:p>
            <a:endParaRPr lang="hu-HU" sz="1600" b="1" i="1" dirty="0">
              <a:solidFill>
                <a:srgbClr val="FFC000"/>
              </a:solidFill>
            </a:endParaRPr>
          </a:p>
          <a:p>
            <a:r>
              <a:rPr lang="hu-HU" sz="1600" b="1" i="1" dirty="0">
                <a:solidFill>
                  <a:srgbClr val="FFC000"/>
                </a:solidFill>
              </a:rPr>
              <a:t>	</a:t>
            </a:r>
            <a:r>
              <a:rPr lang="hu-HU" sz="1600" b="1" i="1" dirty="0" err="1">
                <a:solidFill>
                  <a:srgbClr val="FFC000"/>
                </a:solidFill>
              </a:rPr>
              <a:t>while</a:t>
            </a:r>
            <a:r>
              <a:rPr lang="hu-HU" sz="1600" b="1" i="1" dirty="0">
                <a:solidFill>
                  <a:srgbClr val="FFC000"/>
                </a:solidFill>
              </a:rPr>
              <a:t> </a:t>
            </a:r>
            <a:r>
              <a:rPr lang="hu-HU" sz="1600" b="1" i="1" dirty="0" err="1">
                <a:solidFill>
                  <a:srgbClr val="FFC000"/>
                </a:solidFill>
              </a:rPr>
              <a:t>queue</a:t>
            </a:r>
            <a:r>
              <a:rPr lang="hu-HU" sz="1600" b="1" i="1" dirty="0">
                <a:solidFill>
                  <a:srgbClr val="FFC000"/>
                </a:solidFill>
              </a:rPr>
              <a:t> </a:t>
            </a:r>
            <a:r>
              <a:rPr lang="hu-HU" sz="1600" b="1" i="1" dirty="0" err="1">
                <a:solidFill>
                  <a:srgbClr val="FFC000"/>
                </a:solidFill>
              </a:rPr>
              <a:t>not</a:t>
            </a:r>
            <a:r>
              <a:rPr lang="hu-HU" sz="1600" b="1" i="1" dirty="0">
                <a:solidFill>
                  <a:srgbClr val="FFC000"/>
                </a:solidFill>
              </a:rPr>
              <a:t> </a:t>
            </a:r>
            <a:r>
              <a:rPr lang="hu-HU" sz="1600" b="1" i="1" dirty="0" err="1">
                <a:solidFill>
                  <a:srgbClr val="FFC000"/>
                </a:solidFill>
              </a:rPr>
              <a:t>empty</a:t>
            </a:r>
            <a:endParaRPr lang="hu-HU" sz="1600" b="1" i="1" dirty="0">
              <a:solidFill>
                <a:srgbClr val="FFC000"/>
              </a:solidFill>
            </a:endParaRPr>
          </a:p>
          <a:p>
            <a:r>
              <a:rPr lang="hu-HU" sz="1600" b="1" i="1" dirty="0">
                <a:solidFill>
                  <a:srgbClr val="FFC000"/>
                </a:solidFill>
              </a:rPr>
              <a:t>		</a:t>
            </a:r>
            <a:r>
              <a:rPr lang="hu-HU" sz="1600" b="1" i="1" dirty="0" err="1">
                <a:solidFill>
                  <a:srgbClr val="FFC000"/>
                </a:solidFill>
              </a:rPr>
              <a:t>actual</a:t>
            </a:r>
            <a:r>
              <a:rPr lang="hu-HU" sz="1600" b="1" i="1" dirty="0">
                <a:solidFill>
                  <a:srgbClr val="FFC000"/>
                </a:solidFill>
              </a:rPr>
              <a:t> = </a:t>
            </a:r>
            <a:r>
              <a:rPr lang="hu-HU" sz="1600" b="1" i="1" dirty="0" err="1">
                <a:solidFill>
                  <a:srgbClr val="FFC000"/>
                </a:solidFill>
              </a:rPr>
              <a:t>queue.dequeue</a:t>
            </a:r>
            <a:r>
              <a:rPr lang="hu-HU" sz="1600" b="1" i="1" dirty="0">
                <a:solidFill>
                  <a:srgbClr val="FFC000"/>
                </a:solidFill>
              </a:rPr>
              <a:t>()</a:t>
            </a:r>
          </a:p>
          <a:p>
            <a:endParaRPr lang="hu-HU" sz="1600" b="1" i="1" dirty="0">
              <a:solidFill>
                <a:srgbClr val="FFC000"/>
              </a:solidFill>
            </a:endParaRPr>
          </a:p>
          <a:p>
            <a:r>
              <a:rPr lang="hu-HU" sz="1600" b="1" i="1" dirty="0">
                <a:solidFill>
                  <a:srgbClr val="FFC000"/>
                </a:solidFill>
              </a:rPr>
              <a:t>		</a:t>
            </a:r>
            <a:r>
              <a:rPr lang="hu-HU" sz="1600" b="1" i="1" dirty="0" err="1">
                <a:solidFill>
                  <a:srgbClr val="FFC000"/>
                </a:solidFill>
              </a:rPr>
              <a:t>for</a:t>
            </a:r>
            <a:r>
              <a:rPr lang="hu-HU" sz="1600" b="1" i="1" dirty="0">
                <a:solidFill>
                  <a:srgbClr val="FFC000"/>
                </a:solidFill>
              </a:rPr>
              <a:t> v </a:t>
            </a:r>
            <a:r>
              <a:rPr lang="hu-HU" sz="1600" b="1" i="1" dirty="0" err="1">
                <a:solidFill>
                  <a:srgbClr val="FFC000"/>
                </a:solidFill>
              </a:rPr>
              <a:t>in</a:t>
            </a:r>
            <a:r>
              <a:rPr lang="hu-HU" sz="1600" b="1" i="1" dirty="0">
                <a:solidFill>
                  <a:srgbClr val="FFC000"/>
                </a:solidFill>
              </a:rPr>
              <a:t> </a:t>
            </a:r>
            <a:r>
              <a:rPr lang="hu-HU" sz="1600" b="1" i="1" dirty="0" err="1">
                <a:solidFill>
                  <a:srgbClr val="FFC000"/>
                </a:solidFill>
              </a:rPr>
              <a:t>actual</a:t>
            </a:r>
            <a:r>
              <a:rPr lang="hu-HU" sz="1600" b="1" i="1" dirty="0">
                <a:solidFill>
                  <a:srgbClr val="FFC000"/>
                </a:solidFill>
              </a:rPr>
              <a:t> </a:t>
            </a:r>
            <a:r>
              <a:rPr lang="hu-HU" sz="1600" b="1" i="1" dirty="0" err="1">
                <a:solidFill>
                  <a:srgbClr val="FFC000"/>
                </a:solidFill>
              </a:rPr>
              <a:t>neighbours</a:t>
            </a:r>
            <a:endParaRPr lang="hu-HU" sz="1600" b="1" i="1" dirty="0">
              <a:solidFill>
                <a:srgbClr val="FFC000"/>
              </a:solidFill>
            </a:endParaRPr>
          </a:p>
          <a:p>
            <a:r>
              <a:rPr lang="hu-HU" sz="1600" b="1" i="1" dirty="0">
                <a:solidFill>
                  <a:srgbClr val="FFC000"/>
                </a:solidFill>
              </a:rPr>
              <a:t>			</a:t>
            </a:r>
            <a:r>
              <a:rPr lang="hu-HU" sz="1600" b="1" i="1" dirty="0" err="1">
                <a:solidFill>
                  <a:srgbClr val="FFC000"/>
                </a:solidFill>
              </a:rPr>
              <a:t>if</a:t>
            </a:r>
            <a:r>
              <a:rPr lang="hu-HU" sz="1600" b="1" i="1" dirty="0">
                <a:solidFill>
                  <a:srgbClr val="FFC000"/>
                </a:solidFill>
              </a:rPr>
              <a:t> v is </a:t>
            </a:r>
            <a:r>
              <a:rPr lang="hu-HU" sz="1600" b="1" i="1" dirty="0" err="1">
                <a:solidFill>
                  <a:srgbClr val="FFC000"/>
                </a:solidFill>
              </a:rPr>
              <a:t>not</a:t>
            </a:r>
            <a:r>
              <a:rPr lang="hu-HU" sz="1600" b="1" i="1" dirty="0">
                <a:solidFill>
                  <a:srgbClr val="FFC000"/>
                </a:solidFill>
              </a:rPr>
              <a:t> </a:t>
            </a:r>
            <a:r>
              <a:rPr lang="hu-HU" sz="1600" b="1" i="1" dirty="0" err="1">
                <a:solidFill>
                  <a:srgbClr val="FFC000"/>
                </a:solidFill>
              </a:rPr>
              <a:t>visited</a:t>
            </a:r>
            <a:endParaRPr lang="hu-HU" sz="1600" b="1" i="1" dirty="0">
              <a:solidFill>
                <a:srgbClr val="FFC000"/>
              </a:solidFill>
            </a:endParaRPr>
          </a:p>
          <a:p>
            <a:r>
              <a:rPr lang="hu-HU" sz="1600" b="1" i="1" dirty="0">
                <a:solidFill>
                  <a:srgbClr val="FFC000"/>
                </a:solidFill>
              </a:rPr>
              <a:t>				v </a:t>
            </a:r>
            <a:r>
              <a:rPr lang="hu-HU" sz="1600" b="1" i="1" dirty="0" err="1">
                <a:solidFill>
                  <a:srgbClr val="FFC000"/>
                </a:solidFill>
              </a:rPr>
              <a:t>set</a:t>
            </a:r>
            <a:r>
              <a:rPr lang="hu-HU" sz="1600" b="1" i="1" dirty="0">
                <a:solidFill>
                  <a:srgbClr val="FFC000"/>
                </a:solidFill>
              </a:rPr>
              <a:t> </a:t>
            </a:r>
            <a:r>
              <a:rPr lang="hu-HU" sz="1600" b="1" i="1" dirty="0" err="1">
                <a:solidFill>
                  <a:srgbClr val="FFC000"/>
                </a:solidFill>
              </a:rPr>
              <a:t>visited</a:t>
            </a:r>
            <a:r>
              <a:rPr lang="hu-HU" sz="1600" b="1" i="1" dirty="0">
                <a:solidFill>
                  <a:srgbClr val="FFC000"/>
                </a:solidFill>
              </a:rPr>
              <a:t> </a:t>
            </a:r>
            <a:r>
              <a:rPr lang="hu-HU" sz="1600" b="1" i="1" dirty="0" err="1">
                <a:solidFill>
                  <a:srgbClr val="FFC000"/>
                </a:solidFill>
              </a:rPr>
              <a:t>true</a:t>
            </a:r>
            <a:endParaRPr lang="hu-HU" sz="1600" b="1" i="1" dirty="0">
              <a:solidFill>
                <a:srgbClr val="FFC000"/>
              </a:solidFill>
            </a:endParaRPr>
          </a:p>
          <a:p>
            <a:r>
              <a:rPr lang="hu-HU" sz="1600" b="1" i="1" dirty="0">
                <a:solidFill>
                  <a:srgbClr val="FFC000"/>
                </a:solidFill>
              </a:rPr>
              <a:t>				</a:t>
            </a:r>
            <a:r>
              <a:rPr lang="hu-HU" sz="1600" b="1" i="1" dirty="0" err="1">
                <a:solidFill>
                  <a:srgbClr val="FFC000"/>
                </a:solidFill>
              </a:rPr>
              <a:t>queue.enqueue</a:t>
            </a:r>
            <a:r>
              <a:rPr lang="hu-HU" sz="1600" b="1" i="1" dirty="0">
                <a:solidFill>
                  <a:srgbClr val="FFC000"/>
                </a:solidFill>
              </a:rPr>
              <a:t>(v)</a:t>
            </a: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</a:t>
            </a:r>
          </a:p>
          <a:p>
            <a:endParaRPr lang="hu-HU" dirty="0"/>
          </a:p>
          <a:p>
            <a:r>
              <a:rPr lang="hu-HU" dirty="0"/>
              <a:t>                                     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4455263" y="2010299"/>
            <a:ext cx="55515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underlying data structure is a </a:t>
            </a:r>
            <a:r>
              <a:rPr lang="hu-HU" b="1" dirty="0"/>
              <a:t>queue </a:t>
            </a:r>
            <a:r>
              <a:rPr lang="hu-HU" dirty="0"/>
              <a:t>!!!</a:t>
            </a:r>
          </a:p>
          <a:p>
            <a:endParaRPr lang="hu-HU" b="1" dirty="0"/>
          </a:p>
          <a:p>
            <a:r>
              <a:rPr lang="hu-HU" dirty="0"/>
              <a:t>We have an empty queue at the beginning</a:t>
            </a:r>
          </a:p>
          <a:p>
            <a:r>
              <a:rPr lang="hu-HU" dirty="0"/>
              <a:t>    and we keep checking whether we have visited</a:t>
            </a:r>
          </a:p>
          <a:p>
            <a:r>
              <a:rPr lang="hu-HU" dirty="0"/>
              <a:t>      the given node or not</a:t>
            </a:r>
          </a:p>
          <a:p>
            <a:r>
              <a:rPr lang="hu-HU" dirty="0"/>
              <a:t>      </a:t>
            </a:r>
          </a:p>
          <a:p>
            <a:r>
              <a:rPr lang="hu-HU" dirty="0"/>
              <a:t>Algorithm keeps iterating until queue is not empty</a:t>
            </a:r>
          </a:p>
        </p:txBody>
      </p:sp>
    </p:spTree>
    <p:extLst>
      <p:ext uri="{BB962C8B-B14F-4D97-AF65-F5344CB8AC3E}">
        <p14:creationId xmlns:p14="http://schemas.microsoft.com/office/powerpoint/2010/main" val="3854951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>
                <a:solidFill>
                  <a:srgbClr val="FF7C80"/>
                </a:solidFill>
              </a:rPr>
              <a:t>E</a:t>
            </a:r>
            <a:r>
              <a:rPr lang="hu-HU" b="1" dirty="0"/>
              <a:t> </a:t>
            </a:r>
            <a:r>
              <a:rPr lang="hu-HU" dirty="0"/>
              <a:t>}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EB066D83-2FEF-4AF5-A994-9E279F9C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1217608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627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</a:t>
            </a:r>
            <a:r>
              <a:rPr lang="hu-HU" b="1" dirty="0"/>
              <a:t> </a:t>
            </a:r>
            <a:r>
              <a:rPr lang="hu-HU" dirty="0"/>
              <a:t>}  the queue is empty so terminate the algorithm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887E1CC1-2204-4529-A793-EFD3578C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1620500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ím 1">
            <a:extLst>
              <a:ext uri="{FF2B5EF4-FFF2-40B4-BE49-F238E27FC236}">
                <a16:creationId xmlns:a16="http://schemas.microsoft.com/office/drawing/2014/main" id="{2E4954AE-25D3-4285-8C15-ADBBA6BA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473229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ím 1">
            <a:extLst>
              <a:ext uri="{FF2B5EF4-FFF2-40B4-BE49-F238E27FC236}">
                <a16:creationId xmlns:a16="http://schemas.microsoft.com/office/drawing/2014/main" id="{40BDA318-266C-4BC3-A9CA-6E0A364A5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4120653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ím 1">
            <a:extLst>
              <a:ext uri="{FF2B5EF4-FFF2-40B4-BE49-F238E27FC236}">
                <a16:creationId xmlns:a16="http://schemas.microsoft.com/office/drawing/2014/main" id="{246B7617-32B3-4A40-B7D3-E16BA4AE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2945414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ím 1">
            <a:extLst>
              <a:ext uri="{FF2B5EF4-FFF2-40B4-BE49-F238E27FC236}">
                <a16:creationId xmlns:a16="http://schemas.microsoft.com/office/drawing/2014/main" id="{59E30ED1-E44F-4F0F-AB22-37643AD5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592224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ím 1">
            <a:extLst>
              <a:ext uri="{FF2B5EF4-FFF2-40B4-BE49-F238E27FC236}">
                <a16:creationId xmlns:a16="http://schemas.microsoft.com/office/drawing/2014/main" id="{1EE107BB-3C35-4CC6-9485-E94D51BFE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2300955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}</a:t>
            </a:r>
          </a:p>
        </p:txBody>
      </p:sp>
    </p:spTree>
    <p:extLst>
      <p:ext uri="{BB962C8B-B14F-4D97-AF65-F5344CB8AC3E}">
        <p14:creationId xmlns:p14="http://schemas.microsoft.com/office/powerpoint/2010/main" val="1141836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C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8269860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>
                <a:solidFill>
                  <a:srgbClr val="FF7C80"/>
                </a:solidFill>
              </a:rPr>
              <a:t>C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95473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Queue</a:t>
            </a:r>
            <a:r>
              <a:rPr lang="hu-HU" dirty="0"/>
              <a:t>: {  }</a:t>
            </a:r>
          </a:p>
        </p:txBody>
      </p:sp>
      <p:sp>
        <p:nvSpPr>
          <p:cNvPr id="56" name="Cím 1">
            <a:extLst>
              <a:ext uri="{FF2B5EF4-FFF2-40B4-BE49-F238E27FC236}">
                <a16:creationId xmlns:a16="http://schemas.microsoft.com/office/drawing/2014/main" id="{26471F59-DE1E-4956-8677-AA3443C0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512601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}</a:t>
            </a:r>
          </a:p>
        </p:txBody>
      </p:sp>
    </p:spTree>
    <p:extLst>
      <p:ext uri="{BB962C8B-B14F-4D97-AF65-F5344CB8AC3E}">
        <p14:creationId xmlns:p14="http://schemas.microsoft.com/office/powerpoint/2010/main" val="2433033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B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7858061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D</a:t>
            </a:r>
            <a:r>
              <a:rPr lang="hu-HU" dirty="0"/>
              <a:t> </a:t>
            </a:r>
            <a:r>
              <a:rPr lang="hu-HU" b="1" dirty="0"/>
              <a:t>B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095222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E</a:t>
            </a:r>
            <a:r>
              <a:rPr lang="hu-HU" dirty="0"/>
              <a:t> </a:t>
            </a:r>
            <a:r>
              <a:rPr lang="hu-HU" b="1" dirty="0"/>
              <a:t>D</a:t>
            </a:r>
            <a:r>
              <a:rPr lang="hu-HU" dirty="0"/>
              <a:t> </a:t>
            </a:r>
            <a:r>
              <a:rPr lang="hu-HU" b="1" dirty="0"/>
              <a:t>B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417892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E</a:t>
            </a:r>
            <a:r>
              <a:rPr lang="hu-HU" dirty="0"/>
              <a:t> </a:t>
            </a:r>
            <a:r>
              <a:rPr lang="hu-HU" b="1" dirty="0"/>
              <a:t>D</a:t>
            </a:r>
            <a:r>
              <a:rPr lang="hu-HU" dirty="0"/>
              <a:t> </a:t>
            </a:r>
            <a:r>
              <a:rPr lang="hu-HU" b="1" dirty="0">
                <a:solidFill>
                  <a:srgbClr val="FF7C80"/>
                </a:solidFill>
              </a:rPr>
              <a:t>B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8823096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E</a:t>
            </a:r>
            <a:r>
              <a:rPr lang="hu-HU" dirty="0"/>
              <a:t> </a:t>
            </a:r>
            <a:r>
              <a:rPr lang="hu-HU" b="1" dirty="0"/>
              <a:t>D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830504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E</a:t>
            </a:r>
            <a:r>
              <a:rPr lang="hu-HU" dirty="0"/>
              <a:t> </a:t>
            </a:r>
            <a:r>
              <a:rPr lang="hu-HU" b="1" dirty="0">
                <a:solidFill>
                  <a:srgbClr val="FF7C80"/>
                </a:solidFill>
              </a:rPr>
              <a:t>D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7555018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E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7684522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68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A E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1326528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90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H</a:t>
            </a:r>
            <a:r>
              <a:rPr lang="hu-HU" dirty="0"/>
              <a:t> </a:t>
            </a:r>
            <a:r>
              <a:rPr lang="hu-HU" b="1" dirty="0"/>
              <a:t>A E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21879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809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A</a:t>
            </a:r>
            <a:r>
              <a:rPr lang="hu-HU" dirty="0"/>
              <a:t> } we have to insert the first node (vertex </a:t>
            </a:r>
            <a:r>
              <a:rPr lang="hu-HU" b="1" dirty="0"/>
              <a:t>A</a:t>
            </a:r>
            <a:r>
              <a:rPr lang="hu-HU" dirty="0"/>
              <a:t>) manually - initialize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0F5F7BC0-8860-4A40-A09D-8BE2873B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651562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90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H</a:t>
            </a:r>
            <a:r>
              <a:rPr lang="hu-HU" dirty="0"/>
              <a:t> </a:t>
            </a:r>
            <a:r>
              <a:rPr lang="hu-HU" b="1" dirty="0"/>
              <a:t>A </a:t>
            </a:r>
            <a:r>
              <a:rPr lang="hu-HU" b="1" dirty="0">
                <a:solidFill>
                  <a:srgbClr val="FF7C80"/>
                </a:solidFill>
              </a:rPr>
              <a:t>E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506364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77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H</a:t>
            </a:r>
            <a:r>
              <a:rPr lang="hu-HU" dirty="0"/>
              <a:t> </a:t>
            </a:r>
            <a:r>
              <a:rPr lang="hu-HU" b="1" dirty="0"/>
              <a:t>A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8671198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77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H</a:t>
            </a:r>
            <a:r>
              <a:rPr lang="hu-HU" dirty="0"/>
              <a:t> </a:t>
            </a:r>
            <a:r>
              <a:rPr lang="hu-HU" b="1" dirty="0">
                <a:solidFill>
                  <a:srgbClr val="FF7C80"/>
                </a:solidFill>
              </a:rPr>
              <a:t>A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6416039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H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733368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G</a:t>
            </a:r>
            <a:r>
              <a:rPr lang="hu-HU" dirty="0"/>
              <a:t> </a:t>
            </a:r>
            <a:r>
              <a:rPr lang="hu-HU" b="1" dirty="0"/>
              <a:t>H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7912641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G</a:t>
            </a:r>
            <a:r>
              <a:rPr lang="hu-HU" dirty="0"/>
              <a:t> </a:t>
            </a:r>
            <a:r>
              <a:rPr lang="hu-HU" b="1" dirty="0">
                <a:solidFill>
                  <a:srgbClr val="FF7C80"/>
                </a:solidFill>
              </a:rPr>
              <a:t>H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2441841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G </a:t>
            </a:r>
            <a:r>
              <a:rPr lang="hu-H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66597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F</a:t>
            </a:r>
            <a:r>
              <a:rPr lang="hu-HU" dirty="0"/>
              <a:t> </a:t>
            </a:r>
            <a:r>
              <a:rPr lang="hu-HU" b="1" dirty="0"/>
              <a:t>G </a:t>
            </a:r>
            <a:r>
              <a:rPr lang="hu-H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38936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F</a:t>
            </a:r>
            <a:r>
              <a:rPr lang="hu-HU" dirty="0"/>
              <a:t> </a:t>
            </a:r>
            <a:r>
              <a:rPr lang="hu-HU" b="1" dirty="0">
                <a:solidFill>
                  <a:srgbClr val="FF7C80"/>
                </a:solidFill>
              </a:rPr>
              <a:t>G</a:t>
            </a:r>
            <a:r>
              <a:rPr lang="hu-HU" b="1" dirty="0"/>
              <a:t> </a:t>
            </a:r>
            <a:r>
              <a:rPr lang="hu-H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2814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F </a:t>
            </a:r>
            <a:r>
              <a:rPr lang="hu-H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216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5766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>
                <a:solidFill>
                  <a:srgbClr val="FF7C80"/>
                </a:solidFill>
              </a:rPr>
              <a:t>A</a:t>
            </a:r>
            <a:r>
              <a:rPr lang="hu-HU" dirty="0"/>
              <a:t> } dequeue node </a:t>
            </a:r>
            <a:r>
              <a:rPr lang="hu-HU" b="1" dirty="0"/>
              <a:t>A</a:t>
            </a:r>
            <a:r>
              <a:rPr lang="hu-HU" dirty="0"/>
              <a:t> to be able to process its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2FD1F25A-94E3-4B99-A215-0B4D0CCB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28035076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>
                <a:solidFill>
                  <a:srgbClr val="FF7C80"/>
                </a:solidFill>
              </a:rPr>
              <a:t>F</a:t>
            </a:r>
            <a:r>
              <a:rPr lang="hu-HU" b="1" dirty="0"/>
              <a:t> </a:t>
            </a:r>
            <a:r>
              <a:rPr lang="hu-H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41367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}</a:t>
            </a:r>
          </a:p>
        </p:txBody>
      </p:sp>
    </p:spTree>
    <p:extLst>
      <p:ext uri="{BB962C8B-B14F-4D97-AF65-F5344CB8AC3E}">
        <p14:creationId xmlns:p14="http://schemas.microsoft.com/office/powerpoint/2010/main" val="27632257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Breadth-First Search (BFS) Applications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9377" y="1432622"/>
            <a:ext cx="8596668" cy="3880773"/>
          </a:xfrm>
        </p:spPr>
        <p:txBody>
          <a:bodyPr>
            <a:normAutofit/>
          </a:bodyPr>
          <a:lstStyle/>
          <a:p>
            <a:r>
              <a:rPr lang="hu-HU" dirty="0"/>
              <a:t>in artificial intelligence (machine learning) it is a useful algorithm: robots can discover the surrounding more easily with </a:t>
            </a:r>
            <a:r>
              <a:rPr lang="hu-HU" b="1" dirty="0"/>
              <a:t>BFS</a:t>
            </a:r>
            <a:r>
              <a:rPr lang="hu-HU" dirty="0"/>
              <a:t> than with </a:t>
            </a:r>
            <a:r>
              <a:rPr lang="hu-HU" b="1" dirty="0"/>
              <a:t>DFS</a:t>
            </a:r>
          </a:p>
          <a:p>
            <a:r>
              <a:rPr lang="hu-HU" dirty="0"/>
              <a:t>it is also very important in maximum flow: </a:t>
            </a:r>
            <a:r>
              <a:rPr lang="hu-HU" b="1" dirty="0"/>
              <a:t>Edmonds-Karp algorithm </a:t>
            </a:r>
            <a:r>
              <a:rPr lang="hu-HU" dirty="0"/>
              <a:t>uses </a:t>
            </a:r>
            <a:r>
              <a:rPr lang="hu-HU" b="1" dirty="0"/>
              <a:t>BFS</a:t>
            </a:r>
            <a:r>
              <a:rPr lang="hu-HU" dirty="0"/>
              <a:t> for finding augmenting paths</a:t>
            </a:r>
          </a:p>
          <a:p>
            <a:r>
              <a:rPr lang="hu-HU" b="1" dirty="0"/>
              <a:t>Cheyen’s algorithm </a:t>
            </a:r>
            <a:r>
              <a:rPr lang="hu-HU" dirty="0"/>
              <a:t>in garbage collection:</a:t>
            </a:r>
            <a:r>
              <a:rPr lang="hu-HU" dirty="0">
                <a:sym typeface="Wingdings" panose="05000000000000000000" pitchFamily="2" charset="2"/>
              </a:rPr>
              <a:t> it helps to maintain active references on the heap memory (it uses </a:t>
            </a:r>
            <a:r>
              <a:rPr lang="hu-HU" b="1" dirty="0">
                <a:sym typeface="Wingdings" panose="05000000000000000000" pitchFamily="2" charset="2"/>
              </a:rPr>
              <a:t>BFS</a:t>
            </a:r>
            <a:r>
              <a:rPr lang="hu-HU" dirty="0">
                <a:sym typeface="Wingdings" panose="05000000000000000000" pitchFamily="2" charset="2"/>
              </a:rPr>
              <a:t> to detect all the references on the heap)</a:t>
            </a:r>
          </a:p>
          <a:p>
            <a:r>
              <a:rPr lang="hu-HU" dirty="0">
                <a:sym typeface="Wingdings" panose="05000000000000000000" pitchFamily="2" charset="2"/>
              </a:rPr>
              <a:t>serialization and deserialization of a tree like structures ( for example when order does matter ). It allows the tree to be reconstructed in an efficient manner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51314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DEPTH FIRST SEARCH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err="1"/>
              <a:t>dfs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745929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Depth-first</a:t>
            </a:r>
            <a:r>
              <a:rPr lang="hu-HU" u="sng" dirty="0"/>
              <a:t> </a:t>
            </a:r>
            <a:r>
              <a:rPr lang="hu-HU" u="sng" dirty="0" err="1"/>
              <a:t>search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Depth-first</a:t>
            </a:r>
            <a:r>
              <a:rPr lang="hu-HU" dirty="0"/>
              <a:t> </a:t>
            </a:r>
            <a:r>
              <a:rPr lang="hu-HU" dirty="0" err="1"/>
              <a:t>search</a:t>
            </a:r>
            <a:r>
              <a:rPr lang="hu-HU" dirty="0"/>
              <a:t> is a </a:t>
            </a:r>
            <a:r>
              <a:rPr lang="hu-HU" dirty="0" err="1"/>
              <a:t>widely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graph</a:t>
            </a:r>
            <a:r>
              <a:rPr lang="hu-HU" dirty="0"/>
              <a:t> </a:t>
            </a:r>
            <a:r>
              <a:rPr lang="hu-HU" dirty="0" err="1"/>
              <a:t>traversal</a:t>
            </a:r>
            <a:r>
              <a:rPr lang="hu-HU" dirty="0"/>
              <a:t> </a:t>
            </a:r>
            <a:r>
              <a:rPr lang="hu-HU" dirty="0" err="1"/>
              <a:t>algorithm</a:t>
            </a:r>
            <a:r>
              <a:rPr lang="hu-HU" dirty="0"/>
              <a:t> </a:t>
            </a:r>
            <a:r>
              <a:rPr lang="hu-HU" dirty="0" err="1"/>
              <a:t>besides</a:t>
            </a:r>
            <a:r>
              <a:rPr lang="hu-HU" dirty="0"/>
              <a:t> </a:t>
            </a:r>
            <a:r>
              <a:rPr lang="hu-HU" dirty="0" err="1"/>
              <a:t>breadth-first</a:t>
            </a:r>
            <a:r>
              <a:rPr lang="hu-HU" dirty="0"/>
              <a:t> </a:t>
            </a:r>
            <a:r>
              <a:rPr lang="hu-HU" dirty="0" err="1"/>
              <a:t>search</a:t>
            </a:r>
            <a:endParaRPr lang="hu-HU" dirty="0"/>
          </a:p>
          <a:p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investigated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strategy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solving</a:t>
            </a:r>
            <a:r>
              <a:rPr lang="hu-HU" dirty="0"/>
              <a:t> </a:t>
            </a:r>
            <a:r>
              <a:rPr lang="hu-HU" dirty="0" err="1"/>
              <a:t>mazes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Trémaux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19th </a:t>
            </a:r>
            <a:r>
              <a:rPr lang="hu-HU" dirty="0" err="1"/>
              <a:t>century</a:t>
            </a:r>
            <a:endParaRPr lang="hu-HU" dirty="0"/>
          </a:p>
          <a:p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explores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far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possible</a:t>
            </a:r>
            <a:r>
              <a:rPr lang="hu-HU" dirty="0"/>
              <a:t> </a:t>
            </a:r>
            <a:r>
              <a:rPr lang="hu-HU" dirty="0" err="1"/>
              <a:t>along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branch</a:t>
            </a:r>
            <a:r>
              <a:rPr lang="hu-HU" dirty="0"/>
              <a:t> </a:t>
            </a:r>
            <a:r>
              <a:rPr lang="hu-HU" dirty="0" err="1"/>
              <a:t>before</a:t>
            </a:r>
            <a:r>
              <a:rPr lang="hu-HU" dirty="0"/>
              <a:t> </a:t>
            </a:r>
            <a:r>
              <a:rPr lang="hu-HU" dirty="0" err="1"/>
              <a:t>backtracking</a:t>
            </a:r>
            <a:r>
              <a:rPr lang="hu-HU" dirty="0"/>
              <a:t> // BFS </a:t>
            </a:r>
            <a:r>
              <a:rPr lang="hu-HU" dirty="0" err="1"/>
              <a:t>was</a:t>
            </a:r>
            <a:r>
              <a:rPr lang="hu-HU" dirty="0"/>
              <a:t> a </a:t>
            </a:r>
            <a:r>
              <a:rPr lang="hu-HU" dirty="0" err="1"/>
              <a:t>layer-by-layer</a:t>
            </a:r>
            <a:r>
              <a:rPr lang="hu-HU" dirty="0"/>
              <a:t> </a:t>
            </a:r>
            <a:r>
              <a:rPr lang="hu-HU" dirty="0" err="1"/>
              <a:t>algorithm</a:t>
            </a:r>
            <a:endParaRPr lang="hu-HU" dirty="0"/>
          </a:p>
          <a:p>
            <a:r>
              <a:rPr lang="hu-HU" dirty="0"/>
              <a:t>Time </a:t>
            </a:r>
            <a:r>
              <a:rPr lang="hu-HU" dirty="0" err="1"/>
              <a:t>complexity</a:t>
            </a:r>
            <a:r>
              <a:rPr lang="hu-HU" dirty="0"/>
              <a:t> of </a:t>
            </a:r>
            <a:r>
              <a:rPr lang="hu-HU" dirty="0" err="1"/>
              <a:t>traversing</a:t>
            </a:r>
            <a:r>
              <a:rPr lang="hu-HU" dirty="0"/>
              <a:t> a </a:t>
            </a:r>
            <a:r>
              <a:rPr lang="hu-HU" dirty="0" err="1"/>
              <a:t>graph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DFS: </a:t>
            </a:r>
            <a:r>
              <a:rPr lang="hu-HU" b="1" dirty="0"/>
              <a:t>O(V+E)</a:t>
            </a:r>
          </a:p>
          <a:p>
            <a:r>
              <a:rPr lang="hu-HU" dirty="0" err="1"/>
              <a:t>Memory</a:t>
            </a:r>
            <a:r>
              <a:rPr lang="hu-HU" dirty="0"/>
              <a:t> </a:t>
            </a:r>
            <a:r>
              <a:rPr lang="hu-HU" dirty="0" err="1"/>
              <a:t>complexity</a:t>
            </a:r>
            <a:r>
              <a:rPr lang="hu-HU" dirty="0"/>
              <a:t>: a bit </a:t>
            </a:r>
            <a:r>
              <a:rPr lang="hu-HU" dirty="0" err="1"/>
              <a:t>better</a:t>
            </a:r>
            <a:r>
              <a:rPr lang="hu-HU" dirty="0"/>
              <a:t> </a:t>
            </a:r>
            <a:r>
              <a:rPr lang="hu-HU" dirty="0" err="1"/>
              <a:t>than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of BFS !!!</a:t>
            </a:r>
          </a:p>
        </p:txBody>
      </p:sp>
    </p:spTree>
    <p:extLst>
      <p:ext uri="{BB962C8B-B14F-4D97-AF65-F5344CB8AC3E}">
        <p14:creationId xmlns:p14="http://schemas.microsoft.com/office/powerpoint/2010/main" val="1274096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Depth-first</a:t>
            </a:r>
            <a:r>
              <a:rPr lang="hu-HU" u="sng" dirty="0"/>
              <a:t> </a:t>
            </a:r>
            <a:r>
              <a:rPr lang="hu-HU" u="sng" dirty="0" err="1"/>
              <a:t>search</a:t>
            </a:r>
            <a:endParaRPr lang="hu-HU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646111" y="1865170"/>
            <a:ext cx="39148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dfs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vertex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vertex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set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visited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true</a:t>
            </a:r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print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vertex</a:t>
            </a:r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vertex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neighbours</a:t>
            </a:r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 is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not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visited</a:t>
            </a:r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dfs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(v)</a:t>
            </a:r>
          </a:p>
          <a:p>
            <a:endParaRPr lang="hu-HU" dirty="0"/>
          </a:p>
          <a:p>
            <a:r>
              <a:rPr lang="hu-HU" dirty="0"/>
              <a:t>	  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RECURSION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5783870" y="1865170"/>
            <a:ext cx="565731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dfs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vertex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Stack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stack</a:t>
            </a:r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vertex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set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visited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true</a:t>
            </a:r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stack.push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vertex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stack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not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empty</a:t>
            </a:r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actual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stack.pop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actual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neighbours</a:t>
            </a:r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 is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not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visited</a:t>
            </a:r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v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set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visited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true</a:t>
            </a:r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stack.push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(v)</a:t>
            </a: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</a:t>
            </a:r>
          </a:p>
          <a:p>
            <a:endParaRPr lang="hu-HU" dirty="0"/>
          </a:p>
          <a:p>
            <a:r>
              <a:rPr lang="hu-HU" dirty="0"/>
              <a:t>			  </a:t>
            </a:r>
            <a:r>
              <a:rPr lang="hu-HU" b="1" dirty="0">
                <a:solidFill>
                  <a:srgbClr val="FFFF00"/>
                </a:solidFill>
              </a:rPr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1033705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607327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051151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629502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7889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5766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>
                <a:solidFill>
                  <a:srgbClr val="FF7C80"/>
                </a:solidFill>
              </a:rPr>
              <a:t>A</a:t>
            </a:r>
            <a:r>
              <a:rPr lang="hu-HU" dirty="0"/>
              <a:t> } dequeue node </a:t>
            </a:r>
            <a:r>
              <a:rPr lang="hu-HU" b="1" dirty="0"/>
              <a:t>A</a:t>
            </a:r>
            <a:r>
              <a:rPr lang="hu-HU" dirty="0"/>
              <a:t> to be able to process its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E5C3C5C8-796E-4B8E-8F02-6C74DCB33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782219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777751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816506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859914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642825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97119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976309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562244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102878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987895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6008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79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} dequeue node </a:t>
            </a:r>
            <a:r>
              <a:rPr lang="hu-HU" b="1" dirty="0"/>
              <a:t>A</a:t>
            </a:r>
            <a:r>
              <a:rPr lang="hu-HU" dirty="0"/>
              <a:t> to be able to process its and visit its neighbors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4A13FFBF-6607-41E4-ADCC-3D0E87A2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36411547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98014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612289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284631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732064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115385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837251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dirty="0">
                <a:solidFill>
                  <a:srgbClr val="00B050"/>
                </a:solidFill>
              </a:rPr>
              <a:t>FINISHED</a:t>
            </a:r>
          </a:p>
        </p:txBody>
      </p:sp>
      <p:sp>
        <p:nvSpPr>
          <p:cNvPr id="2" name="Szövegdoboz 1"/>
          <p:cNvSpPr txBox="1"/>
          <p:nvPr/>
        </p:nvSpPr>
        <p:spPr>
          <a:xfrm>
            <a:off x="4797468" y="5298510"/>
            <a:ext cx="499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There</a:t>
            </a:r>
            <a:r>
              <a:rPr lang="hu-HU" dirty="0"/>
              <a:t> is no </a:t>
            </a:r>
            <a:r>
              <a:rPr lang="hu-HU" dirty="0" err="1"/>
              <a:t>unvisited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starting</a:t>
            </a:r>
          </a:p>
          <a:p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it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means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we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are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done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56059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Applications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Topological</a:t>
            </a:r>
            <a:r>
              <a:rPr lang="hu-HU" dirty="0"/>
              <a:t> </a:t>
            </a:r>
            <a:r>
              <a:rPr lang="hu-HU" dirty="0" err="1"/>
              <a:t>ordering</a:t>
            </a:r>
            <a:endParaRPr lang="hu-HU" dirty="0"/>
          </a:p>
          <a:p>
            <a:r>
              <a:rPr lang="hu-HU" dirty="0" err="1"/>
              <a:t>Kosaraju</a:t>
            </a:r>
            <a:r>
              <a:rPr lang="hu-HU" dirty="0"/>
              <a:t> </a:t>
            </a:r>
            <a:r>
              <a:rPr lang="hu-HU" dirty="0" err="1"/>
              <a:t>algorithm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finding</a:t>
            </a:r>
            <a:r>
              <a:rPr lang="hu-HU" dirty="0"/>
              <a:t> </a:t>
            </a:r>
            <a:r>
              <a:rPr lang="hu-HU" dirty="0" err="1"/>
              <a:t>strongly</a:t>
            </a:r>
            <a:r>
              <a:rPr lang="hu-HU" dirty="0"/>
              <a:t> </a:t>
            </a:r>
            <a:r>
              <a:rPr lang="hu-HU" dirty="0" err="1"/>
              <a:t>connected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a </a:t>
            </a:r>
            <a:r>
              <a:rPr lang="hu-HU" dirty="0" err="1"/>
              <a:t>graph</a:t>
            </a:r>
            <a:r>
              <a:rPr lang="hu-HU" dirty="0"/>
              <a:t>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proved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be</a:t>
            </a:r>
            <a:r>
              <a:rPr lang="hu-HU" dirty="0"/>
              <a:t> </a:t>
            </a:r>
            <a:r>
              <a:rPr lang="hu-HU" dirty="0" err="1"/>
              <a:t>very</a:t>
            </a:r>
            <a:r>
              <a:rPr lang="hu-HU" dirty="0"/>
              <a:t> </a:t>
            </a:r>
            <a:r>
              <a:rPr lang="hu-HU" dirty="0" err="1"/>
              <a:t>important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recommendation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 ( </a:t>
            </a:r>
            <a:r>
              <a:rPr lang="hu-HU" dirty="0" err="1"/>
              <a:t>youtube</a:t>
            </a:r>
            <a:r>
              <a:rPr lang="hu-HU" dirty="0"/>
              <a:t> )</a:t>
            </a:r>
          </a:p>
          <a:p>
            <a:r>
              <a:rPr lang="hu-HU" dirty="0" err="1"/>
              <a:t>Detecting</a:t>
            </a:r>
            <a:r>
              <a:rPr lang="hu-HU" dirty="0"/>
              <a:t> </a:t>
            </a:r>
            <a:r>
              <a:rPr lang="hu-HU" dirty="0" err="1"/>
              <a:t>cycles</a:t>
            </a:r>
            <a:r>
              <a:rPr lang="hu-HU" dirty="0"/>
              <a:t> ( </a:t>
            </a:r>
            <a:r>
              <a:rPr lang="hu-HU" dirty="0" err="1"/>
              <a:t>checking</a:t>
            </a:r>
            <a:r>
              <a:rPr lang="hu-HU" dirty="0"/>
              <a:t> </a:t>
            </a:r>
            <a:r>
              <a:rPr lang="hu-HU" dirty="0" err="1"/>
              <a:t>whether</a:t>
            </a:r>
            <a:r>
              <a:rPr lang="hu-HU" dirty="0"/>
              <a:t> a </a:t>
            </a:r>
            <a:r>
              <a:rPr lang="hu-HU" dirty="0" err="1"/>
              <a:t>graph</a:t>
            </a:r>
            <a:r>
              <a:rPr lang="hu-HU" dirty="0"/>
              <a:t> is a DAG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)</a:t>
            </a:r>
          </a:p>
          <a:p>
            <a:r>
              <a:rPr lang="hu-HU" dirty="0" err="1"/>
              <a:t>Generating</a:t>
            </a:r>
            <a:r>
              <a:rPr lang="hu-HU" dirty="0"/>
              <a:t> </a:t>
            </a:r>
            <a:r>
              <a:rPr lang="hu-HU" dirty="0" err="1"/>
              <a:t>mazes</a:t>
            </a:r>
            <a:r>
              <a:rPr lang="hu-HU" dirty="0"/>
              <a:t> OR </a:t>
            </a:r>
            <a:r>
              <a:rPr lang="hu-HU" dirty="0" err="1"/>
              <a:t>finding</a:t>
            </a:r>
            <a:r>
              <a:rPr lang="hu-HU" dirty="0"/>
              <a:t> </a:t>
            </a:r>
            <a:r>
              <a:rPr lang="hu-HU" dirty="0" err="1"/>
              <a:t>way</a:t>
            </a:r>
            <a:r>
              <a:rPr lang="hu-HU" dirty="0"/>
              <a:t> out of a </a:t>
            </a:r>
            <a:r>
              <a:rPr lang="hu-HU" dirty="0" err="1"/>
              <a:t>maze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562857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Revisiting</a:t>
            </a:r>
            <a:r>
              <a:rPr lang="hu-HU" u="sng" dirty="0"/>
              <a:t> </a:t>
            </a:r>
            <a:r>
              <a:rPr lang="hu-HU" u="sng" dirty="0" err="1"/>
              <a:t>breadth-first</a:t>
            </a:r>
            <a:r>
              <a:rPr lang="hu-HU" u="sng" dirty="0"/>
              <a:t> </a:t>
            </a:r>
            <a:r>
              <a:rPr lang="hu-HU" u="sng" dirty="0" err="1"/>
              <a:t>search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4811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Revisiting</a:t>
            </a:r>
            <a:r>
              <a:rPr lang="hu-HU" u="sng" dirty="0"/>
              <a:t> </a:t>
            </a:r>
            <a:r>
              <a:rPr lang="hu-HU" u="sng" dirty="0" err="1"/>
              <a:t>breadth-first</a:t>
            </a:r>
            <a:r>
              <a:rPr lang="hu-HU" u="sng" dirty="0"/>
              <a:t> </a:t>
            </a:r>
            <a:r>
              <a:rPr lang="hu-HU" u="sng" dirty="0" err="1"/>
              <a:t>search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03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B</a:t>
            </a:r>
            <a:r>
              <a:rPr lang="hu-HU" dirty="0"/>
              <a:t> }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7AFCCB40-0493-482F-A03E-FD7204D1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212921705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Revisiting</a:t>
            </a:r>
            <a:r>
              <a:rPr lang="hu-HU" u="sng" dirty="0"/>
              <a:t> </a:t>
            </a:r>
            <a:r>
              <a:rPr lang="hu-HU" u="sng" dirty="0" err="1"/>
              <a:t>breadth-first</a:t>
            </a:r>
            <a:r>
              <a:rPr lang="hu-HU" u="sng" dirty="0"/>
              <a:t> </a:t>
            </a:r>
            <a:r>
              <a:rPr lang="hu-HU" u="sng" dirty="0" err="1"/>
              <a:t>search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1035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Revisiting</a:t>
            </a:r>
            <a:r>
              <a:rPr lang="hu-HU" u="sng" dirty="0"/>
              <a:t> </a:t>
            </a:r>
            <a:r>
              <a:rPr lang="hu-HU" u="sng" dirty="0" err="1"/>
              <a:t>breadth-first</a:t>
            </a:r>
            <a:r>
              <a:rPr lang="hu-HU" u="sng" dirty="0"/>
              <a:t> </a:t>
            </a:r>
            <a:r>
              <a:rPr lang="hu-HU" u="sng" dirty="0" err="1"/>
              <a:t>search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729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Revisiting</a:t>
            </a:r>
            <a:r>
              <a:rPr lang="hu-HU" u="sng" dirty="0"/>
              <a:t> </a:t>
            </a:r>
            <a:r>
              <a:rPr lang="hu-HU" u="sng" dirty="0" err="1"/>
              <a:t>breadth-first</a:t>
            </a:r>
            <a:r>
              <a:rPr lang="hu-HU" u="sng" dirty="0"/>
              <a:t> </a:t>
            </a:r>
            <a:r>
              <a:rPr lang="hu-HU" u="sng" dirty="0" err="1"/>
              <a:t>search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28260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Symmetry</a:t>
            </a:r>
            <a:r>
              <a:rPr lang="hu-HU" u="sng" dirty="0"/>
              <a:t> </a:t>
            </a:r>
            <a:r>
              <a:rPr lang="hu-HU" u="sng" dirty="0" err="1"/>
              <a:t>in</a:t>
            </a:r>
            <a:r>
              <a:rPr lang="hu-HU" u="sng" dirty="0"/>
              <a:t> DFS</a:t>
            </a:r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go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opposite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,</a:t>
            </a:r>
          </a:p>
          <a:p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be a </a:t>
            </a:r>
            <a:r>
              <a:rPr lang="hu-HU" dirty="0" err="1"/>
              <a:t>valid</a:t>
            </a:r>
            <a:r>
              <a:rPr lang="hu-HU" dirty="0"/>
              <a:t> DFS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288773932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Symmetry</a:t>
            </a:r>
            <a:r>
              <a:rPr lang="hu-HU" u="sng" dirty="0"/>
              <a:t> </a:t>
            </a:r>
            <a:r>
              <a:rPr lang="hu-HU" u="sng" dirty="0" err="1"/>
              <a:t>in</a:t>
            </a:r>
            <a:r>
              <a:rPr lang="hu-HU" u="sng" dirty="0"/>
              <a:t> DFS</a:t>
            </a:r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go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opposite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,</a:t>
            </a:r>
          </a:p>
          <a:p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be a </a:t>
            </a:r>
            <a:r>
              <a:rPr lang="hu-HU" dirty="0" err="1"/>
              <a:t>valid</a:t>
            </a:r>
            <a:r>
              <a:rPr lang="hu-HU" dirty="0"/>
              <a:t> DFS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21093397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Symmetry</a:t>
            </a:r>
            <a:r>
              <a:rPr lang="hu-HU" u="sng" dirty="0"/>
              <a:t> </a:t>
            </a:r>
            <a:r>
              <a:rPr lang="hu-HU" u="sng" dirty="0" err="1"/>
              <a:t>in</a:t>
            </a:r>
            <a:r>
              <a:rPr lang="hu-HU" u="sng" dirty="0"/>
              <a:t> DFS</a:t>
            </a:r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go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opposite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,</a:t>
            </a:r>
          </a:p>
          <a:p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be a </a:t>
            </a:r>
            <a:r>
              <a:rPr lang="hu-HU" dirty="0" err="1"/>
              <a:t>valid</a:t>
            </a:r>
            <a:r>
              <a:rPr lang="hu-HU" dirty="0"/>
              <a:t> DFS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405645236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Symmetry</a:t>
            </a:r>
            <a:r>
              <a:rPr lang="hu-HU" u="sng" dirty="0"/>
              <a:t> </a:t>
            </a:r>
            <a:r>
              <a:rPr lang="hu-HU" u="sng" dirty="0" err="1"/>
              <a:t>in</a:t>
            </a:r>
            <a:r>
              <a:rPr lang="hu-HU" u="sng" dirty="0"/>
              <a:t> DFS</a:t>
            </a:r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go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opposite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,</a:t>
            </a:r>
          </a:p>
          <a:p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be a </a:t>
            </a:r>
            <a:r>
              <a:rPr lang="hu-HU" dirty="0" err="1"/>
              <a:t>valid</a:t>
            </a:r>
            <a:r>
              <a:rPr lang="hu-HU" dirty="0"/>
              <a:t> DFS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303788178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Symmetry</a:t>
            </a:r>
            <a:r>
              <a:rPr lang="hu-HU" u="sng" dirty="0"/>
              <a:t> </a:t>
            </a:r>
            <a:r>
              <a:rPr lang="hu-HU" u="sng" dirty="0" err="1"/>
              <a:t>in</a:t>
            </a:r>
            <a:r>
              <a:rPr lang="hu-HU" u="sng" dirty="0"/>
              <a:t> DFS</a:t>
            </a:r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go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opposite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,</a:t>
            </a:r>
          </a:p>
          <a:p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be a </a:t>
            </a:r>
            <a:r>
              <a:rPr lang="hu-HU" dirty="0" err="1"/>
              <a:t>valid</a:t>
            </a:r>
            <a:r>
              <a:rPr lang="hu-HU" dirty="0"/>
              <a:t> DFS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33750715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Symmetry</a:t>
            </a:r>
            <a:r>
              <a:rPr lang="hu-HU" u="sng" dirty="0"/>
              <a:t> </a:t>
            </a:r>
            <a:r>
              <a:rPr lang="hu-HU" u="sng" dirty="0" err="1"/>
              <a:t>in</a:t>
            </a:r>
            <a:r>
              <a:rPr lang="hu-HU" u="sng" dirty="0"/>
              <a:t> DFS</a:t>
            </a:r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go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opposite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,</a:t>
            </a:r>
          </a:p>
          <a:p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be a </a:t>
            </a:r>
            <a:r>
              <a:rPr lang="hu-HU" dirty="0" err="1"/>
              <a:t>valid</a:t>
            </a:r>
            <a:r>
              <a:rPr lang="hu-HU" dirty="0"/>
              <a:t> DFS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237873529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Symmetry</a:t>
            </a:r>
            <a:r>
              <a:rPr lang="hu-HU" u="sng" dirty="0"/>
              <a:t> </a:t>
            </a:r>
            <a:r>
              <a:rPr lang="hu-HU" u="sng" dirty="0" err="1"/>
              <a:t>in</a:t>
            </a:r>
            <a:r>
              <a:rPr lang="hu-HU" u="sng" dirty="0"/>
              <a:t> DFS</a:t>
            </a:r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go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opposite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,</a:t>
            </a:r>
          </a:p>
          <a:p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be a </a:t>
            </a:r>
            <a:r>
              <a:rPr lang="hu-HU" dirty="0" err="1"/>
              <a:t>valid</a:t>
            </a:r>
            <a:r>
              <a:rPr lang="hu-HU" dirty="0"/>
              <a:t> DFS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4696100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2398</Words>
  <Application>Microsoft Office PowerPoint</Application>
  <PresentationFormat>Widescreen</PresentationFormat>
  <Paragraphs>1018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5" baseType="lpstr">
      <vt:lpstr>Arial</vt:lpstr>
      <vt:lpstr>Trebuchet MS</vt:lpstr>
      <vt:lpstr>Wingdings 3</vt:lpstr>
      <vt:lpstr>Facet</vt:lpstr>
      <vt:lpstr>BREADTH-FIRST SEARCH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 Applications</vt:lpstr>
      <vt:lpstr>DEPTH FIRST SEARCH</vt:lpstr>
      <vt:lpstr>Depth-first search</vt:lpstr>
      <vt:lpstr>Depth-first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</vt:lpstr>
      <vt:lpstr>Revisiting breadth-first search</vt:lpstr>
      <vt:lpstr>Revisiting breadth-first search</vt:lpstr>
      <vt:lpstr>Revisiting breadth-first search</vt:lpstr>
      <vt:lpstr>Revisiting breadth-first search</vt:lpstr>
      <vt:lpstr>Revisiting breadth-first search</vt:lpstr>
      <vt:lpstr>Symmetry in DFS</vt:lpstr>
      <vt:lpstr>Symmetry in DFS</vt:lpstr>
      <vt:lpstr>Symmetry in DFS</vt:lpstr>
      <vt:lpstr>Symmetry in DFS</vt:lpstr>
      <vt:lpstr>Symmetry in DFS</vt:lpstr>
      <vt:lpstr>Symmetry in DFS</vt:lpstr>
      <vt:lpstr>Symmetry in DFS</vt:lpstr>
      <vt:lpstr>Symmetry in DFS</vt:lpstr>
      <vt:lpstr>Symmetry in DFS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User</dc:creator>
  <cp:lastModifiedBy>balazs</cp:lastModifiedBy>
  <cp:revision>63</cp:revision>
  <dcterms:created xsi:type="dcterms:W3CDTF">2015-02-11T17:35:44Z</dcterms:created>
  <dcterms:modified xsi:type="dcterms:W3CDTF">2020-07-07T13:17:19Z</dcterms:modified>
</cp:coreProperties>
</file>