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3" r:id="rId4"/>
    <p:sldId id="344" r:id="rId5"/>
    <p:sldId id="345" r:id="rId6"/>
    <p:sldId id="346" r:id="rId7"/>
    <p:sldId id="347" r:id="rId8"/>
    <p:sldId id="258" r:id="rId9"/>
    <p:sldId id="259" r:id="rId10"/>
    <p:sldId id="262" r:id="rId11"/>
    <p:sldId id="276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21" r:id="rId33"/>
    <p:sldId id="322" r:id="rId34"/>
    <p:sldId id="323" r:id="rId35"/>
    <p:sldId id="348" r:id="rId36"/>
    <p:sldId id="260" r:id="rId37"/>
    <p:sldId id="267" r:id="rId38"/>
    <p:sldId id="324" r:id="rId39"/>
    <p:sldId id="325" r:id="rId40"/>
    <p:sldId id="349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53" r:id="rId49"/>
    <p:sldId id="350" r:id="rId50"/>
    <p:sldId id="333" r:id="rId51"/>
    <p:sldId id="351" r:id="rId52"/>
    <p:sldId id="334" r:id="rId53"/>
    <p:sldId id="352" r:id="rId54"/>
    <p:sldId id="261" r:id="rId55"/>
    <p:sldId id="342" r:id="rId56"/>
    <p:sldId id="278" r:id="rId5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0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3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82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02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23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26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79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0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97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587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37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3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1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5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0F6DDB-5B8B-40F6-8DD8-119347A4E1DB}" type="datetimeFigureOut">
              <a:rPr lang="hu-HU" smtClean="0"/>
              <a:t>2016. 07. 12.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EEBD-99E2-45D0-BF22-1E777AD98D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73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SPANNING TREES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Kruskal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8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17" idx="5"/>
            <a:endCxn id="2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23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0"/>
            <a:endCxn id="23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17" idx="4"/>
            <a:endCxn id="41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3"/>
            <a:endCxn id="41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2"/>
            <a:endCxn id="41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6"/>
            <a:endCxn id="2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5"/>
            <a:endCxn id="2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5"/>
            <a:endCxn id="23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7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1123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1, 2, 2, 3, 3, 4, 5, 5, 5, 6, 10</a:t>
            </a:r>
          </a:p>
          <a:p>
            <a:endParaRPr lang="hu-HU" dirty="0"/>
          </a:p>
          <a:p>
            <a:r>
              <a:rPr lang="hu-HU" dirty="0" smtClean="0"/>
              <a:t>On every iteration we have to make sure whether by adding the new edge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will there be a cycle</a:t>
            </a:r>
          </a:p>
          <a:p>
            <a:r>
              <a:rPr lang="hu-HU" dirty="0"/>
              <a:t>o</a:t>
            </a:r>
            <a:r>
              <a:rPr lang="hu-HU" dirty="0" smtClean="0"/>
              <a:t>r not ...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656550" y="2754132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23813" y="2763769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616039" y="374619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919740" y="3768322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575933" y="475690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1915337" y="465486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562782" y="576761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132" y="205341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Disjoint sets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7837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656550" y="2754132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23813" y="2763769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616039" y="374619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919740" y="3768322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575933" y="475690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1915337" y="465486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562782" y="576761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490" y="1219206"/>
            <a:ext cx="692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Disjoint sets:</a:t>
            </a:r>
            <a:r>
              <a:rPr lang="hu-HU" dirty="0" smtClean="0"/>
              <a:t> at the beginning we have as many</a:t>
            </a:r>
          </a:p>
          <a:p>
            <a:r>
              <a:rPr lang="hu-HU" dirty="0"/>
              <a:t>s</a:t>
            </a:r>
            <a:r>
              <a:rPr lang="hu-HU" dirty="0" smtClean="0"/>
              <a:t>ets as the number of vertices. When adding an edge, we</a:t>
            </a:r>
          </a:p>
          <a:p>
            <a:r>
              <a:rPr lang="hu-HU" dirty="0" smtClean="0"/>
              <a:t>merge two sets together ... the algorithm stops when there is</a:t>
            </a:r>
          </a:p>
          <a:p>
            <a:r>
              <a:rPr lang="hu-HU" dirty="0"/>
              <a:t>o</a:t>
            </a:r>
            <a:r>
              <a:rPr lang="hu-HU" dirty="0" smtClean="0"/>
              <a:t>nly a single set remains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3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765712" y="218863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32975" y="219826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1725201" y="3180695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3028902" y="3202820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158" y="1442434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add the edge to the spanning tree because the</a:t>
            </a:r>
          </a:p>
          <a:p>
            <a:r>
              <a:rPr lang="hu-HU" dirty="0"/>
              <a:t>t</a:t>
            </a:r>
            <a:r>
              <a:rPr lang="hu-HU" dirty="0" smtClean="0"/>
              <a:t>he node are in distinct sets !!!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765712" y="218863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32975" y="2198267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2177004" y="3037178"/>
            <a:ext cx="968850" cy="9688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15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765712" y="2188630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32975" y="2198267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2177004" y="3037178"/>
            <a:ext cx="968850" cy="9688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49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332702" y="1986497"/>
            <a:ext cx="1008944" cy="10089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177004" y="3037178"/>
            <a:ext cx="968850" cy="9688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88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332702" y="1986497"/>
            <a:ext cx="1008944" cy="10089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177004" y="3037178"/>
            <a:ext cx="968850" cy="9688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08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332702" y="1986497"/>
            <a:ext cx="1008944" cy="10089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177004" y="3037178"/>
            <a:ext cx="968850" cy="96885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024499" y="4089366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73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Spanning trees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71005"/>
            <a:ext cx="8946541" cy="4195481"/>
          </a:xfrm>
        </p:spPr>
        <p:txBody>
          <a:bodyPr/>
          <a:lstStyle/>
          <a:p>
            <a:r>
              <a:rPr lang="hu-HU" dirty="0" smtClean="0"/>
              <a:t>A spanning tree of an undirected </a:t>
            </a:r>
            <a:r>
              <a:rPr lang="hu-HU" b="1" dirty="0" smtClean="0"/>
              <a:t>G</a:t>
            </a:r>
            <a:r>
              <a:rPr lang="hu-HU" dirty="0" smtClean="0"/>
              <a:t> graph is a subgraph that includes all the vertices of </a:t>
            </a:r>
            <a:r>
              <a:rPr lang="hu-HU" b="1" dirty="0" smtClean="0"/>
              <a:t>G</a:t>
            </a:r>
          </a:p>
          <a:p>
            <a:r>
              <a:rPr lang="hu-HU" dirty="0" smtClean="0"/>
              <a:t>In general, a tree may have several spanning trees</a:t>
            </a:r>
          </a:p>
          <a:p>
            <a:r>
              <a:rPr lang="hu-HU" dirty="0" smtClean="0"/>
              <a:t>We can assign a weight to each edge</a:t>
            </a:r>
          </a:p>
          <a:p>
            <a:r>
              <a:rPr lang="hu-HU" dirty="0" smtClean="0"/>
              <a:t>A minimum spanning tree</a:t>
            </a:r>
            <a:r>
              <a:rPr lang="en-US" dirty="0"/>
              <a:t> is then a spanning tree with weight less than or equal to the weight of every other spanning </a:t>
            </a:r>
            <a:r>
              <a:rPr lang="en-US" dirty="0" smtClean="0"/>
              <a:t>tree</a:t>
            </a:r>
            <a:endParaRPr lang="hu-HU" dirty="0" smtClean="0"/>
          </a:p>
          <a:p>
            <a:r>
              <a:rPr lang="hu-HU" dirty="0" smtClean="0"/>
              <a:t>Has lots of applications: in big data analysis, clustering algorithms, finding minimum cost for </a:t>
            </a:r>
            <a:r>
              <a:rPr lang="en-US" dirty="0"/>
              <a:t>a telecommunications company laying cable to a new </a:t>
            </a:r>
            <a:r>
              <a:rPr lang="en-US" dirty="0" smtClean="0"/>
              <a:t>neighborhood</a:t>
            </a:r>
            <a:endParaRPr lang="hu-HU" dirty="0" smtClean="0"/>
          </a:p>
          <a:p>
            <a:r>
              <a:rPr lang="hu-HU" dirty="0" smtClean="0"/>
              <a:t>Standard algorithms: Prim’s-Jarnik, Kruskal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greedy algorithms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332702" y="1986497"/>
            <a:ext cx="1008944" cy="10089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5029" y="2995441"/>
            <a:ext cx="1517197" cy="15171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19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332702" y="1986497"/>
            <a:ext cx="1008944" cy="100894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5029" y="2995441"/>
            <a:ext cx="1517197" cy="15171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5095" y="4191405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1671944" y="520211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23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553772" y="3071594"/>
            <a:ext cx="1616560" cy="16165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52778" y="2680279"/>
            <a:ext cx="1517197" cy="15171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3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553772" y="3071594"/>
            <a:ext cx="1616560" cy="161656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52778" y="2680279"/>
            <a:ext cx="1517197" cy="151719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CDF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1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ABECDF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84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ABECDF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2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</a:t>
            </a:r>
            <a:r>
              <a:rPr lang="hu-HU" b="1" dirty="0">
                <a:solidFill>
                  <a:srgbClr val="FFFF00"/>
                </a:solidFill>
              </a:rPr>
              <a:t>E</a:t>
            </a:r>
            <a:r>
              <a:rPr lang="hu-HU" b="1" dirty="0">
                <a:solidFill>
                  <a:schemeClr val="bg1"/>
                </a:solidFill>
              </a:rPr>
              <a:t>C</a:t>
            </a:r>
            <a:r>
              <a:rPr lang="hu-HU" b="1" dirty="0">
                <a:solidFill>
                  <a:srgbClr val="FFFF0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</a:t>
            </a:r>
            <a:r>
              <a:rPr lang="hu-HU" b="1" dirty="0">
                <a:solidFill>
                  <a:srgbClr val="FFFF00"/>
                </a:solidFill>
              </a:rPr>
              <a:t>E</a:t>
            </a:r>
            <a:r>
              <a:rPr lang="hu-HU" b="1" dirty="0">
                <a:solidFill>
                  <a:schemeClr val="bg1"/>
                </a:solidFill>
              </a:rPr>
              <a:t>C</a:t>
            </a:r>
            <a:r>
              <a:rPr lang="hu-HU" b="1" dirty="0">
                <a:solidFill>
                  <a:srgbClr val="FFFF0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5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ABECDF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9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>
                <a:solidFill>
                  <a:schemeClr val="bg1"/>
                </a:solidFill>
              </a:rPr>
              <a:t>B</a:t>
            </a:r>
            <a:r>
              <a:rPr lang="hu-HU" b="1" dirty="0">
                <a:solidFill>
                  <a:srgbClr val="FFFF00"/>
                </a:solidFill>
              </a:rPr>
              <a:t>E</a:t>
            </a:r>
            <a:r>
              <a:rPr lang="hu-HU" b="1" dirty="0">
                <a:solidFill>
                  <a:schemeClr val="bg1"/>
                </a:solidFill>
              </a:rPr>
              <a:t>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195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8499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68615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68615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4378201" y="2103087"/>
            <a:ext cx="2890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5" idx="4"/>
          </p:cNvCxnSpPr>
          <p:nvPr/>
        </p:nvCxnSpPr>
        <p:spPr>
          <a:xfrm flipV="1">
            <a:off x="7603466" y="2437938"/>
            <a:ext cx="0" cy="219129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8499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4" idx="4"/>
            <a:endCxn id="19" idx="0"/>
          </p:cNvCxnSpPr>
          <p:nvPr/>
        </p:nvCxnSpPr>
        <p:spPr>
          <a:xfrm>
            <a:off x="4043350" y="2437938"/>
            <a:ext cx="0" cy="219129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9" idx="6"/>
          </p:cNvCxnSpPr>
          <p:nvPr/>
        </p:nvCxnSpPr>
        <p:spPr>
          <a:xfrm flipH="1">
            <a:off x="4378201" y="4964087"/>
            <a:ext cx="2890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4356" y="729202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graph may have several spanning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>
                <a:solidFill>
                  <a:schemeClr val="bg1"/>
                </a:solidFill>
              </a:rPr>
              <a:t>B</a:t>
            </a:r>
            <a:r>
              <a:rPr lang="hu-HU" b="1" dirty="0">
                <a:solidFill>
                  <a:srgbClr val="FFFF00"/>
                </a:solidFill>
              </a:rPr>
              <a:t>E</a:t>
            </a:r>
            <a:r>
              <a:rPr lang="hu-HU" b="1" dirty="0">
                <a:solidFill>
                  <a:schemeClr val="bg1"/>
                </a:solidFill>
              </a:rPr>
              <a:t>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6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ABECDF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833878" y="1760749"/>
            <a:ext cx="3039434" cy="30394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ABECDF</a:t>
            </a: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09693" y="4886953"/>
            <a:ext cx="669702" cy="669702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5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70653" y="2105291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ABECDFG</a:t>
            </a:r>
            <a:endParaRPr lang="hu-HU" b="1" dirty="0">
              <a:solidFill>
                <a:schemeClr val="bg1"/>
              </a:solidFill>
            </a:endParaRP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30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734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 edges: </a:t>
            </a:r>
            <a:r>
              <a:rPr lang="hu-HU" dirty="0"/>
              <a:t>1, 2, 2, 3, 3, 4, 5, 5, 5, 6, 10</a:t>
            </a:r>
          </a:p>
        </p:txBody>
      </p:sp>
      <p:sp>
        <p:nvSpPr>
          <p:cNvPr id="161" name="Oval 160"/>
          <p:cNvSpPr/>
          <p:nvPr/>
        </p:nvSpPr>
        <p:spPr>
          <a:xfrm>
            <a:off x="6413678" y="296604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60794" y="19344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568189" y="426252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64083" y="54065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1217497" y="338675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>
            <a:stCxn id="161" idx="5"/>
            <a:endCxn id="163" idx="1"/>
          </p:cNvCxnSpPr>
          <p:nvPr/>
        </p:nvCxnSpPr>
        <p:spPr>
          <a:xfrm>
            <a:off x="6985304" y="3537671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1" idx="7"/>
          </p:cNvCxnSpPr>
          <p:nvPr/>
        </p:nvCxnSpPr>
        <p:spPr>
          <a:xfrm flipV="1">
            <a:off x="6985304" y="2373618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1" idx="6"/>
            <a:endCxn id="165" idx="2"/>
          </p:cNvCxnSpPr>
          <p:nvPr/>
        </p:nvCxnSpPr>
        <p:spPr>
          <a:xfrm>
            <a:off x="7083380" y="3300896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4" idx="0"/>
            <a:endCxn id="165" idx="3"/>
          </p:cNvCxnSpPr>
          <p:nvPr/>
        </p:nvCxnSpPr>
        <p:spPr>
          <a:xfrm flipV="1">
            <a:off x="10798934" y="3958382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4" idx="0"/>
          </p:cNvCxnSpPr>
          <p:nvPr/>
        </p:nvCxnSpPr>
        <p:spPr>
          <a:xfrm flipH="1" flipV="1">
            <a:off x="9794381" y="2604127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01525" y="23980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3040" y="34871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54113" y="399985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254457" y="37876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57253" y="460796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790905" y="5144725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97355" y="5645890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8" name="Straight Connector 177"/>
          <p:cNvCxnSpPr>
            <a:stCxn id="161" idx="4"/>
            <a:endCxn id="176" idx="0"/>
          </p:cNvCxnSpPr>
          <p:nvPr/>
        </p:nvCxnSpPr>
        <p:spPr>
          <a:xfrm>
            <a:off x="6748529" y="3635747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3" idx="3"/>
            <a:endCxn id="176" idx="6"/>
          </p:cNvCxnSpPr>
          <p:nvPr/>
        </p:nvCxnSpPr>
        <p:spPr>
          <a:xfrm flipH="1">
            <a:off x="7460607" y="4834146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  <a:endCxn id="176" idx="6"/>
          </p:cNvCxnSpPr>
          <p:nvPr/>
        </p:nvCxnSpPr>
        <p:spPr>
          <a:xfrm flipH="1" flipV="1">
            <a:off x="7460607" y="5479576"/>
            <a:ext cx="1036748" cy="5011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6"/>
            <a:endCxn id="164" idx="2"/>
          </p:cNvCxnSpPr>
          <p:nvPr/>
        </p:nvCxnSpPr>
        <p:spPr>
          <a:xfrm flipV="1">
            <a:off x="9167057" y="5741444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3" idx="5"/>
            <a:endCxn id="164" idx="1"/>
          </p:cNvCxnSpPr>
          <p:nvPr/>
        </p:nvCxnSpPr>
        <p:spPr>
          <a:xfrm>
            <a:off x="9139815" y="4834146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2" idx="5"/>
            <a:endCxn id="165" idx="1"/>
          </p:cNvCxnSpPr>
          <p:nvPr/>
        </p:nvCxnSpPr>
        <p:spPr>
          <a:xfrm>
            <a:off x="9932420" y="2506051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90210" y="4304914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67634" y="510320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52423" y="479263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9118" y="594626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0638143" y="2680279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70653" y="2105291"/>
            <a:ext cx="3039434" cy="3039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ABECDFG</a:t>
            </a:r>
            <a:endParaRPr lang="hu-HU" b="1" dirty="0">
              <a:solidFill>
                <a:schemeClr val="bg1"/>
              </a:solidFill>
            </a:endParaRPr>
          </a:p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276" y="5741444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single set so it is the end of the algorithm,</a:t>
            </a:r>
          </a:p>
          <a:p>
            <a:r>
              <a:rPr lang="hu-HU" dirty="0" smtClean="0"/>
              <a:t>Minimal cost is: 2+3+3+1+2+5=16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7867923" y="57788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96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SPANNING TREES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PRIMS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6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Prim-Jarnik 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314"/>
            <a:ext cx="8946541" cy="479308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In Kruskal implementation we build the spanning tree separately, adding the smallest edge to the spanning tree if there is no cycle</a:t>
            </a:r>
          </a:p>
          <a:p>
            <a:r>
              <a:rPr lang="hu-HU" dirty="0" smtClean="0"/>
              <a:t>In Prims algorithm we build the spanning tree from a given vertex, adding the smallest edge to the MST</a:t>
            </a:r>
          </a:p>
          <a:p>
            <a:r>
              <a:rPr lang="hu-HU" dirty="0" smtClean="0"/>
              <a:t>Kruskal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edge based      Prims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vertex based !!!</a:t>
            </a:r>
          </a:p>
          <a:p>
            <a:r>
              <a:rPr lang="hu-HU" dirty="0" smtClean="0"/>
              <a:t>There are two implementations: lazy and eager </a:t>
            </a:r>
          </a:p>
          <a:p>
            <a:r>
              <a:rPr lang="hu-HU" dirty="0" smtClean="0"/>
              <a:t>Lazy implementation: add the new neighbour edges to the heap without deleting its content</a:t>
            </a:r>
          </a:p>
          <a:p>
            <a:r>
              <a:rPr lang="hu-HU" dirty="0" smtClean="0"/>
              <a:t>Eager implementation: we keep updating the heap if the distance from a vertex to the MST has changed</a:t>
            </a:r>
          </a:p>
          <a:p>
            <a:r>
              <a:rPr lang="hu-HU" dirty="0" smtClean="0"/>
              <a:t>Average running time: </a:t>
            </a:r>
            <a:r>
              <a:rPr lang="hu-HU" b="1" dirty="0" smtClean="0"/>
              <a:t>O(E*logE) </a:t>
            </a:r>
            <a:r>
              <a:rPr lang="hu-HU" dirty="0" smtClean="0"/>
              <a:t>but we need additional memory space </a:t>
            </a:r>
            <a:r>
              <a:rPr lang="hu-HU" b="1" dirty="0" smtClean="0"/>
              <a:t>O(E)</a:t>
            </a:r>
          </a:p>
          <a:p>
            <a:r>
              <a:rPr lang="hu-HU" dirty="0" smtClean="0"/>
              <a:t>Worst case: </a:t>
            </a:r>
            <a:r>
              <a:rPr lang="hu-HU" b="1" dirty="0" smtClean="0"/>
              <a:t>O(E*logV)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007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 at a random vertex!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0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12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89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8499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68615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68615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4378201" y="2103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5" idx="4"/>
          </p:cNvCxnSpPr>
          <p:nvPr/>
        </p:nvCxnSpPr>
        <p:spPr>
          <a:xfrm flipV="1">
            <a:off x="7603466" y="2437938"/>
            <a:ext cx="0" cy="219129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8499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4" idx="4"/>
            <a:endCxn id="19" idx="0"/>
          </p:cNvCxnSpPr>
          <p:nvPr/>
        </p:nvCxnSpPr>
        <p:spPr>
          <a:xfrm>
            <a:off x="4043350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9" idx="6"/>
          </p:cNvCxnSpPr>
          <p:nvPr/>
        </p:nvCxnSpPr>
        <p:spPr>
          <a:xfrm flipH="1">
            <a:off x="4378201" y="4964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4356" y="729202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graph may have several spanning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3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335391" y="581755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 C – 1 , B – 3 , E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 </a:t>
            </a:r>
            <a:r>
              <a:rPr lang="hu-HU" b="1" dirty="0" smtClean="0">
                <a:solidFill>
                  <a:srgbClr val="00B050"/>
                </a:solidFill>
              </a:rPr>
              <a:t>C – 1 </a:t>
            </a:r>
            <a:r>
              <a:rPr lang="hu-HU" dirty="0" smtClean="0"/>
              <a:t>, B – 3 , E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72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B – 3 , E – 3 , A – 6 , F – 2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6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B – 3 , E – 3 , A – 6 , </a:t>
            </a:r>
            <a:r>
              <a:rPr lang="hu-HU" b="1" dirty="0" smtClean="0">
                <a:solidFill>
                  <a:srgbClr val="00B050"/>
                </a:solidFill>
              </a:rPr>
              <a:t>F – 2 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B – 3 , E – 3 , A – 6 , A – 10 , G – </a:t>
            </a:r>
            <a:r>
              <a:rPr lang="hu-HU" dirty="0" smtClean="0"/>
              <a:t>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80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</a:t>
            </a:r>
            <a:r>
              <a:rPr lang="hu-HU" b="1" dirty="0" smtClean="0">
                <a:solidFill>
                  <a:srgbClr val="00B050"/>
                </a:solidFill>
              </a:rPr>
              <a:t>B – 3 </a:t>
            </a:r>
            <a:r>
              <a:rPr lang="hu-HU" dirty="0" smtClean="0"/>
              <a:t>, E – 3 , A – 6 , A – 10 , </a:t>
            </a:r>
            <a:r>
              <a:rPr lang="hu-HU" smtClean="0"/>
              <a:t>G </a:t>
            </a:r>
            <a:r>
              <a:rPr lang="hu-HU" smtClean="0"/>
              <a:t>– 3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8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3 , A – 2 , E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53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3 , </a:t>
            </a:r>
            <a:r>
              <a:rPr lang="hu-HU" dirty="0" smtClean="0">
                <a:solidFill>
                  <a:schemeClr val="tx2"/>
                </a:solidFill>
              </a:rPr>
              <a:t>A – 2 </a:t>
            </a:r>
            <a:r>
              <a:rPr lang="hu-HU" dirty="0" smtClean="0"/>
              <a:t>, E – 3 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8208024" y="1171055"/>
            <a:ext cx="37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do not consider edge </a:t>
            </a:r>
          </a:p>
          <a:p>
            <a:r>
              <a:rPr lang="hu-HU" dirty="0"/>
              <a:t>b</a:t>
            </a:r>
            <a:r>
              <a:rPr lang="hu-HU" dirty="0" smtClean="0"/>
              <a:t>etween A and E</a:t>
            </a:r>
          </a:p>
          <a:p>
            <a:endParaRPr lang="hu-HU" dirty="0"/>
          </a:p>
          <a:p>
            <a:r>
              <a:rPr lang="hu-HU" dirty="0" smtClean="0"/>
              <a:t>~ because we have considered</a:t>
            </a:r>
          </a:p>
          <a:p>
            <a:r>
              <a:rPr lang="hu-HU" dirty="0"/>
              <a:t>b</a:t>
            </a:r>
            <a:r>
              <a:rPr lang="hu-HU" dirty="0" smtClean="0"/>
              <a:t>oth vertexes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30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3 , </a:t>
            </a:r>
            <a:r>
              <a:rPr lang="hu-HU" b="1" dirty="0" smtClean="0">
                <a:solidFill>
                  <a:srgbClr val="00B050"/>
                </a:solidFill>
              </a:rPr>
              <a:t>A – 2 </a:t>
            </a:r>
            <a:r>
              <a:rPr lang="hu-HU" dirty="0" smtClean="0"/>
              <a:t>, E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7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64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00B050"/>
                </a:solidFill>
              </a:rPr>
              <a:t> </a:t>
            </a:r>
            <a:r>
              <a:rPr lang="hu-HU" dirty="0" smtClean="0"/>
              <a:t>, E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61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8499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68615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68615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4378201" y="2103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5" idx="4"/>
          </p:cNvCxnSpPr>
          <p:nvPr/>
        </p:nvCxnSpPr>
        <p:spPr>
          <a:xfrm flipV="1">
            <a:off x="7603466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8499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4" idx="4"/>
            <a:endCxn id="19" idx="0"/>
          </p:cNvCxnSpPr>
          <p:nvPr/>
        </p:nvCxnSpPr>
        <p:spPr>
          <a:xfrm>
            <a:off x="4043350" y="2437938"/>
            <a:ext cx="0" cy="219129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9" idx="6"/>
          </p:cNvCxnSpPr>
          <p:nvPr/>
        </p:nvCxnSpPr>
        <p:spPr>
          <a:xfrm flipH="1">
            <a:off x="4378201" y="4964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4356" y="729202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graph may have several spanning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72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64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3 , </a:t>
            </a:r>
            <a:r>
              <a:rPr lang="hu-HU" b="1" dirty="0" smtClean="0">
                <a:solidFill>
                  <a:srgbClr val="00B050"/>
                </a:solidFill>
              </a:rPr>
              <a:t>E – 3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335391" y="5817558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G – </a:t>
            </a:r>
            <a:r>
              <a:rPr lang="hu-HU" dirty="0" smtClean="0"/>
              <a:t>3</a:t>
            </a:r>
            <a:r>
              <a:rPr lang="hu-HU" b="1" dirty="0" smtClean="0">
                <a:solidFill>
                  <a:srgbClr val="00B050"/>
                </a:solidFill>
              </a:rPr>
              <a:t>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335391" y="5817558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5 , E – 3 , A – 6 , A – 10 , </a:t>
            </a:r>
            <a:r>
              <a:rPr lang="hu-HU" b="1" dirty="0" smtClean="0">
                <a:solidFill>
                  <a:srgbClr val="00B050"/>
                </a:solidFill>
              </a:rPr>
              <a:t>G – </a:t>
            </a:r>
            <a:r>
              <a:rPr lang="hu-HU" b="1" dirty="0" smtClean="0">
                <a:solidFill>
                  <a:srgbClr val="00B050"/>
                </a:solidFill>
              </a:rPr>
              <a:t>3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168202" y="236971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15318" y="13380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22713" y="366618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607" y="4810261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72021" y="2790424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739828" y="2941339"/>
            <a:ext cx="1680961" cy="822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</p:cNvCxnSpPr>
          <p:nvPr/>
        </p:nvCxnSpPr>
        <p:spPr>
          <a:xfrm flipV="1">
            <a:off x="3739828" y="1777286"/>
            <a:ext cx="2375490" cy="69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52" idx="2"/>
          </p:cNvCxnSpPr>
          <p:nvPr/>
        </p:nvCxnSpPr>
        <p:spPr>
          <a:xfrm>
            <a:off x="3837904" y="2704564"/>
            <a:ext cx="4134117" cy="4207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2" idx="3"/>
          </p:cNvCxnSpPr>
          <p:nvPr/>
        </p:nvCxnSpPr>
        <p:spPr>
          <a:xfrm flipV="1">
            <a:off x="7553458" y="3362050"/>
            <a:ext cx="516639" cy="14482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H="1" flipV="1">
            <a:off x="6548905" y="2007795"/>
            <a:ext cx="1004553" cy="2802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56049" y="18017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7564" y="289077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8637" y="3403520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981" y="3191282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11777" y="4011635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545429" y="4548393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51879" y="5049558"/>
            <a:ext cx="669702" cy="669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3" idx="0"/>
          </p:cNvCxnSpPr>
          <p:nvPr/>
        </p:nvCxnSpPr>
        <p:spPr>
          <a:xfrm>
            <a:off x="3503053" y="3039415"/>
            <a:ext cx="377227" cy="15089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3"/>
            <a:endCxn id="63" idx="6"/>
          </p:cNvCxnSpPr>
          <p:nvPr/>
        </p:nvCxnSpPr>
        <p:spPr>
          <a:xfrm flipH="1">
            <a:off x="4215131" y="4237814"/>
            <a:ext cx="1205658" cy="6454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2"/>
            <a:endCxn id="63" idx="6"/>
          </p:cNvCxnSpPr>
          <p:nvPr/>
        </p:nvCxnSpPr>
        <p:spPr>
          <a:xfrm flipH="1" flipV="1">
            <a:off x="4215131" y="4883244"/>
            <a:ext cx="1036748" cy="5011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6"/>
            <a:endCxn id="51" idx="2"/>
          </p:cNvCxnSpPr>
          <p:nvPr/>
        </p:nvCxnSpPr>
        <p:spPr>
          <a:xfrm flipV="1">
            <a:off x="5921581" y="5145112"/>
            <a:ext cx="1297026" cy="2392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1" idx="1"/>
          </p:cNvCxnSpPr>
          <p:nvPr/>
        </p:nvCxnSpPr>
        <p:spPr>
          <a:xfrm>
            <a:off x="5894339" y="4237814"/>
            <a:ext cx="1422344" cy="6705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5"/>
            <a:endCxn id="52" idx="1"/>
          </p:cNvCxnSpPr>
          <p:nvPr/>
        </p:nvCxnSpPr>
        <p:spPr>
          <a:xfrm>
            <a:off x="6686944" y="1909719"/>
            <a:ext cx="1383153" cy="978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22127" y="370551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2158" y="4506876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06947" y="4196301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63642" y="5349928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22447" y="5182503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667" y="2083947"/>
            <a:ext cx="4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" y="927279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edges to vertexes</a:t>
            </a:r>
          </a:p>
          <a:p>
            <a:r>
              <a:rPr lang="hu-HU" dirty="0"/>
              <a:t>w</a:t>
            </a:r>
            <a:r>
              <a:rPr lang="hu-HU" dirty="0" smtClean="0"/>
              <a:t>e have not visited yet!</a:t>
            </a:r>
          </a:p>
          <a:p>
            <a:endParaRPr lang="hu-HU" dirty="0"/>
          </a:p>
          <a:p>
            <a:r>
              <a:rPr lang="hu-HU" dirty="0" smtClean="0"/>
              <a:t>We pick the one with the</a:t>
            </a:r>
          </a:p>
          <a:p>
            <a:r>
              <a:rPr lang="hu-HU" dirty="0"/>
              <a:t>l</a:t>
            </a:r>
            <a:r>
              <a:rPr lang="hu-HU" dirty="0" smtClean="0"/>
              <a:t>owest cost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514619" y="6098077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visited all the nodes, so we are done! The minimum cost: 14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00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Prims VS Kruskal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Prim's algorithm is significantly faster in the limit when you've got a really dense graph with many more edges than </a:t>
            </a:r>
            <a:r>
              <a:rPr lang="en-US" dirty="0" smtClean="0"/>
              <a:t>vertices</a:t>
            </a:r>
            <a:endParaRPr lang="hu-HU" dirty="0" smtClean="0"/>
          </a:p>
          <a:p>
            <a:r>
              <a:rPr lang="en-US" dirty="0" err="1"/>
              <a:t>Kruskal</a:t>
            </a:r>
            <a:r>
              <a:rPr lang="en-US" dirty="0"/>
              <a:t> performs better in typical situations (sparse graphs) because it uses simpler data </a:t>
            </a:r>
            <a:r>
              <a:rPr lang="en-US" dirty="0" smtClean="0"/>
              <a:t>structures</a:t>
            </a:r>
            <a:endParaRPr lang="hu-HU" dirty="0" smtClean="0"/>
          </a:p>
          <a:p>
            <a:r>
              <a:rPr lang="en-US" dirty="0" err="1"/>
              <a:t>Kruskal</a:t>
            </a:r>
            <a:r>
              <a:rPr lang="en-US" dirty="0"/>
              <a:t> can have better performance if the edges can be sorted in linear </a:t>
            </a:r>
            <a:r>
              <a:rPr lang="en-US" dirty="0" smtClean="0"/>
              <a:t>time </a:t>
            </a:r>
            <a:r>
              <a:rPr lang="en-US" dirty="0"/>
              <a:t>or </a:t>
            </a:r>
            <a:r>
              <a:rPr lang="hu-HU" dirty="0" smtClean="0"/>
              <a:t>the edges </a:t>
            </a:r>
            <a:r>
              <a:rPr lang="en-US" dirty="0" smtClean="0"/>
              <a:t>are </a:t>
            </a:r>
            <a:r>
              <a:rPr lang="en-US" dirty="0"/>
              <a:t>already </a:t>
            </a:r>
            <a:r>
              <a:rPr lang="en-US" dirty="0" smtClean="0"/>
              <a:t>sorted</a:t>
            </a:r>
            <a:endParaRPr lang="hu-HU" dirty="0" smtClean="0"/>
          </a:p>
          <a:p>
            <a:r>
              <a:rPr lang="en-US" dirty="0"/>
              <a:t>Prim's better if the number of edges to vertices is </a:t>
            </a:r>
            <a:r>
              <a:rPr lang="en-US" dirty="0" smtClean="0"/>
              <a:t>high</a:t>
            </a:r>
            <a:r>
              <a:rPr lang="hu-HU" dirty="0" smtClean="0"/>
              <a:t> ( dense graphs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 means</a:t>
            </a:r>
          </a:p>
          <a:p>
            <a:r>
              <a:rPr lang="hu-HU" dirty="0" smtClean="0"/>
              <a:t>Telecommunications</a:t>
            </a:r>
          </a:p>
          <a:p>
            <a:r>
              <a:rPr lang="hu-HU" dirty="0" smtClean="0"/>
              <a:t>Recommendation systems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029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K-means clustering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Important unsupervised machine learning technique</a:t>
            </a:r>
          </a:p>
          <a:p>
            <a:r>
              <a:rPr lang="hu-HU" dirty="0" smtClean="0"/>
              <a:t>We have a dataset: we want to find patterns !!!</a:t>
            </a:r>
          </a:p>
          <a:p>
            <a:r>
              <a:rPr lang="hu-HU" dirty="0" smtClean="0"/>
              <a:t>For examle: want to classify and cluster the points in the 2D plane</a:t>
            </a:r>
          </a:p>
          <a:p>
            <a:r>
              <a:rPr lang="hu-HU" dirty="0" smtClean="0"/>
              <a:t>We construct a minimal spanning tree –&gt; leave the first k edge</a:t>
            </a:r>
          </a:p>
          <a:p>
            <a:r>
              <a:rPr lang="hu-HU" dirty="0" smtClean="0"/>
              <a:t>Result: we will have k clusters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8499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68615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68615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4378201" y="2103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5" idx="4"/>
          </p:cNvCxnSpPr>
          <p:nvPr/>
        </p:nvCxnSpPr>
        <p:spPr>
          <a:xfrm flipV="1">
            <a:off x="7603466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8499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4" idx="4"/>
            <a:endCxn id="19" idx="0"/>
          </p:cNvCxnSpPr>
          <p:nvPr/>
        </p:nvCxnSpPr>
        <p:spPr>
          <a:xfrm>
            <a:off x="4043350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9" idx="6"/>
          </p:cNvCxnSpPr>
          <p:nvPr/>
        </p:nvCxnSpPr>
        <p:spPr>
          <a:xfrm flipH="1">
            <a:off x="4378201" y="4964087"/>
            <a:ext cx="2890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4356" y="729202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graph may have several spanning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45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8499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68615" y="1768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68615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4378201" y="2103087"/>
            <a:ext cx="2890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5" idx="4"/>
          </p:cNvCxnSpPr>
          <p:nvPr/>
        </p:nvCxnSpPr>
        <p:spPr>
          <a:xfrm flipV="1">
            <a:off x="7603466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8499" y="4629236"/>
            <a:ext cx="669702" cy="6697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4" idx="4"/>
            <a:endCxn id="19" idx="0"/>
          </p:cNvCxnSpPr>
          <p:nvPr/>
        </p:nvCxnSpPr>
        <p:spPr>
          <a:xfrm>
            <a:off x="4043350" y="2437938"/>
            <a:ext cx="0" cy="21912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9" idx="6"/>
          </p:cNvCxnSpPr>
          <p:nvPr/>
        </p:nvCxnSpPr>
        <p:spPr>
          <a:xfrm flipH="1">
            <a:off x="4378201" y="4964087"/>
            <a:ext cx="28904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4356" y="729202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graph may have several spanning tree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193227" y="5449123"/>
            <a:ext cx="996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we are looking for the minimum spanning tree: the spanning tree where the sum</a:t>
            </a:r>
          </a:p>
          <a:p>
            <a:r>
              <a:rPr lang="hu-HU" dirty="0"/>
              <a:t>	</a:t>
            </a:r>
            <a:r>
              <a:rPr lang="hu-HU" dirty="0" smtClean="0"/>
              <a:t>of edge weights is the lowest possible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Kruskal-algorithm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sort the edges according to their edge weights</a:t>
            </a:r>
          </a:p>
          <a:p>
            <a:r>
              <a:rPr lang="hu-HU" dirty="0" smtClean="0"/>
              <a:t>It can be done in </a:t>
            </a:r>
            <a:r>
              <a:rPr lang="hu-HU" b="1" dirty="0" smtClean="0"/>
              <a:t>O(N*logN)</a:t>
            </a:r>
            <a:r>
              <a:rPr lang="hu-HU" dirty="0" smtClean="0"/>
              <a:t> with mergesort </a:t>
            </a:r>
            <a:r>
              <a:rPr lang="hu-HU" smtClean="0"/>
              <a:t>or quicksort</a:t>
            </a:r>
            <a:endParaRPr lang="hu-HU" dirty="0" smtClean="0"/>
          </a:p>
          <a:p>
            <a:r>
              <a:rPr lang="hu-HU" dirty="0" smtClean="0"/>
              <a:t>Union find data structure: „disjoint set”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We start adding edges to the MST and we want to make sure there   	will be no cycles in the spanning tree. It can be done in </a:t>
            </a:r>
            <a:r>
              <a:rPr lang="hu-HU" b="1" dirty="0" smtClean="0"/>
              <a:t>O(logV)</a:t>
            </a:r>
            <a:r>
              <a:rPr lang="hu-HU" dirty="0" smtClean="0"/>
              <a:t>   	with the help of union find data structure</a:t>
            </a:r>
          </a:p>
          <a:p>
            <a:pPr marL="0" indent="0">
              <a:buNone/>
            </a:pPr>
            <a:r>
              <a:rPr lang="hu-HU" dirty="0" smtClean="0"/>
              <a:t>	// we could use a heap instead sorting the edges in the beginning 		    but the running time would be the same. So sometimes Kruskal’s 	   	    algorithm is implemented with priority queues 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554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Kruskal-algorithm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Worst case running time: </a:t>
            </a:r>
            <a:r>
              <a:rPr lang="hu-HU" b="1" dirty="0" smtClean="0"/>
              <a:t>O(E*logE)</a:t>
            </a:r>
            <a:r>
              <a:rPr lang="hu-HU" dirty="0" smtClean="0"/>
              <a:t>, so we can use it for huge graphs too</a:t>
            </a:r>
          </a:p>
          <a:p>
            <a:r>
              <a:rPr lang="hu-HU" dirty="0" smtClean="0"/>
              <a:t>If the edges are sorted: the algorithm will be quasi-linear</a:t>
            </a:r>
          </a:p>
          <a:p>
            <a:r>
              <a:rPr lang="hu-HU" dirty="0" smtClean="0"/>
              <a:t>If we multiply the weights with a constant or add a constant to the edge weights: the result will be the same</a:t>
            </a:r>
          </a:p>
          <a:p>
            <a:pPr marL="457200" lvl="1" indent="0">
              <a:buNone/>
            </a:pPr>
            <a:r>
              <a:rPr lang="hu-HU" dirty="0" smtClean="0"/>
              <a:t>// in physics, an invariant is a property of the system that remains                unchanged under some transformation. </a:t>
            </a:r>
          </a:p>
          <a:p>
            <a:pPr marL="457200" lvl="1" indent="0">
              <a:buNone/>
            </a:pPr>
            <a:r>
              <a:rPr lang="hu-HU" dirty="0" smtClean="0"/>
              <a:t>In Kruskal algorithm, spanning trees are invariant under the transformation of these weights (addition, multiplication)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26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1998</TotalTime>
  <Words>2742</Words>
  <Application>Microsoft Office PowerPoint</Application>
  <PresentationFormat>Widescreen</PresentationFormat>
  <Paragraphs>1039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Century Gothic</vt:lpstr>
      <vt:lpstr>Wingdings</vt:lpstr>
      <vt:lpstr>Wingdings 3</vt:lpstr>
      <vt:lpstr>Ion</vt:lpstr>
      <vt:lpstr>SPANNING TREES</vt:lpstr>
      <vt:lpstr>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Kruskal-algorithm</vt:lpstr>
      <vt:lpstr>Kruskal-algorithm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SPANNING TREES</vt:lpstr>
      <vt:lpstr>Prim-Jarnik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Prims VS Kruskal</vt:lpstr>
      <vt:lpstr>Applications</vt:lpstr>
      <vt:lpstr>K-means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User</dc:creator>
  <cp:lastModifiedBy>User</cp:lastModifiedBy>
  <cp:revision>48</cp:revision>
  <dcterms:created xsi:type="dcterms:W3CDTF">2015-02-15T09:59:15Z</dcterms:created>
  <dcterms:modified xsi:type="dcterms:W3CDTF">2016-07-13T16:12:02Z</dcterms:modified>
</cp:coreProperties>
</file>