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59" r:id="rId5"/>
    <p:sldId id="280" r:id="rId6"/>
    <p:sldId id="281" r:id="rId7"/>
    <p:sldId id="282" r:id="rId8"/>
    <p:sldId id="283" r:id="rId9"/>
    <p:sldId id="291" r:id="rId10"/>
    <p:sldId id="275" r:id="rId11"/>
    <p:sldId id="330" r:id="rId12"/>
    <p:sldId id="289" r:id="rId13"/>
    <p:sldId id="290" r:id="rId14"/>
    <p:sldId id="333" r:id="rId15"/>
    <p:sldId id="284" r:id="rId16"/>
    <p:sldId id="285" r:id="rId17"/>
    <p:sldId id="286" r:id="rId18"/>
    <p:sldId id="287" r:id="rId19"/>
    <p:sldId id="288" r:id="rId20"/>
    <p:sldId id="292" r:id="rId21"/>
    <p:sldId id="296" r:id="rId22"/>
    <p:sldId id="293" r:id="rId23"/>
    <p:sldId id="294" r:id="rId24"/>
    <p:sldId id="295" r:id="rId25"/>
    <p:sldId id="301" r:id="rId26"/>
    <p:sldId id="297" r:id="rId27"/>
    <p:sldId id="329" r:id="rId28"/>
    <p:sldId id="298" r:id="rId29"/>
    <p:sldId id="299" r:id="rId30"/>
    <p:sldId id="300" r:id="rId31"/>
    <p:sldId id="302" r:id="rId32"/>
    <p:sldId id="303" r:id="rId33"/>
    <p:sldId id="305" r:id="rId34"/>
    <p:sldId id="304" r:id="rId35"/>
    <p:sldId id="306" r:id="rId36"/>
    <p:sldId id="308" r:id="rId37"/>
    <p:sldId id="309" r:id="rId38"/>
    <p:sldId id="310" r:id="rId39"/>
    <p:sldId id="311" r:id="rId40"/>
    <p:sldId id="307" r:id="rId41"/>
    <p:sldId id="278" r:id="rId42"/>
    <p:sldId id="313" r:id="rId43"/>
    <p:sldId id="328" r:id="rId44"/>
    <p:sldId id="314" r:id="rId45"/>
    <p:sldId id="315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31" r:id="rId58"/>
    <p:sldId id="332" r:id="rId59"/>
    <p:sldId id="334" r:id="rId60"/>
    <p:sldId id="335" r:id="rId61"/>
    <p:sldId id="336" r:id="rId62"/>
    <p:sldId id="342" r:id="rId63"/>
    <p:sldId id="348" r:id="rId64"/>
    <p:sldId id="343" r:id="rId65"/>
    <p:sldId id="344" r:id="rId66"/>
    <p:sldId id="345" r:id="rId67"/>
    <p:sldId id="346" r:id="rId68"/>
    <p:sldId id="347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2" r:id="rId82"/>
    <p:sldId id="361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12" r:id="rId93"/>
    <p:sldId id="337" r:id="rId94"/>
    <p:sldId id="339" r:id="rId95"/>
    <p:sldId id="340" r:id="rId96"/>
    <p:sldId id="258" r:id="rId97"/>
    <p:sldId id="274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45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69DB0-98A9-4FC8-A58B-8C2E32152D3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8BF4-DBF9-4174-84AA-132B1FB7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MAXIMUM 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FORD-FULKERSON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8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Flow network properties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4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Flow network properties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141838" y="1853248"/>
            <a:ext cx="783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u="sng" dirty="0" smtClean="0"/>
              <a:t>capacity constraint</a:t>
            </a:r>
            <a:r>
              <a:rPr lang="hu-HU" dirty="0" smtClean="0"/>
              <a:t>: for all </a:t>
            </a:r>
            <a:r>
              <a:rPr lang="hu-HU" b="1" dirty="0" smtClean="0"/>
              <a:t>u</a:t>
            </a:r>
            <a:r>
              <a:rPr lang="hu-HU" dirty="0" smtClean="0"/>
              <a:t>, </a:t>
            </a:r>
            <a:r>
              <a:rPr lang="hu-HU" b="1" dirty="0" smtClean="0"/>
              <a:t>v</a:t>
            </a:r>
            <a:r>
              <a:rPr lang="hu-HU" dirty="0" smtClean="0"/>
              <a:t> vertexes in </a:t>
            </a:r>
            <a:r>
              <a:rPr lang="hu-HU" b="1" dirty="0" smtClean="0"/>
              <a:t>V</a:t>
            </a:r>
            <a:r>
              <a:rPr lang="hu-HU" dirty="0" smtClean="0"/>
              <a:t>, </a:t>
            </a:r>
            <a:r>
              <a:rPr lang="hu-HU" b="1" dirty="0" smtClean="0"/>
              <a:t>f(u,v) &lt; c(u,v)</a:t>
            </a:r>
          </a:p>
          <a:p>
            <a:r>
              <a:rPr lang="hu-HU" dirty="0"/>
              <a:t>	</a:t>
            </a:r>
            <a:r>
              <a:rPr lang="hu-HU" dirty="0" smtClean="0"/>
              <a:t>	So the flow can not be greater than the capacity !!!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Flow network properties</a:t>
            </a:r>
            <a:endParaRPr lang="hu-H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 smtClean="0"/>
                  <a:t>capacity constraint</a:t>
                </a:r>
                <a:r>
                  <a:rPr lang="hu-HU" dirty="0" smtClean="0"/>
                  <a:t>: for all </a:t>
                </a:r>
                <a:r>
                  <a:rPr lang="hu-HU" b="1" dirty="0" smtClean="0"/>
                  <a:t>u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vertexes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f(u,v) &lt; c(u,v)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 smtClean="0"/>
                  <a:t>flow conservation</a:t>
                </a:r>
                <a:r>
                  <a:rPr lang="hu-HU" dirty="0" smtClean="0"/>
                  <a:t>: for all v vertices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( except for </a:t>
                </a:r>
                <a:r>
                  <a:rPr lang="hu-HU" b="1" dirty="0" smtClean="0"/>
                  <a:t>s</a:t>
                </a:r>
                <a:r>
                  <a:rPr lang="hu-HU" dirty="0" smtClean="0"/>
                  <a:t> and </a:t>
                </a:r>
                <a:r>
                  <a:rPr lang="hu-HU" b="1" dirty="0" smtClean="0"/>
                  <a:t>t</a:t>
                </a:r>
                <a:r>
                  <a:rPr lang="hu-HU" dirty="0" smtClean="0"/>
                  <a:t> ), the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flow income must be equal to the outgoing flow  // div = 0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 smtClean="0"/>
                  <a:t> 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 smtClean="0"/>
                  <a:t>			</a:t>
                </a:r>
                <a:endParaRPr lang="hu-H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623" t="-10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9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Flow network properties</a:t>
            </a:r>
            <a:endParaRPr lang="hu-H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 smtClean="0"/>
                  <a:t>capacity constraint</a:t>
                </a:r>
                <a:r>
                  <a:rPr lang="hu-HU" dirty="0" smtClean="0"/>
                  <a:t>: for all </a:t>
                </a:r>
                <a:r>
                  <a:rPr lang="hu-HU" b="1" dirty="0" smtClean="0"/>
                  <a:t>u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vertexes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f(u,v) &lt; c(u,v)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 smtClean="0"/>
                  <a:t>flow conservation</a:t>
                </a:r>
                <a:r>
                  <a:rPr lang="hu-HU" dirty="0" smtClean="0"/>
                  <a:t>: for all v vertices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( except for </a:t>
                </a:r>
                <a:r>
                  <a:rPr lang="hu-HU" b="1" dirty="0" smtClean="0"/>
                  <a:t>s</a:t>
                </a:r>
                <a:r>
                  <a:rPr lang="hu-HU" dirty="0" smtClean="0"/>
                  <a:t> and </a:t>
                </a:r>
                <a:r>
                  <a:rPr lang="hu-HU" b="1" dirty="0" smtClean="0"/>
                  <a:t>t</a:t>
                </a:r>
                <a:r>
                  <a:rPr lang="hu-HU" dirty="0" smtClean="0"/>
                  <a:t> ), the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flow income must be equal to the outgoing flow  // div = 0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 smtClean="0"/>
                  <a:t> </a:t>
                </a:r>
              </a:p>
              <a:p>
                <a:endParaRPr lang="hu-HU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3.) </a:t>
                </a:r>
                <a:r>
                  <a:rPr lang="hu-HU" u="sng" dirty="0" smtClean="0"/>
                  <a:t>skew symmetry</a:t>
                </a:r>
                <a:r>
                  <a:rPr lang="hu-HU" dirty="0" smtClean="0"/>
                  <a:t>: it is important when we want to prove the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lemmas and theorems 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For all </a:t>
                </a:r>
                <a:r>
                  <a:rPr lang="hu-HU" b="1" dirty="0" smtClean="0"/>
                  <a:t>u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vertexes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f(u,v) = - f(v,u)</a:t>
                </a:r>
              </a:p>
              <a:p>
                <a:endParaRPr lang="hu-HU" dirty="0"/>
              </a:p>
              <a:p>
                <a:r>
                  <a:rPr lang="hu-HU" dirty="0" smtClean="0"/>
                  <a:t>			</a:t>
                </a:r>
                <a:endParaRPr lang="hu-H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623" t="-8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Flow network properties</a:t>
            </a:r>
            <a:endParaRPr lang="hu-H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5355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 smtClean="0"/>
                  <a:t>capacity constraint</a:t>
                </a:r>
                <a:r>
                  <a:rPr lang="hu-HU" dirty="0" smtClean="0"/>
                  <a:t>: for all </a:t>
                </a:r>
                <a:r>
                  <a:rPr lang="hu-HU" b="1" dirty="0" smtClean="0"/>
                  <a:t>u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vertexes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f(u,v) &lt; c(u,v)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 smtClean="0"/>
                  <a:t>flow conservation</a:t>
                </a:r>
                <a:r>
                  <a:rPr lang="hu-HU" dirty="0" smtClean="0"/>
                  <a:t>: for all v vertices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( except for </a:t>
                </a:r>
                <a:r>
                  <a:rPr lang="hu-HU" b="1" dirty="0" smtClean="0"/>
                  <a:t>s</a:t>
                </a:r>
                <a:r>
                  <a:rPr lang="hu-HU" dirty="0" smtClean="0"/>
                  <a:t> and </a:t>
                </a:r>
                <a:r>
                  <a:rPr lang="hu-HU" b="1" dirty="0" smtClean="0"/>
                  <a:t>t</a:t>
                </a:r>
                <a:r>
                  <a:rPr lang="hu-HU" dirty="0" smtClean="0"/>
                  <a:t> ), the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flow income must be equal to the outgoing flow  // div = 0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 smtClean="0"/>
                  <a:t> </a:t>
                </a:r>
              </a:p>
              <a:p>
                <a:endParaRPr lang="hu-HU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3.) </a:t>
                </a:r>
                <a:r>
                  <a:rPr lang="hu-HU" u="sng" dirty="0" smtClean="0"/>
                  <a:t>skew symmetry</a:t>
                </a:r>
                <a:r>
                  <a:rPr lang="hu-HU" dirty="0" smtClean="0"/>
                  <a:t>: it is important when we want to prove the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lemmas and theorems 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For all </a:t>
                </a:r>
                <a:r>
                  <a:rPr lang="hu-HU" b="1" dirty="0" smtClean="0"/>
                  <a:t>u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vertexes in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, </a:t>
                </a:r>
                <a:r>
                  <a:rPr lang="hu-HU" b="1" dirty="0" smtClean="0"/>
                  <a:t>f(u,v) = - f(v,u)</a:t>
                </a:r>
              </a:p>
              <a:p>
                <a:endParaRPr lang="hu-HU" b="1" dirty="0"/>
              </a:p>
              <a:p>
                <a:r>
                  <a:rPr lang="hu-HU" b="1" dirty="0" smtClean="0">
                    <a:solidFill>
                      <a:srgbClr val="FFFF00"/>
                    </a:solidFill>
                  </a:rPr>
                  <a:t>4.) </a:t>
                </a:r>
                <a:r>
                  <a:rPr lang="hu-HU" u="sng" dirty="0" smtClean="0"/>
                  <a:t>Flow constraints</a:t>
                </a:r>
                <a:r>
                  <a:rPr lang="hu-HU" b="1" dirty="0" smtClean="0"/>
                  <a:t>: </a:t>
                </a:r>
                <a:r>
                  <a:rPr lang="hu-HU" dirty="0" smtClean="0"/>
                  <a:t>the flow leaving from </a:t>
                </a:r>
                <a:r>
                  <a:rPr lang="hu-HU" b="1" i="1" dirty="0" smtClean="0"/>
                  <a:t>s</a:t>
                </a:r>
                <a:r>
                  <a:rPr lang="hu-HU" dirty="0" smtClean="0"/>
                  <a:t> must be equal to the</a:t>
                </a:r>
              </a:p>
              <a:p>
                <a:r>
                  <a:rPr lang="hu-HU" b="1" dirty="0"/>
                  <a:t>	</a:t>
                </a:r>
                <a:r>
                  <a:rPr lang="hu-HU" dirty="0" smtClean="0"/>
                  <a:t>flow arriving at </a:t>
                </a:r>
                <a:r>
                  <a:rPr lang="hu-HU" b="1" i="1" dirty="0" smtClean="0"/>
                  <a:t>t</a:t>
                </a:r>
              </a:p>
              <a:p>
                <a:endParaRPr lang="hu-HU" b="1" i="1" dirty="0"/>
              </a:p>
              <a:p>
                <a:r>
                  <a:rPr lang="hu-HU" b="1" i="1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/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hu-HU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  <m:sup/>
                          <m:e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hu-HU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hu-HU" dirty="0"/>
                          <m:t>  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</a:p>
              <a:p>
                <a:endParaRPr lang="hu-HU" b="1" i="1" dirty="0" smtClean="0"/>
              </a:p>
              <a:p>
                <a:endParaRPr lang="hu-HU" dirty="0"/>
              </a:p>
              <a:p>
                <a:r>
                  <a:rPr lang="hu-HU" dirty="0" smtClean="0"/>
                  <a:t>			</a:t>
                </a:r>
                <a:endParaRPr lang="hu-H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623" t="-5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5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97" y="799070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flow to vertex A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3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897" y="799070"/>
            <a:ext cx="452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flow to vertex A = 3</a:t>
            </a:r>
          </a:p>
          <a:p>
            <a:endParaRPr lang="hu-HU" dirty="0"/>
          </a:p>
          <a:p>
            <a:r>
              <a:rPr lang="hu-HU" dirty="0" smtClean="0"/>
              <a:t>Outgoing flow from vertex A = 1 + 1 + 1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4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897" y="799070"/>
            <a:ext cx="4527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flow to vertex A = 3</a:t>
            </a:r>
          </a:p>
          <a:p>
            <a:endParaRPr lang="hu-HU" dirty="0"/>
          </a:p>
          <a:p>
            <a:r>
              <a:rPr lang="hu-HU" dirty="0" smtClean="0"/>
              <a:t>Outgoing flow from vertex A = 1 + 1 + 1</a:t>
            </a:r>
          </a:p>
          <a:p>
            <a:r>
              <a:rPr lang="hu-HU" dirty="0" smtClean="0"/>
              <a:t>---------------------------------------------------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Incoming flow = outgoing flow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623"/>
          </a:xfrm>
        </p:spPr>
        <p:txBody>
          <a:bodyPr/>
          <a:lstStyle/>
          <a:p>
            <a:r>
              <a:rPr lang="hu-HU" u="sng" dirty="0" smtClean="0"/>
              <a:t>Maximum flow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72281" y="1598141"/>
            <a:ext cx="9414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Flow network:  </a:t>
            </a:r>
            <a:r>
              <a:rPr lang="hu-HU" b="1" dirty="0" smtClean="0"/>
              <a:t>G(V,E)</a:t>
            </a:r>
            <a:r>
              <a:rPr lang="hu-HU" dirty="0" smtClean="0"/>
              <a:t>  we have a graph with vertices, and directed edges</a:t>
            </a:r>
          </a:p>
          <a:p>
            <a:r>
              <a:rPr lang="hu-HU" dirty="0"/>
              <a:t>	</a:t>
            </a:r>
            <a:r>
              <a:rPr lang="hu-HU" dirty="0" smtClean="0"/>
              <a:t>		+ in a flow network we have a source and a sink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s</a:t>
            </a:r>
            <a:r>
              <a:rPr lang="hu-HU" dirty="0" smtClean="0"/>
              <a:t>: source  </a:t>
            </a:r>
            <a:r>
              <a:rPr lang="hu-HU" dirty="0" smtClean="0">
                <a:sym typeface="Wingdings" panose="05000000000000000000" pitchFamily="2" charset="2"/>
              </a:rPr>
              <a:t> flow coming from the source  // positive divergence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t</a:t>
            </a:r>
            <a:r>
              <a:rPr lang="hu-HU" dirty="0" smtClean="0"/>
              <a:t>: sink        </a:t>
            </a:r>
            <a:r>
              <a:rPr lang="hu-HU" dirty="0" smtClean="0">
                <a:sym typeface="Wingdings" panose="05000000000000000000" pitchFamily="2" charset="2"/>
              </a:rPr>
              <a:t> flow heading for the sink  	  // negative divergence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example: flow of water in pipes OR flow of cars in the traffic, where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edges are the </a:t>
            </a:r>
            <a:r>
              <a:rPr lang="hu-HU" dirty="0" smtClean="0">
                <a:sym typeface="Wingdings" panose="05000000000000000000" pitchFamily="2" charset="2"/>
              </a:rPr>
              <a:t>streets / roads</a:t>
            </a:r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745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681" y="568411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valid flow network</a:t>
            </a:r>
          </a:p>
          <a:p>
            <a:r>
              <a:rPr lang="hu-HU" dirty="0"/>
              <a:t>	</a:t>
            </a:r>
            <a:r>
              <a:rPr lang="hu-HU" dirty="0" smtClean="0"/>
              <a:t>- satisfies the capacity constraint</a:t>
            </a:r>
          </a:p>
          <a:p>
            <a:r>
              <a:rPr lang="hu-HU" dirty="0"/>
              <a:t>	</a:t>
            </a:r>
            <a:r>
              <a:rPr lang="hu-HU" dirty="0" smtClean="0"/>
              <a:t>- satisfies the flow conservation constraint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46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724" y="724930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because 7 units are coming from the source </a:t>
            </a:r>
            <a:r>
              <a:rPr lang="hu-HU" b="1" i="1" dirty="0" smtClean="0"/>
              <a:t>s</a:t>
            </a:r>
            <a:r>
              <a:rPr lang="hu-HU" dirty="0" smtClean="0"/>
              <a:t> ...</a:t>
            </a:r>
          </a:p>
          <a:p>
            <a:r>
              <a:rPr lang="hu-HU" dirty="0"/>
              <a:t>	</a:t>
            </a:r>
            <a:r>
              <a:rPr lang="hu-HU" dirty="0" smtClean="0"/>
              <a:t>... 7 units must go to the sink </a:t>
            </a:r>
            <a:r>
              <a:rPr lang="hu-HU" b="1" i="1" dirty="0" smtClean="0"/>
              <a:t>t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5553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724" y="724930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because 7 units are coming from the source </a:t>
            </a:r>
            <a:r>
              <a:rPr lang="hu-HU" b="1" i="1" dirty="0" smtClean="0"/>
              <a:t>s</a:t>
            </a:r>
            <a:r>
              <a:rPr lang="hu-HU" dirty="0" smtClean="0"/>
              <a:t> ...</a:t>
            </a:r>
          </a:p>
          <a:p>
            <a:r>
              <a:rPr lang="hu-HU" dirty="0"/>
              <a:t>	</a:t>
            </a:r>
            <a:r>
              <a:rPr lang="hu-HU" dirty="0" smtClean="0"/>
              <a:t>... 7 units must go to the sink </a:t>
            </a:r>
            <a:r>
              <a:rPr lang="hu-HU" b="1" i="1" dirty="0" smtClean="0"/>
              <a:t>t</a:t>
            </a:r>
            <a:r>
              <a:rPr lang="hu-HU" dirty="0" smtClean="0"/>
              <a:t>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1308" y="5601730"/>
            <a:ext cx="808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the flow of the network: is the flow coming from </a:t>
            </a:r>
            <a:r>
              <a:rPr lang="hu-HU" b="1" i="1" dirty="0" smtClean="0"/>
              <a:t>s</a:t>
            </a:r>
          </a:p>
          <a:p>
            <a:r>
              <a:rPr lang="hu-HU" dirty="0"/>
              <a:t>	</a:t>
            </a:r>
            <a:r>
              <a:rPr lang="hu-HU" dirty="0" smtClean="0"/>
              <a:t>OR the flow going to </a:t>
            </a:r>
            <a:r>
              <a:rPr lang="hu-HU" b="1" i="1" dirty="0" smtClean="0"/>
              <a:t>t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	Max flow problem </a:t>
            </a:r>
            <a:r>
              <a:rPr lang="hu-HU" dirty="0" smtClean="0">
                <a:sym typeface="Wingdings" panose="05000000000000000000" pitchFamily="2" charset="2"/>
              </a:rPr>
              <a:t> we want to maximize that flow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5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26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b="1" u="sng" dirty="0" smtClean="0"/>
              <a:t>Cuts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67169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u="sng" dirty="0" smtClean="0"/>
              <a:t>Cuts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85319" y="1787611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cut </a:t>
            </a:r>
            <a:r>
              <a:rPr lang="hu-HU" b="1" i="1" dirty="0" smtClean="0"/>
              <a:t>(S,T) </a:t>
            </a:r>
            <a:r>
              <a:rPr lang="hu-HU" dirty="0" smtClean="0"/>
              <a:t>of a flow network </a:t>
            </a:r>
            <a:r>
              <a:rPr lang="hu-HU" b="1" i="1" dirty="0" smtClean="0"/>
              <a:t>G(V,E)</a:t>
            </a:r>
            <a:r>
              <a:rPr lang="hu-HU" dirty="0" smtClean="0"/>
              <a:t> is a partition of vertexes</a:t>
            </a:r>
          </a:p>
          <a:p>
            <a:r>
              <a:rPr lang="hu-HU" dirty="0"/>
              <a:t>	</a:t>
            </a:r>
            <a:r>
              <a:rPr lang="hu-HU" dirty="0" smtClean="0"/>
              <a:t>such that every vertex will belong to either </a:t>
            </a:r>
            <a:r>
              <a:rPr lang="hu-HU" b="1" i="1" dirty="0" smtClean="0"/>
              <a:t>S</a:t>
            </a:r>
            <a:r>
              <a:rPr lang="hu-HU" dirty="0" smtClean="0"/>
              <a:t> of </a:t>
            </a:r>
            <a:r>
              <a:rPr lang="hu-HU" b="1" i="1" dirty="0" smtClean="0"/>
              <a:t>T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89745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06378" y="1103870"/>
            <a:ext cx="4110681" cy="500036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204220" y="1202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endParaRPr lang="hu-HU" b="1" dirty="0"/>
          </a:p>
        </p:txBody>
      </p:sp>
      <p:sp>
        <p:nvSpPr>
          <p:cNvPr id="29" name="Oval 28"/>
          <p:cNvSpPr/>
          <p:nvPr/>
        </p:nvSpPr>
        <p:spPr>
          <a:xfrm>
            <a:off x="5906163" y="1210944"/>
            <a:ext cx="3138816" cy="43571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6861541" y="9192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29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rot="2085727">
            <a:off x="2265817" y="-9547"/>
            <a:ext cx="2438697" cy="500036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56327" y="15185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endParaRPr lang="hu-HU" b="1" dirty="0"/>
          </a:p>
        </p:txBody>
      </p:sp>
      <p:sp>
        <p:nvSpPr>
          <p:cNvPr id="29" name="Oval 28"/>
          <p:cNvSpPr/>
          <p:nvPr/>
        </p:nvSpPr>
        <p:spPr>
          <a:xfrm rot="2323584">
            <a:off x="4804121" y="588152"/>
            <a:ext cx="3647558" cy="65115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6861541" y="9192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474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623"/>
          </a:xfrm>
        </p:spPr>
        <p:txBody>
          <a:bodyPr/>
          <a:lstStyle/>
          <a:p>
            <a:r>
              <a:rPr lang="hu-HU" u="sng" dirty="0" smtClean="0"/>
              <a:t>Maximum flow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72281" y="1598141"/>
            <a:ext cx="95526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Flow network:  </a:t>
            </a:r>
            <a:r>
              <a:rPr lang="hu-HU" b="1" dirty="0" smtClean="0"/>
              <a:t>G(V,E)</a:t>
            </a:r>
            <a:r>
              <a:rPr lang="hu-HU" dirty="0" smtClean="0"/>
              <a:t>  we have a graph with vertices, and directed edges</a:t>
            </a:r>
          </a:p>
          <a:p>
            <a:r>
              <a:rPr lang="hu-HU" dirty="0"/>
              <a:t>	</a:t>
            </a:r>
            <a:r>
              <a:rPr lang="hu-HU" dirty="0" smtClean="0"/>
              <a:t>		+ in a flow network we have a source and a sink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s</a:t>
            </a:r>
            <a:r>
              <a:rPr lang="hu-HU" dirty="0" smtClean="0"/>
              <a:t>: source  </a:t>
            </a:r>
            <a:r>
              <a:rPr lang="hu-HU" dirty="0" smtClean="0">
                <a:sym typeface="Wingdings" panose="05000000000000000000" pitchFamily="2" charset="2"/>
              </a:rPr>
              <a:t> flow coming from the source  // positive divergence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t</a:t>
            </a:r>
            <a:r>
              <a:rPr lang="hu-HU" dirty="0" smtClean="0"/>
              <a:t>: sink        </a:t>
            </a:r>
            <a:r>
              <a:rPr lang="hu-HU" dirty="0" smtClean="0">
                <a:sym typeface="Wingdings" panose="05000000000000000000" pitchFamily="2" charset="2"/>
              </a:rPr>
              <a:t> flow heading for the sink  	  // negative divergence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example: flow of water in pipes OR flow of cars in the traffic, where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edges are the streets / roads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- we assign a capacity to every edge: thats the maximum flow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to that given edge ( pipe or road 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we assign a flow value to every edge: the actual flow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For example: 10 gallon of water / seconds   thats a flow !!!</a:t>
            </a:r>
          </a:p>
        </p:txBody>
      </p:sp>
    </p:spTree>
    <p:extLst>
      <p:ext uri="{BB962C8B-B14F-4D97-AF65-F5344CB8AC3E}">
        <p14:creationId xmlns:p14="http://schemas.microsoft.com/office/powerpoint/2010/main" val="3987132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756655" y="595182"/>
            <a:ext cx="6170140" cy="56676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204220" y="1202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</a:t>
            </a:r>
            <a:endParaRPr lang="hu-HU" b="1" dirty="0"/>
          </a:p>
        </p:txBody>
      </p:sp>
      <p:sp>
        <p:nvSpPr>
          <p:cNvPr id="29" name="Oval 28"/>
          <p:cNvSpPr/>
          <p:nvPr/>
        </p:nvSpPr>
        <p:spPr>
          <a:xfrm>
            <a:off x="8013657" y="1364832"/>
            <a:ext cx="1144826" cy="43571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8877370" y="131540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85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u="sng" dirty="0" smtClean="0"/>
              <a:t>Cuts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85319" y="3015048"/>
            <a:ext cx="730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Flow accross the cut: we add up all flows going from one set of </a:t>
            </a:r>
          </a:p>
          <a:p>
            <a:r>
              <a:rPr lang="hu-HU" dirty="0"/>
              <a:t>	</a:t>
            </a:r>
            <a:r>
              <a:rPr lang="hu-HU" dirty="0" smtClean="0"/>
              <a:t>vertexes to the other  ( from </a:t>
            </a:r>
            <a:r>
              <a:rPr lang="hu-HU" b="1" i="1" dirty="0" smtClean="0"/>
              <a:t>S</a:t>
            </a:r>
            <a:r>
              <a:rPr lang="hu-HU" dirty="0" smtClean="0"/>
              <a:t> to </a:t>
            </a:r>
            <a:r>
              <a:rPr lang="hu-HU" b="1" i="1" dirty="0" smtClean="0"/>
              <a:t>T</a:t>
            </a:r>
            <a:r>
              <a:rPr lang="hu-HU" dirty="0" smtClean="0"/>
              <a:t> 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85319" y="1787611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cut </a:t>
            </a:r>
            <a:r>
              <a:rPr lang="hu-HU" b="1" i="1" dirty="0" smtClean="0"/>
              <a:t>(S,T) </a:t>
            </a:r>
            <a:r>
              <a:rPr lang="hu-HU" dirty="0" smtClean="0"/>
              <a:t>of a flow network </a:t>
            </a:r>
            <a:r>
              <a:rPr lang="hu-HU" b="1" i="1" dirty="0" smtClean="0"/>
              <a:t>G(V,E)</a:t>
            </a:r>
            <a:r>
              <a:rPr lang="hu-HU" dirty="0" smtClean="0"/>
              <a:t> is a partition of vertexes</a:t>
            </a:r>
          </a:p>
          <a:p>
            <a:r>
              <a:rPr lang="hu-HU" dirty="0"/>
              <a:t>	</a:t>
            </a:r>
            <a:r>
              <a:rPr lang="hu-HU" dirty="0" smtClean="0"/>
              <a:t>such that every vertex will belong to either </a:t>
            </a:r>
            <a:r>
              <a:rPr lang="hu-HU" b="1" i="1" dirty="0" smtClean="0"/>
              <a:t>S</a:t>
            </a:r>
            <a:r>
              <a:rPr lang="hu-HU" dirty="0" smtClean="0"/>
              <a:t> of </a:t>
            </a:r>
            <a:r>
              <a:rPr lang="hu-HU" b="1" i="1" dirty="0" smtClean="0"/>
              <a:t>T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144774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flow </a:t>
            </a:r>
            <a:r>
              <a:rPr lang="hu-HU" b="1" i="1" dirty="0" smtClean="0"/>
              <a:t>f </a:t>
            </a:r>
            <a:r>
              <a:rPr lang="hu-HU" dirty="0" smtClean="0"/>
              <a:t>this cut? Have to consider every outgoing edge (positive) </a:t>
            </a:r>
          </a:p>
          <a:p>
            <a:r>
              <a:rPr lang="hu-HU" dirty="0"/>
              <a:t>	</a:t>
            </a:r>
            <a:r>
              <a:rPr lang="hu-HU" dirty="0" smtClean="0"/>
              <a:t>and every incoming edge to the set (negative)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79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flow </a:t>
            </a:r>
            <a:r>
              <a:rPr lang="hu-HU" b="1" i="1" dirty="0" smtClean="0"/>
              <a:t>f </a:t>
            </a:r>
            <a:r>
              <a:rPr lang="hu-HU" dirty="0" smtClean="0"/>
              <a:t>this cut? Have to consider every outgoing edge (positive) </a:t>
            </a:r>
          </a:p>
          <a:p>
            <a:r>
              <a:rPr lang="hu-HU" dirty="0"/>
              <a:t>	</a:t>
            </a:r>
            <a:r>
              <a:rPr lang="hu-HU" dirty="0" smtClean="0"/>
              <a:t>and every incoming edge to the set (negative)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627870" y="584886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utgoing flow = 3 + 6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6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flow </a:t>
            </a:r>
            <a:r>
              <a:rPr lang="hu-HU" b="1" i="1" dirty="0" smtClean="0"/>
              <a:t>f </a:t>
            </a:r>
            <a:r>
              <a:rPr lang="hu-HU" dirty="0" smtClean="0"/>
              <a:t>this cut? Have to consider every outgoing edge (positive) </a:t>
            </a:r>
          </a:p>
          <a:p>
            <a:r>
              <a:rPr lang="hu-HU" dirty="0"/>
              <a:t>	</a:t>
            </a:r>
            <a:r>
              <a:rPr lang="hu-HU" dirty="0" smtClean="0"/>
              <a:t>and every incoming edge to the set (negative)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627870" y="584886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utgoing flow = 3 + 6</a:t>
            </a:r>
          </a:p>
          <a:p>
            <a:r>
              <a:rPr lang="hu-HU" dirty="0"/>
              <a:t>i</a:t>
            </a:r>
            <a:r>
              <a:rPr lang="hu-HU" dirty="0" smtClean="0"/>
              <a:t>ncoming flow = 2</a:t>
            </a:r>
            <a:endParaRPr lang="hu-H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flow </a:t>
            </a:r>
            <a:r>
              <a:rPr lang="hu-HU" b="1" i="1" dirty="0" smtClean="0"/>
              <a:t>f </a:t>
            </a:r>
            <a:r>
              <a:rPr lang="hu-HU" dirty="0" smtClean="0"/>
              <a:t>this cut? Have to consider every outgoing edge (positive) </a:t>
            </a:r>
          </a:p>
          <a:p>
            <a:r>
              <a:rPr lang="hu-HU" dirty="0"/>
              <a:t>	</a:t>
            </a:r>
            <a:r>
              <a:rPr lang="hu-HU" dirty="0" smtClean="0"/>
              <a:t>and every incoming edge to the set (negative)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flow </a:t>
            </a:r>
            <a:r>
              <a:rPr lang="hu-HU" b="1" i="1" dirty="0" smtClean="0"/>
              <a:t>f </a:t>
            </a:r>
            <a:r>
              <a:rPr lang="hu-HU" dirty="0" smtClean="0"/>
              <a:t>this cut? Have to consider every outgoing edge (positive) </a:t>
            </a:r>
          </a:p>
          <a:p>
            <a:r>
              <a:rPr lang="hu-HU" dirty="0"/>
              <a:t>	</a:t>
            </a:r>
            <a:r>
              <a:rPr lang="hu-HU" dirty="0" smtClean="0"/>
              <a:t>and every incoming edge to the set (negative)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627870" y="543696"/>
            <a:ext cx="4984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outgoing flow = 3 + 6</a:t>
            </a:r>
          </a:p>
          <a:p>
            <a:r>
              <a:rPr lang="hu-HU" dirty="0"/>
              <a:t>i</a:t>
            </a:r>
            <a:r>
              <a:rPr lang="hu-HU" dirty="0" smtClean="0"/>
              <a:t>ncoming flow = 2</a:t>
            </a:r>
          </a:p>
          <a:p>
            <a:r>
              <a:rPr lang="hu-HU" dirty="0" smtClean="0"/>
              <a:t>------------------------------</a:t>
            </a:r>
          </a:p>
          <a:p>
            <a:r>
              <a:rPr lang="hu-HU" dirty="0"/>
              <a:t>f</a:t>
            </a:r>
            <a:r>
              <a:rPr lang="hu-HU" dirty="0" smtClean="0"/>
              <a:t>low of the cut = outcoming – incoming = 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71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capacityof this cut? It has something to do with the maximum flow</a:t>
            </a:r>
          </a:p>
          <a:p>
            <a:r>
              <a:rPr lang="hu-HU" dirty="0"/>
              <a:t>	</a:t>
            </a:r>
            <a:r>
              <a:rPr lang="hu-HU" dirty="0" smtClean="0"/>
              <a:t>Instead of flows we jave to consider capacities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7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capacityof this cut? It has something to do with the maximum flow</a:t>
            </a:r>
          </a:p>
          <a:p>
            <a:r>
              <a:rPr lang="hu-HU" dirty="0"/>
              <a:t>	</a:t>
            </a:r>
            <a:r>
              <a:rPr lang="hu-HU" dirty="0" smtClean="0"/>
              <a:t>Instead of flows we jave to consider capacities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426941" y="542873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utgoing capacities = 5 + 7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17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</a:t>
            </a:r>
            <a:r>
              <a:rPr lang="hu-HU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capacityof this cut? It has something to do with the maximum flow</a:t>
            </a:r>
          </a:p>
          <a:p>
            <a:r>
              <a:rPr lang="hu-HU" dirty="0"/>
              <a:t>	</a:t>
            </a:r>
            <a:r>
              <a:rPr lang="hu-HU" dirty="0" smtClean="0"/>
              <a:t>Instead of flows we jave to consider capacities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426941" y="5428735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utgoing capacities = 5 + 7</a:t>
            </a:r>
          </a:p>
          <a:p>
            <a:r>
              <a:rPr lang="hu-HU" dirty="0"/>
              <a:t>i</a:t>
            </a:r>
            <a:r>
              <a:rPr lang="hu-HU" dirty="0" smtClean="0"/>
              <a:t>ncoming capacity = 3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89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r>
              <a:rPr lang="hu-HU" sz="1400" dirty="0" smtClean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capacityof this cut? It has something to do with the maximum flow</a:t>
            </a:r>
          </a:p>
          <a:p>
            <a:r>
              <a:rPr lang="hu-HU" dirty="0"/>
              <a:t>	</a:t>
            </a:r>
            <a:r>
              <a:rPr lang="hu-HU" dirty="0" smtClean="0"/>
              <a:t>Instead of flows we jave to consider capacities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426941" y="5428735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utgoing capacities = 5 + 7</a:t>
            </a:r>
          </a:p>
          <a:p>
            <a:r>
              <a:rPr lang="hu-HU" dirty="0"/>
              <a:t>i</a:t>
            </a:r>
            <a:r>
              <a:rPr lang="hu-HU" dirty="0" smtClean="0"/>
              <a:t>ncoming capacity = 3 </a:t>
            </a:r>
          </a:p>
          <a:p>
            <a:r>
              <a:rPr lang="hu-HU" dirty="0" smtClean="0"/>
              <a:t>---------------------------------------</a:t>
            </a:r>
          </a:p>
          <a:p>
            <a:r>
              <a:rPr lang="hu-HU" dirty="0"/>
              <a:t>c</a:t>
            </a:r>
            <a:r>
              <a:rPr lang="hu-HU" dirty="0" smtClean="0"/>
              <a:t>apacity of the cut = 4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9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Max flow – min cut theorem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value of any flow is bounded by the capacity of any cut</a:t>
            </a:r>
          </a:p>
          <a:p>
            <a:r>
              <a:rPr lang="hu-HU" dirty="0" smtClean="0"/>
              <a:t>So the maximum flow and the minimum cut has something to do with each other</a:t>
            </a:r>
          </a:p>
          <a:p>
            <a:r>
              <a:rPr lang="hu-HU" dirty="0" smtClean="0"/>
              <a:t>Precisely </a:t>
            </a:r>
            <a:r>
              <a:rPr lang="hu-HU" dirty="0" smtClean="0">
                <a:sym typeface="Wingdings" panose="05000000000000000000" pitchFamily="2" charset="2"/>
              </a:rPr>
              <a:t> the value of the maximum flow passing from source </a:t>
            </a:r>
            <a:r>
              <a:rPr lang="hu-HU" b="1" i="1" dirty="0" smtClean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 to sink </a:t>
            </a:r>
            <a:r>
              <a:rPr lang="hu-HU" b="1" i="1" dirty="0" smtClean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is equal to the value of the minimum cut ( so the total weight of edges in the minimum cut 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Another important fact: the minimum cut is the smallest total weight of the edges which if removed would disconnect he source from the sink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675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67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Residual network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878441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Residual network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9762" y="1511983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residual </a:t>
            </a:r>
            <a:r>
              <a:rPr lang="hu-HU" dirty="0"/>
              <a:t>network G’(V,E)   </a:t>
            </a:r>
          </a:p>
          <a:p>
            <a:r>
              <a:rPr lang="hu-HU" dirty="0" smtClean="0"/>
              <a:t>   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3924" y="1713470"/>
            <a:ext cx="89792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19783" y="1713470"/>
            <a:ext cx="77023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5507" y="1528804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6880" y="232307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</a:t>
            </a:r>
            <a:r>
              <a:rPr lang="hu-HU" b="1" dirty="0" smtClean="0"/>
              <a:t>’(u,v)    =      c(u,v)        –        f(u,v)    &gt;    0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452" y="2639541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FF00"/>
                </a:solidFill>
              </a:rPr>
              <a:t>r</a:t>
            </a:r>
            <a:r>
              <a:rPr lang="hu-HU" i="1" dirty="0" smtClean="0">
                <a:solidFill>
                  <a:srgbClr val="FFFF00"/>
                </a:solidFill>
              </a:rPr>
              <a:t>esidual</a:t>
            </a:r>
          </a:p>
          <a:p>
            <a:r>
              <a:rPr lang="hu-HU" i="1" dirty="0" smtClean="0">
                <a:solidFill>
                  <a:srgbClr val="FFFF00"/>
                </a:solidFill>
              </a:rPr>
              <a:t>capacity</a:t>
            </a:r>
            <a:endParaRPr lang="hu-HU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9275" y="2639541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FF00"/>
                </a:solidFill>
              </a:rPr>
              <a:t>original</a:t>
            </a:r>
          </a:p>
          <a:p>
            <a:r>
              <a:rPr lang="hu-HU" i="1" dirty="0" smtClean="0">
                <a:solidFill>
                  <a:srgbClr val="FFFF00"/>
                </a:solidFill>
              </a:rPr>
              <a:t>capacity</a:t>
            </a:r>
            <a:endParaRPr lang="hu-HU" i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9000" y="277134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FF00"/>
                </a:solidFill>
              </a:rPr>
              <a:t>f</a:t>
            </a:r>
            <a:r>
              <a:rPr lang="hu-HU" i="1" dirty="0" smtClean="0">
                <a:solidFill>
                  <a:srgbClr val="FFFF00"/>
                </a:solidFill>
              </a:rPr>
              <a:t>low in G</a:t>
            </a:r>
            <a:endParaRPr lang="hu-HU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4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6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sp>
        <p:nvSpPr>
          <p:cNvPr id="33" name="Oval 32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/ capacity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1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sp>
        <p:nvSpPr>
          <p:cNvPr id="37" name="Oval 36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44114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6900" y="233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network G(V,E)			      residual network G’(V,E)</a:t>
            </a:r>
            <a:endParaRPr lang="hu-HU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44114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6900" y="233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8525963" y="2332233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34782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011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Ford-Fulkerson 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450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Ford-Fulkerson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06595" y="1853248"/>
            <a:ext cx="7100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Augmenting path</a:t>
            </a:r>
            <a:r>
              <a:rPr lang="hu-HU" dirty="0" smtClean="0"/>
              <a:t>: it only exists in the residual </a:t>
            </a:r>
            <a:r>
              <a:rPr lang="hu-HU" b="1" dirty="0" smtClean="0"/>
              <a:t>G’(V,E) </a:t>
            </a:r>
            <a:r>
              <a:rPr lang="hu-HU" dirty="0" smtClean="0"/>
              <a:t>network</a:t>
            </a:r>
          </a:p>
          <a:p>
            <a:r>
              <a:rPr lang="hu-HU" dirty="0"/>
              <a:t>	</a:t>
            </a:r>
            <a:r>
              <a:rPr lang="hu-HU" dirty="0" smtClean="0"/>
              <a:t>It is a simple path from </a:t>
            </a:r>
            <a:r>
              <a:rPr lang="hu-HU" b="1" i="1" dirty="0" smtClean="0"/>
              <a:t>s</a:t>
            </a:r>
            <a:r>
              <a:rPr lang="hu-HU" dirty="0" smtClean="0"/>
              <a:t> to </a:t>
            </a:r>
            <a:r>
              <a:rPr lang="hu-HU" b="1" i="1" dirty="0" smtClean="0"/>
              <a:t>t</a:t>
            </a:r>
            <a:r>
              <a:rPr lang="hu-HU" dirty="0" smtClean="0"/>
              <a:t> in the residual network</a:t>
            </a:r>
          </a:p>
          <a:p>
            <a:endParaRPr lang="hu-HU" dirty="0"/>
          </a:p>
          <a:p>
            <a:r>
              <a:rPr lang="hu-HU" dirty="0" smtClean="0"/>
              <a:t>	   - if there is an augmenting path in </a:t>
            </a:r>
            <a:r>
              <a:rPr lang="hu-HU" b="1" dirty="0" smtClean="0"/>
              <a:t>G’</a:t>
            </a:r>
            <a:r>
              <a:rPr lang="hu-HU" dirty="0" smtClean="0"/>
              <a:t> we know</a:t>
            </a:r>
          </a:p>
          <a:p>
            <a:r>
              <a:rPr lang="hu-HU" dirty="0"/>
              <a:t>	</a:t>
            </a:r>
            <a:r>
              <a:rPr lang="hu-HU" dirty="0" smtClean="0"/>
              <a:t>	for certain that the flow in </a:t>
            </a:r>
            <a:r>
              <a:rPr lang="hu-HU" b="1" dirty="0" smtClean="0"/>
              <a:t>G</a:t>
            </a:r>
            <a:r>
              <a:rPr lang="hu-HU" dirty="0" smtClean="0"/>
              <a:t> is not maximal</a:t>
            </a:r>
          </a:p>
          <a:p>
            <a:r>
              <a:rPr lang="hu-HU" dirty="0"/>
              <a:t>	</a:t>
            </a:r>
            <a:r>
              <a:rPr lang="hu-HU" dirty="0" smtClean="0"/>
              <a:t>  - if there is no more augmenting paths in </a:t>
            </a:r>
            <a:r>
              <a:rPr lang="hu-HU" b="1" dirty="0" smtClean="0"/>
              <a:t>G’</a:t>
            </a:r>
            <a:r>
              <a:rPr lang="hu-HU" dirty="0" smtClean="0"/>
              <a:t> it means</a:t>
            </a:r>
          </a:p>
          <a:p>
            <a:r>
              <a:rPr lang="hu-HU" dirty="0"/>
              <a:t>	</a:t>
            </a:r>
            <a:r>
              <a:rPr lang="hu-HU" dirty="0" smtClean="0"/>
              <a:t>	we can terminate the algorithm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4983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Ford-Fulkerson algorithm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380735" y="1853248"/>
            <a:ext cx="7218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i</a:t>
            </a:r>
            <a:r>
              <a:rPr lang="hu-HU" dirty="0" smtClean="0"/>
              <a:t>nitialize </a:t>
            </a:r>
            <a:r>
              <a:rPr lang="hu-HU" dirty="0"/>
              <a:t>the flow in the flow network to be zero at </a:t>
            </a:r>
            <a:r>
              <a:rPr lang="hu-HU" dirty="0" smtClean="0"/>
              <a:t>the</a:t>
            </a:r>
          </a:p>
          <a:p>
            <a:r>
              <a:rPr lang="hu-HU" dirty="0"/>
              <a:t>	</a:t>
            </a:r>
            <a:r>
              <a:rPr lang="hu-HU" dirty="0" smtClean="0"/>
              <a:t> beginning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i="1" dirty="0" smtClean="0"/>
              <a:t> </a:t>
            </a:r>
            <a:r>
              <a:rPr lang="hu-HU" b="1" i="1" dirty="0"/>
              <a:t>f(u,v) </a:t>
            </a:r>
            <a:r>
              <a:rPr lang="hu-HU" b="1" i="1" dirty="0">
                <a:sym typeface="Wingdings" panose="05000000000000000000" pitchFamily="2" charset="2"/>
              </a:rPr>
              <a:t> 0 </a:t>
            </a:r>
            <a:r>
              <a:rPr lang="hu-HU" dirty="0">
                <a:sym typeface="Wingdings" panose="05000000000000000000" pitchFamily="2" charset="2"/>
              </a:rPr>
              <a:t>for all </a:t>
            </a:r>
            <a:r>
              <a:rPr lang="hu-HU" b="1" i="1" dirty="0">
                <a:sym typeface="Wingdings" panose="05000000000000000000" pitchFamily="2" charset="2"/>
              </a:rPr>
              <a:t>u,v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b="1" i="1" dirty="0">
                <a:sym typeface="Wingdings" panose="05000000000000000000" pitchFamily="2" charset="2"/>
              </a:rPr>
              <a:t>V</a:t>
            </a:r>
            <a:endParaRPr lang="hu-HU" b="1" i="1" dirty="0"/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>
                <a:solidFill>
                  <a:schemeClr val="tx2"/>
                </a:solidFill>
              </a:rPr>
              <a:t>while there is a path from </a:t>
            </a:r>
            <a:r>
              <a:rPr lang="hu-HU" b="1" i="1" dirty="0" smtClean="0">
                <a:solidFill>
                  <a:schemeClr val="tx2"/>
                </a:solidFill>
              </a:rPr>
              <a:t>s</a:t>
            </a:r>
            <a:r>
              <a:rPr lang="hu-HU" dirty="0" smtClean="0">
                <a:solidFill>
                  <a:schemeClr val="tx2"/>
                </a:solidFill>
              </a:rPr>
              <a:t> to </a:t>
            </a:r>
            <a:r>
              <a:rPr lang="hu-HU" b="1" i="1" dirty="0" smtClean="0">
                <a:solidFill>
                  <a:schemeClr val="tx2"/>
                </a:solidFill>
              </a:rPr>
              <a:t>t</a:t>
            </a:r>
            <a:r>
              <a:rPr lang="hu-HU" dirty="0" smtClean="0">
                <a:solidFill>
                  <a:schemeClr val="tx2"/>
                </a:solidFill>
              </a:rPr>
              <a:t> in </a:t>
            </a:r>
            <a:r>
              <a:rPr lang="hu-HU" b="1" i="1" dirty="0" smtClean="0">
                <a:solidFill>
                  <a:schemeClr val="tx2"/>
                </a:solidFill>
              </a:rPr>
              <a:t>G’</a:t>
            </a:r>
            <a:r>
              <a:rPr lang="hu-HU" dirty="0" smtClean="0">
                <a:solidFill>
                  <a:schemeClr val="tx2"/>
                </a:solidFill>
              </a:rPr>
              <a:t> residual network</a:t>
            </a:r>
          </a:p>
          <a:p>
            <a:r>
              <a:rPr lang="hu-HU" b="1" dirty="0">
                <a:solidFill>
                  <a:schemeClr val="tx2"/>
                </a:solidFill>
              </a:rPr>
              <a:t>	</a:t>
            </a:r>
            <a:r>
              <a:rPr lang="hu-HU" dirty="0">
                <a:solidFill>
                  <a:schemeClr val="tx2"/>
                </a:solidFill>
              </a:rPr>
              <a:t>F</a:t>
            </a:r>
            <a:r>
              <a:rPr lang="hu-HU" dirty="0" smtClean="0">
                <a:solidFill>
                  <a:schemeClr val="tx2"/>
                </a:solidFill>
              </a:rPr>
              <a:t>ind that given augmenting path </a:t>
            </a:r>
            <a:r>
              <a:rPr lang="hu-HU" b="1" i="1" dirty="0" smtClean="0">
                <a:solidFill>
                  <a:schemeClr val="tx2"/>
                </a:solidFill>
              </a:rPr>
              <a:t>p</a:t>
            </a:r>
          </a:p>
          <a:p>
            <a:r>
              <a:rPr lang="hu-HU" b="1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Do augment </a:t>
            </a:r>
            <a:r>
              <a:rPr lang="hu-HU" b="1" i="1" dirty="0" smtClean="0">
                <a:solidFill>
                  <a:schemeClr val="tx2"/>
                </a:solidFill>
              </a:rPr>
              <a:t>f</a:t>
            </a:r>
            <a:r>
              <a:rPr lang="hu-HU" dirty="0" smtClean="0">
                <a:solidFill>
                  <a:schemeClr val="tx2"/>
                </a:solidFill>
              </a:rPr>
              <a:t> flow along path </a:t>
            </a:r>
            <a:r>
              <a:rPr lang="hu-HU" b="1" i="1" dirty="0" smtClean="0">
                <a:solidFill>
                  <a:schemeClr val="tx2"/>
                </a:solidFill>
              </a:rPr>
              <a:t>p</a:t>
            </a:r>
            <a:r>
              <a:rPr lang="hu-HU" dirty="0" smtClean="0">
                <a:solidFill>
                  <a:schemeClr val="tx2"/>
                </a:solidFill>
              </a:rPr>
              <a:t> in the </a:t>
            </a:r>
            <a:r>
              <a:rPr lang="hu-HU" b="1" i="1" dirty="0" smtClean="0">
                <a:solidFill>
                  <a:schemeClr val="tx2"/>
                </a:solidFill>
              </a:rPr>
              <a:t>G</a:t>
            </a:r>
            <a:r>
              <a:rPr lang="hu-HU" dirty="0" smtClean="0">
                <a:solidFill>
                  <a:schemeClr val="tx2"/>
                </a:solidFill>
              </a:rPr>
              <a:t> flow network 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7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Edmonds-Karp 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know from Ford-Fulkerson algorithm that we have to find the augmenting paths in the residual network</a:t>
            </a:r>
          </a:p>
          <a:p>
            <a:r>
              <a:rPr lang="hu-HU" dirty="0" smtClean="0"/>
              <a:t>There are several graph traversal algorithms to traverse a graph</a:t>
            </a:r>
          </a:p>
          <a:p>
            <a:r>
              <a:rPr lang="hu-HU" dirty="0" smtClean="0"/>
              <a:t>Edmons-Karp algorithm </a:t>
            </a:r>
            <a:r>
              <a:rPr lang="hu-HU" dirty="0" smtClean="0">
                <a:sym typeface="Wingdings" panose="05000000000000000000" pitchFamily="2" charset="2"/>
              </a:rPr>
              <a:t> uses </a:t>
            </a:r>
            <a:r>
              <a:rPr lang="hu-HU" b="1" dirty="0" smtClean="0">
                <a:sym typeface="Wingdings" panose="05000000000000000000" pitchFamily="2" charset="2"/>
              </a:rPr>
              <a:t>BFS</a:t>
            </a:r>
            <a:r>
              <a:rPr lang="hu-HU" dirty="0" smtClean="0">
                <a:sym typeface="Wingdings" panose="05000000000000000000" pitchFamily="2" charset="2"/>
              </a:rPr>
              <a:t> ( breadth-first seach ) to find these augmenting paths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Running time of Edmonds-Karp : </a:t>
            </a:r>
            <a:r>
              <a:rPr lang="hu-HU" b="1" dirty="0" smtClean="0">
                <a:sym typeface="Wingdings" panose="05000000000000000000" pitchFamily="2" charset="2"/>
              </a:rPr>
              <a:t>O(VE  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Running time of Dinic algorithm: </a:t>
            </a:r>
            <a:r>
              <a:rPr lang="hu-HU" b="1" dirty="0" smtClean="0">
                <a:sym typeface="Wingdings" panose="05000000000000000000" pitchFamily="2" charset="2"/>
              </a:rPr>
              <a:t>O(V  E)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87762" y="3900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37498" y="43371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980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b="1" dirty="0" smtClean="0">
                <a:solidFill>
                  <a:srgbClr val="FFFF00"/>
                </a:solidFill>
              </a:rPr>
              <a:t>low</a:t>
            </a:r>
            <a:r>
              <a:rPr lang="hu-HU" dirty="0" smtClean="0"/>
              <a:t> / capacity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1462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388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1704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160884" y="444274"/>
            <a:ext cx="5357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/>
              <a:t>h</a:t>
            </a:r>
            <a:r>
              <a:rPr lang="hu-HU" dirty="0" smtClean="0"/>
              <a:t>ave to find the augmenting path in G’</a:t>
            </a:r>
          </a:p>
          <a:p>
            <a:pPr marL="285750" indent="-285750">
              <a:buFontTx/>
              <a:buChar char="-"/>
            </a:pPr>
            <a:r>
              <a:rPr lang="hu-HU" dirty="0"/>
              <a:t>h</a:t>
            </a:r>
            <a:r>
              <a:rPr lang="hu-HU" dirty="0" smtClean="0"/>
              <a:t>ave to add the flow in G</a:t>
            </a:r>
          </a:p>
          <a:p>
            <a:pPr marL="285750" indent="-285750">
              <a:buFontTx/>
              <a:buChar char="-"/>
            </a:pPr>
            <a:r>
              <a:rPr lang="hu-HU" dirty="0"/>
              <a:t>h</a:t>
            </a:r>
            <a:r>
              <a:rPr lang="hu-HU" dirty="0" smtClean="0"/>
              <a:t>ave to reconstruct the residual network G’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5755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9036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912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6577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min(5,1) = 1</a:t>
            </a:r>
          </a:p>
          <a:p>
            <a:r>
              <a:rPr lang="hu-HU" dirty="0" smtClean="0"/>
              <a:t>We can add flow 1 in 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0334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782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8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9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</a:t>
            </a:r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low / </a:t>
            </a:r>
            <a:r>
              <a:rPr lang="hu-HU" b="1" dirty="0" smtClean="0">
                <a:solidFill>
                  <a:srgbClr val="FFFF00"/>
                </a:solidFill>
              </a:rPr>
              <a:t>capacity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29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min(4,7) = 4</a:t>
            </a:r>
          </a:p>
          <a:p>
            <a:r>
              <a:rPr lang="hu-HU" dirty="0" smtClean="0"/>
              <a:t>We can add flow 4 in 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55628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min(4,7) = 4</a:t>
            </a:r>
          </a:p>
          <a:p>
            <a:r>
              <a:rPr lang="hu-HU" dirty="0" smtClean="0"/>
              <a:t>We can add flow 4 in 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89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283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42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28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min(4,4,3) = 3</a:t>
            </a:r>
          </a:p>
          <a:p>
            <a:r>
              <a:rPr lang="hu-HU" dirty="0" smtClean="0"/>
              <a:t>We can add flow 4 in 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2717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min(4,4,3) = 3</a:t>
            </a:r>
          </a:p>
          <a:p>
            <a:r>
              <a:rPr lang="hu-HU" dirty="0" smtClean="0"/>
              <a:t>We can add flow 4 in 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837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08838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riginal G(V,E) flow network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esidual G’(V,E) network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19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2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0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6313" y="39435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1" idx="3"/>
            <a:endCxn id="22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1"/>
            <a:endCxn id="20" idx="5"/>
          </p:cNvCxnSpPr>
          <p:nvPr/>
        </p:nvCxnSpPr>
        <p:spPr>
          <a:xfrm flipH="1" flipV="1"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16313" y="3084150"/>
            <a:ext cx="0" cy="2024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20895" y="3938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3431" y="584773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MORE AUGMENTING PATH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04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2539" y="5494638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aim? </a:t>
            </a:r>
            <a:r>
              <a:rPr lang="hu-HU" i="1" dirty="0" smtClean="0"/>
              <a:t>Given a flow network G(V,E), find the flow</a:t>
            </a:r>
          </a:p>
          <a:p>
            <a:r>
              <a:rPr lang="hu-HU" i="1" dirty="0"/>
              <a:t>	</a:t>
            </a:r>
            <a:r>
              <a:rPr lang="hu-HU" i="1" dirty="0" smtClean="0"/>
              <a:t>with maximum value from source to sink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6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611" y="5931243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what is the maximum flow?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0029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611" y="593124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what is the maximum flow?  4 + 4 = </a:t>
            </a:r>
            <a:r>
              <a:rPr lang="hu-HU" b="1" dirty="0" smtClean="0">
                <a:solidFill>
                  <a:srgbClr val="00B050"/>
                </a:solidFill>
              </a:rPr>
              <a:t>8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5485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62862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426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01948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46074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04284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78453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776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6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7345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69499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Illustration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4</a:t>
            </a:r>
            <a:r>
              <a:rPr lang="hu-HU" sz="1400" dirty="0" smtClean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7</a:t>
            </a:r>
            <a:r>
              <a:rPr lang="hu-HU" sz="1400" dirty="0" smtClean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minimum cut? We </a:t>
            </a:r>
            <a:r>
              <a:rPr lang="hu-HU" dirty="0"/>
              <a:t>start from </a:t>
            </a:r>
            <a:r>
              <a:rPr lang="hu-HU" b="1" i="1" dirty="0"/>
              <a:t>s</a:t>
            </a:r>
            <a:r>
              <a:rPr lang="hu-HU" dirty="0"/>
              <a:t> and go until all edges are full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The minimum cut: 7 + 1 = </a:t>
            </a:r>
            <a:r>
              <a:rPr lang="hu-HU" b="1" dirty="0" smtClean="0">
                <a:solidFill>
                  <a:srgbClr val="00B050"/>
                </a:solidFill>
              </a:rPr>
              <a:t>8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77165" y="1747207"/>
            <a:ext cx="3799037" cy="39506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28053" y="2525681"/>
            <a:ext cx="1362998" cy="28012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7934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140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16964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communications network has a set of requests to transmit messages between servers that are connected by channels (abstract wires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smtClean="0"/>
              <a:t>They </a:t>
            </a:r>
            <a:r>
              <a:rPr lang="en-US" dirty="0" smtClean="0"/>
              <a:t>are </a:t>
            </a:r>
            <a:r>
              <a:rPr lang="en-US" dirty="0"/>
              <a:t>capable of transferring information at varying </a:t>
            </a:r>
            <a:r>
              <a:rPr lang="en-US" dirty="0" smtClean="0"/>
              <a:t>rates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What is</a:t>
            </a:r>
            <a:r>
              <a:rPr lang="hu-HU" dirty="0"/>
              <a:t> </a:t>
            </a:r>
            <a:r>
              <a:rPr lang="en-US" dirty="0"/>
              <a:t>the maximum rate at which information can be transferred between two specified servers in the network</a:t>
            </a:r>
            <a:r>
              <a:rPr lang="en-US" dirty="0" smtClean="0"/>
              <a:t>?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If there are costs associated with the channels, what is the cheapest way to send the information at a given rate that is less than the maximum?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730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six </a:t>
            </a:r>
            <a:r>
              <a:rPr lang="en-US" dirty="0" smtClean="0"/>
              <a:t>students</a:t>
            </a:r>
            <a:r>
              <a:rPr lang="hu-HU" dirty="0"/>
              <a:t> </a:t>
            </a:r>
            <a:r>
              <a:rPr lang="hu-HU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needing </a:t>
            </a:r>
            <a:r>
              <a:rPr lang="en-US" dirty="0" smtClean="0"/>
              <a:t>jobs</a:t>
            </a:r>
            <a:endParaRPr lang="hu-HU" dirty="0" smtClean="0"/>
          </a:p>
          <a:p>
            <a:r>
              <a:rPr lang="hu-HU" dirty="0" smtClean="0"/>
              <a:t>There are</a:t>
            </a:r>
            <a:r>
              <a:rPr lang="en-US" dirty="0" smtClean="0"/>
              <a:t> </a:t>
            </a:r>
            <a:r>
              <a:rPr lang="en-US" dirty="0"/>
              <a:t>six</a:t>
            </a:r>
            <a:r>
              <a:rPr lang="hu-HU" dirty="0"/>
              <a:t> </a:t>
            </a:r>
            <a:r>
              <a:rPr lang="en-US" dirty="0" err="1" smtClean="0"/>
              <a:t>companie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each needing to hire a </a:t>
            </a:r>
            <a:r>
              <a:rPr lang="en-US" dirty="0" smtClean="0"/>
              <a:t>student</a:t>
            </a:r>
            <a:endParaRPr lang="hu-HU" dirty="0" smtClean="0"/>
          </a:p>
          <a:p>
            <a:r>
              <a:rPr lang="en-US" dirty="0" smtClean="0"/>
              <a:t>These </a:t>
            </a:r>
            <a:r>
              <a:rPr lang="en-US" dirty="0"/>
              <a:t>two lists (one sorted by</a:t>
            </a:r>
            <a:r>
              <a:rPr lang="hu-HU" dirty="0"/>
              <a:t> </a:t>
            </a:r>
            <a:r>
              <a:rPr lang="en-US" dirty="0"/>
              <a:t>student, the other sorted by company) give a list of job offers, which</a:t>
            </a:r>
            <a:r>
              <a:rPr lang="hu-HU" dirty="0"/>
              <a:t> </a:t>
            </a:r>
            <a:r>
              <a:rPr lang="en-US" dirty="0"/>
              <a:t>indicate mutual interest in matching students and </a:t>
            </a:r>
            <a:r>
              <a:rPr lang="en-US" dirty="0" smtClean="0"/>
              <a:t>jobs</a:t>
            </a:r>
            <a:endParaRPr lang="hu-HU" dirty="0" smtClean="0"/>
          </a:p>
          <a:p>
            <a:r>
              <a:rPr lang="en-US" dirty="0" smtClean="0"/>
              <a:t>Is </a:t>
            </a:r>
            <a:r>
              <a:rPr lang="en-US" dirty="0"/>
              <a:t>there some way</a:t>
            </a:r>
            <a:r>
              <a:rPr lang="hu-HU" dirty="0"/>
              <a:t> </a:t>
            </a:r>
            <a:r>
              <a:rPr lang="en-US" dirty="0"/>
              <a:t>to match students to jobs so that every job is filled and every student</a:t>
            </a:r>
            <a:r>
              <a:rPr lang="hu-HU" dirty="0"/>
              <a:t> </a:t>
            </a:r>
            <a:r>
              <a:rPr lang="en-US" dirty="0"/>
              <a:t>gets a job? 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not, what is the maximum number of jobs that can be</a:t>
            </a:r>
            <a:r>
              <a:rPr lang="hu-HU" dirty="0"/>
              <a:t> </a:t>
            </a:r>
            <a:r>
              <a:rPr lang="en-US" dirty="0"/>
              <a:t>filled?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43479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city government needs to formulate a plan for </a:t>
            </a:r>
            <a:r>
              <a:rPr lang="en-US" dirty="0" smtClean="0"/>
              <a:t>evacuating </a:t>
            </a:r>
            <a:r>
              <a:rPr lang="en-US" dirty="0"/>
              <a:t>people from the city in an </a:t>
            </a:r>
            <a:r>
              <a:rPr lang="en-US" dirty="0" smtClean="0"/>
              <a:t>emergency</a:t>
            </a:r>
            <a:endParaRPr lang="hu-HU" dirty="0" smtClean="0"/>
          </a:p>
          <a:p>
            <a:r>
              <a:rPr lang="en-US" dirty="0" smtClean="0"/>
              <a:t>What </a:t>
            </a:r>
            <a:r>
              <a:rPr lang="en-US" dirty="0"/>
              <a:t>is the minimum amount of </a:t>
            </a:r>
            <a:r>
              <a:rPr lang="en-US" dirty="0" smtClean="0"/>
              <a:t>time </a:t>
            </a:r>
            <a:r>
              <a:rPr lang="en-US" dirty="0"/>
              <a:t>that it would take to evacuate the city, if we suppose that we </a:t>
            </a:r>
            <a:r>
              <a:rPr lang="en-US" dirty="0" smtClean="0"/>
              <a:t>can</a:t>
            </a:r>
            <a:r>
              <a:rPr lang="hu-H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control traffic flow so as to realize the minimum? </a:t>
            </a:r>
            <a:endParaRPr lang="hu-HU" dirty="0" smtClean="0"/>
          </a:p>
          <a:p>
            <a:r>
              <a:rPr lang="en-US" dirty="0" smtClean="0"/>
              <a:t>Traffic </a:t>
            </a:r>
            <a:r>
              <a:rPr lang="en-US" dirty="0"/>
              <a:t>planners </a:t>
            </a:r>
            <a:r>
              <a:rPr lang="en-US" dirty="0" smtClean="0"/>
              <a:t>also </a:t>
            </a:r>
            <a:r>
              <a:rPr lang="en-US" dirty="0"/>
              <a:t>might formulate questions like this when deciding which new roads</a:t>
            </a:r>
            <a:r>
              <a:rPr lang="en-US" dirty="0" smtClean="0"/>
              <a:t>, </a:t>
            </a:r>
            <a:r>
              <a:rPr lang="en-US" dirty="0"/>
              <a:t>bridges, or tunnels </a:t>
            </a:r>
            <a:r>
              <a:rPr lang="en-US" dirty="0" smtClean="0"/>
              <a:t>might alleviate</a:t>
            </a:r>
            <a:r>
              <a:rPr lang="hu-HU" dirty="0" smtClean="0"/>
              <a:t> in</a:t>
            </a:r>
            <a:r>
              <a:rPr lang="en-US" dirty="0" smtClean="0"/>
              <a:t> rush</a:t>
            </a:r>
            <a:r>
              <a:rPr lang="hu-HU" dirty="0" smtClean="0"/>
              <a:t> </a:t>
            </a:r>
            <a:r>
              <a:rPr lang="en-US" dirty="0" smtClean="0"/>
              <a:t>-hour</a:t>
            </a:r>
            <a:r>
              <a:rPr lang="hu-HU" dirty="0" smtClean="0"/>
              <a:t>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882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21113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G</a:t>
            </a:r>
            <a:r>
              <a:rPr lang="en-US" dirty="0" err="1" smtClean="0"/>
              <a:t>iven</a:t>
            </a:r>
            <a:r>
              <a:rPr lang="en-US" dirty="0" smtClean="0"/>
              <a:t> </a:t>
            </a:r>
            <a:r>
              <a:rPr lang="en-US" dirty="0"/>
              <a:t>roads connecting an army's supply depot </a:t>
            </a:r>
            <a:r>
              <a:rPr lang="hu-HU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troops</a:t>
            </a:r>
            <a:r>
              <a:rPr lang="hu-HU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bottom</a:t>
            </a:r>
            <a:endParaRPr lang="hu-HU" dirty="0" smtClean="0"/>
          </a:p>
          <a:p>
            <a:r>
              <a:rPr lang="hu-HU" dirty="0" smtClean="0"/>
              <a:t>Make</a:t>
            </a:r>
            <a:r>
              <a:rPr lang="en-US" dirty="0" smtClean="0"/>
              <a:t> </a:t>
            </a:r>
            <a:r>
              <a:rPr lang="en-US" dirty="0"/>
              <a:t>bombing plan that </a:t>
            </a:r>
            <a:r>
              <a:rPr lang="hu-HU" dirty="0" smtClean="0"/>
              <a:t>would</a:t>
            </a:r>
            <a:r>
              <a:rPr lang="en-US" dirty="0" smtClean="0"/>
              <a:t> </a:t>
            </a:r>
            <a:r>
              <a:rPr lang="en-US" dirty="0"/>
              <a:t>separate troops from </a:t>
            </a:r>
            <a:r>
              <a:rPr lang="en-US" dirty="0" smtClean="0"/>
              <a:t>supplies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enemy's goal is to minimize the </a:t>
            </a:r>
            <a:r>
              <a:rPr lang="en-US" dirty="0" smtClean="0"/>
              <a:t>cost</a:t>
            </a:r>
            <a:r>
              <a:rPr lang="hu-HU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bombing (perhaps assuming that the cost of cutting an edge </a:t>
            </a:r>
            <a:r>
              <a:rPr lang="en-US" dirty="0" smtClean="0"/>
              <a:t>is</a:t>
            </a:r>
            <a:r>
              <a:rPr lang="hu-HU" dirty="0" smtClean="0"/>
              <a:t> </a:t>
            </a:r>
            <a:r>
              <a:rPr lang="en-US" dirty="0" smtClean="0"/>
              <a:t>proportional </a:t>
            </a:r>
            <a:r>
              <a:rPr lang="en-US" dirty="0"/>
              <a:t>to its </a:t>
            </a:r>
            <a:r>
              <a:rPr lang="en-US" dirty="0" smtClean="0"/>
              <a:t>width)</a:t>
            </a:r>
            <a:endParaRPr lang="hu-HU" dirty="0" smtClean="0"/>
          </a:p>
          <a:p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army's goal is to design its </a:t>
            </a:r>
            <a:r>
              <a:rPr lang="en-US" dirty="0" smtClean="0"/>
              <a:t>road</a:t>
            </a:r>
            <a:r>
              <a:rPr lang="hu-HU" dirty="0" smtClean="0"/>
              <a:t> </a:t>
            </a:r>
            <a:r>
              <a:rPr lang="en-US" dirty="0" smtClean="0"/>
              <a:t>network </a:t>
            </a:r>
            <a:r>
              <a:rPr lang="en-US" dirty="0"/>
              <a:t>to maximize the enemy's minimum 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20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1767</TotalTime>
  <Words>2584</Words>
  <Application>Microsoft Office PowerPoint</Application>
  <PresentationFormat>Widescreen</PresentationFormat>
  <Paragraphs>1301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Cambria Math</vt:lpstr>
      <vt:lpstr>Century Gothic</vt:lpstr>
      <vt:lpstr>Wingdings</vt:lpstr>
      <vt:lpstr>Wingdings 3</vt:lpstr>
      <vt:lpstr>Ion</vt:lpstr>
      <vt:lpstr>MAXIMUM FLOW</vt:lpstr>
      <vt:lpstr>Maximum flow</vt:lpstr>
      <vt:lpstr>Maximum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network properties</vt:lpstr>
      <vt:lpstr>Flow network properties</vt:lpstr>
      <vt:lpstr>Flow network properties</vt:lpstr>
      <vt:lpstr>Flow network properties</vt:lpstr>
      <vt:lpstr>Flow network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Cuts</vt:lpstr>
      <vt:lpstr>Cuts</vt:lpstr>
      <vt:lpstr>PowerPoint Presentation</vt:lpstr>
      <vt:lpstr>PowerPoint Presentation</vt:lpstr>
      <vt:lpstr>PowerPoint Presentation</vt:lpstr>
      <vt:lpstr>Cuts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 flow – min cut theorem</vt:lpstr>
      <vt:lpstr>PowerPoint Presentation</vt:lpstr>
      <vt:lpstr>Residual network</vt:lpstr>
      <vt:lpstr>Residual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Ford-Fulkerson algorithm</vt:lpstr>
      <vt:lpstr>Ford-Fulkerson algorithm</vt:lpstr>
      <vt:lpstr>Ford-Fulkerson algorithm</vt:lpstr>
      <vt:lpstr>Edmonds-Karp algorithm</vt:lpstr>
      <vt:lpstr>PowerPoint Presentation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PowerPoint Presentation</vt:lpstr>
      <vt:lpstr>Applications</vt:lpstr>
      <vt:lpstr>Applications</vt:lpstr>
      <vt:lpstr>Applications</vt:lpstr>
      <vt:lpstr>Applications</vt:lpstr>
      <vt:lpstr>Applications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Balazs Holczer</dc:creator>
  <cp:lastModifiedBy>User</cp:lastModifiedBy>
  <cp:revision>104</cp:revision>
  <dcterms:created xsi:type="dcterms:W3CDTF">2015-02-16T12:13:00Z</dcterms:created>
  <dcterms:modified xsi:type="dcterms:W3CDTF">2016-09-14T15:55:39Z</dcterms:modified>
</cp:coreProperties>
</file>