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95" r:id="rId2"/>
    <p:sldId id="296" r:id="rId3"/>
    <p:sldId id="258" r:id="rId4"/>
    <p:sldId id="29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88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00" r:id="rId63"/>
    <p:sldId id="390" r:id="rId64"/>
    <p:sldId id="389" r:id="rId65"/>
    <p:sldId id="391" r:id="rId66"/>
    <p:sldId id="392" r:id="rId67"/>
    <p:sldId id="393" r:id="rId68"/>
    <p:sldId id="394" r:id="rId69"/>
    <p:sldId id="39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99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87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07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1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68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4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15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8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96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4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8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77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58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394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6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2020. 07. 09.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1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214" y="2404534"/>
            <a:ext cx="8563789" cy="1646302"/>
          </a:xfrm>
        </p:spPr>
        <p:txBody>
          <a:bodyPr/>
          <a:lstStyle/>
          <a:p>
            <a:r>
              <a:rPr lang="hu-HU" b="1" dirty="0"/>
              <a:t>BREADTH-FIRST SEARCH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ADVANCED ALGORITHMS IN JAVA</a:t>
            </a:r>
          </a:p>
        </p:txBody>
      </p:sp>
    </p:spTree>
    <p:extLst>
      <p:ext uri="{BB962C8B-B14F-4D97-AF65-F5344CB8AC3E}">
        <p14:creationId xmlns:p14="http://schemas.microsoft.com/office/powerpoint/2010/main" val="143487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</a:t>
            </a:r>
            <a:r>
              <a:rPr lang="hu-HU" dirty="0"/>
              <a:t> </a:t>
            </a:r>
            <a:r>
              <a:rPr lang="hu-HU" b="1" dirty="0"/>
              <a:t>B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E5AA1AD5-EDD3-4AAC-8E70-89B94591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19511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F B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ADF3734-E9C8-4985-A4B1-BCC525E6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63673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F B </a:t>
            </a:r>
            <a:r>
              <a:rPr lang="hu-HU" dirty="0"/>
              <a:t>}  dequeue the next item (node </a:t>
            </a:r>
            <a:r>
              <a:rPr lang="hu-HU" b="1" dirty="0"/>
              <a:t>B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96471703-479C-4993-A802-3FB91814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8575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F </a:t>
            </a:r>
            <a:r>
              <a:rPr lang="hu-HU" b="1" dirty="0">
                <a:solidFill>
                  <a:srgbClr val="FF7C80"/>
                </a:solidFill>
              </a:rPr>
              <a:t>B</a:t>
            </a:r>
            <a:r>
              <a:rPr lang="hu-HU" b="1" dirty="0"/>
              <a:t> </a:t>
            </a:r>
            <a:r>
              <a:rPr lang="hu-HU" dirty="0"/>
              <a:t>}  dequeue the next item (node </a:t>
            </a:r>
            <a:r>
              <a:rPr lang="hu-HU" b="1" dirty="0"/>
              <a:t>B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3D768F92-7DEF-47EE-9227-8EC415D5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08842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C2F1C0DF-85A1-4765-B427-F275F756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38586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7EA6FE3-3B8E-4998-9BF9-35D037A0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41870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4DB3F445-FB65-4A2D-9DB2-0662BB66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63751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33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F</a:t>
            </a:r>
            <a:r>
              <a:rPr lang="hu-HU" b="1" dirty="0"/>
              <a:t> </a:t>
            </a:r>
            <a:r>
              <a:rPr lang="hu-HU" dirty="0"/>
              <a:t>} dequeue the next item (node </a:t>
            </a:r>
            <a:r>
              <a:rPr lang="hu-HU" b="1" dirty="0"/>
              <a:t>F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6CB43C92-8A23-4DEA-B62A-97FCE948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16364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/>
              <a:t>G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9385C71F-EFD3-4BA5-8F5D-A1FADFAF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98521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12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G</a:t>
            </a:r>
            <a:r>
              <a:rPr lang="hu-HU" b="1" dirty="0"/>
              <a:t> </a:t>
            </a:r>
            <a:r>
              <a:rPr lang="hu-HU" dirty="0"/>
              <a:t>} dequeue the next item (node </a:t>
            </a:r>
            <a:r>
              <a:rPr lang="hu-HU" b="1" dirty="0"/>
              <a:t>G</a:t>
            </a:r>
            <a:r>
              <a:rPr lang="hu-HU" dirty="0"/>
              <a:t>) and process it’s neighbors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D03E2E3B-7484-4E43-9D83-0A2A42F9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2481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Breadth-First Search (BFS)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0499" y="159241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we have a graph and we want to visit every node:</a:t>
            </a:r>
            <a:r>
              <a:rPr lang="hu-HU" dirty="0">
                <a:sym typeface="Wingdings" panose="05000000000000000000" pitchFamily="2" charset="2"/>
              </a:rPr>
              <a:t> we can do it with </a:t>
            </a:r>
            <a:r>
              <a:rPr lang="hu-HU" b="1" dirty="0">
                <a:sym typeface="Wingdings" panose="05000000000000000000" pitchFamily="2" charset="2"/>
              </a:rPr>
              <a:t>BFS</a:t>
            </a:r>
          </a:p>
          <a:p>
            <a:r>
              <a:rPr lang="hu-HU" dirty="0">
                <a:sym typeface="Wingdings" panose="05000000000000000000" pitchFamily="2" charset="2"/>
              </a:rPr>
              <a:t>the aim is to visit every vertex exactly once</a:t>
            </a:r>
          </a:p>
          <a:p>
            <a:r>
              <a:rPr lang="hu-HU" dirty="0">
                <a:sym typeface="Wingdings" panose="05000000000000000000" pitchFamily="2" charset="2"/>
              </a:rPr>
              <a:t>so the algorithm visits the neighbours then the neighbours of these new vertices until all nodes are visited</a:t>
            </a:r>
          </a:p>
          <a:p>
            <a:r>
              <a:rPr lang="hu-HU" dirty="0">
                <a:sym typeface="Wingdings" panose="05000000000000000000" pitchFamily="2" charset="2"/>
              </a:rPr>
              <a:t>running time complexity: </a:t>
            </a:r>
            <a:r>
              <a:rPr lang="hu-HU" b="1" dirty="0">
                <a:sym typeface="Wingdings" panose="05000000000000000000" pitchFamily="2" charset="2"/>
              </a:rPr>
              <a:t>O(V+E)</a:t>
            </a:r>
          </a:p>
          <a:p>
            <a:r>
              <a:rPr lang="hu-HU" dirty="0"/>
              <a:t>memory complexity is not good: we have to store lots of references</a:t>
            </a:r>
          </a:p>
          <a:p>
            <a:r>
              <a:rPr lang="hu-HU" dirty="0"/>
              <a:t>thats why </a:t>
            </a:r>
            <a:r>
              <a:rPr lang="hu-HU" b="1" dirty="0"/>
              <a:t>depth-first search</a:t>
            </a:r>
            <a:r>
              <a:rPr lang="hu-HU" dirty="0"/>
              <a:t> (DFS) is usually preferred</a:t>
            </a:r>
          </a:p>
          <a:p>
            <a:r>
              <a:rPr lang="hu-HU" dirty="0"/>
              <a:t>the advantage is that it constructs a shortest path: </a:t>
            </a:r>
            <a:r>
              <a:rPr lang="hu-HU" b="1" dirty="0"/>
              <a:t>Dijkstra’s algorithm</a:t>
            </a:r>
            <a:r>
              <a:rPr lang="hu-HU" dirty="0"/>
              <a:t> does a breadth-first search if all the edge weights are equal to </a:t>
            </a:r>
            <a:r>
              <a:rPr lang="hu-HU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168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 </a:t>
            </a:r>
            <a:r>
              <a:rPr lang="hu-HU" dirty="0"/>
              <a:t>} 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940AB658-DC45-48AF-AE08-DA9324B5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47727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C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50DB5A8-E0AD-436E-99FF-0765B9DA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80817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C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C55933E3-C477-4EC7-8762-73635C81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25664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C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0F2B3174-DB00-4404-92D7-9ED19258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15987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D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43DFD29D-0283-4AD2-B562-E5D2562E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54448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D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98FB00A-4C1D-463F-A26D-77585EB8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35571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613E4177-B75F-47FC-BE60-AB099E07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796064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H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23D8BE0-E556-48D9-AAF0-5B323298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99533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H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02E36285-F48C-4FCB-B941-C174E59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86499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63EB53F-3102-4B9C-8267-EA89A7F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73271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Breadth-First Search (BFS)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8862" y="2010299"/>
            <a:ext cx="3757760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err="1">
                <a:solidFill>
                  <a:srgbClr val="FFC000"/>
                </a:solidFill>
              </a:rPr>
              <a:t>bfs</a:t>
            </a:r>
            <a:r>
              <a:rPr lang="hu-HU" sz="1600" b="1" i="1" dirty="0">
                <a:solidFill>
                  <a:srgbClr val="FFC000"/>
                </a:solidFill>
              </a:rPr>
              <a:t>(</a:t>
            </a:r>
            <a:r>
              <a:rPr lang="hu-HU" sz="1600" b="1" i="1" dirty="0" err="1">
                <a:solidFill>
                  <a:srgbClr val="FFC000"/>
                </a:solidFill>
              </a:rPr>
              <a:t>vertex</a:t>
            </a:r>
            <a:r>
              <a:rPr lang="hu-HU" sz="1600" b="1" i="1" dirty="0">
                <a:solidFill>
                  <a:srgbClr val="FFC000"/>
                </a:solidFill>
              </a:rPr>
              <a:t>)</a:t>
            </a:r>
          </a:p>
          <a:p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</a:t>
            </a:r>
            <a:r>
              <a:rPr lang="hu-HU" sz="1600" b="1" i="1" dirty="0" err="1">
                <a:solidFill>
                  <a:srgbClr val="FFC000"/>
                </a:solidFill>
              </a:rPr>
              <a:t>Queue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queue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</a:t>
            </a:r>
            <a:r>
              <a:rPr lang="hu-HU" sz="1600" b="1" i="1" dirty="0" err="1">
                <a:solidFill>
                  <a:srgbClr val="FFC000"/>
                </a:solidFill>
              </a:rPr>
              <a:t>vertex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set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visited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true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 queue.enqueue(vertex)</a:t>
            </a:r>
          </a:p>
          <a:p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</a:t>
            </a:r>
            <a:r>
              <a:rPr lang="hu-HU" sz="1600" b="1" i="1" dirty="0" err="1">
                <a:solidFill>
                  <a:srgbClr val="FFC000"/>
                </a:solidFill>
              </a:rPr>
              <a:t>while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queue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not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empty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</a:t>
            </a:r>
            <a:r>
              <a:rPr lang="hu-HU" sz="1600" b="1" i="1" dirty="0" err="1">
                <a:solidFill>
                  <a:srgbClr val="FFC000"/>
                </a:solidFill>
              </a:rPr>
              <a:t>actual</a:t>
            </a:r>
            <a:r>
              <a:rPr lang="hu-HU" sz="1600" b="1" i="1" dirty="0">
                <a:solidFill>
                  <a:srgbClr val="FFC000"/>
                </a:solidFill>
              </a:rPr>
              <a:t> = </a:t>
            </a:r>
            <a:r>
              <a:rPr lang="hu-HU" sz="1600" b="1" i="1" dirty="0" err="1">
                <a:solidFill>
                  <a:srgbClr val="FFC000"/>
                </a:solidFill>
              </a:rPr>
              <a:t>queue.dequeue</a:t>
            </a:r>
            <a:r>
              <a:rPr lang="hu-HU" sz="1600" b="1" i="1" dirty="0">
                <a:solidFill>
                  <a:srgbClr val="FFC000"/>
                </a:solidFill>
              </a:rPr>
              <a:t>()</a:t>
            </a:r>
          </a:p>
          <a:p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</a:t>
            </a:r>
            <a:r>
              <a:rPr lang="hu-HU" sz="1600" b="1" i="1" dirty="0" err="1">
                <a:solidFill>
                  <a:srgbClr val="FFC000"/>
                </a:solidFill>
              </a:rPr>
              <a:t>for</a:t>
            </a:r>
            <a:r>
              <a:rPr lang="hu-HU" sz="1600" b="1" i="1" dirty="0">
                <a:solidFill>
                  <a:srgbClr val="FFC000"/>
                </a:solidFill>
              </a:rPr>
              <a:t> v </a:t>
            </a:r>
            <a:r>
              <a:rPr lang="hu-HU" sz="1600" b="1" i="1" dirty="0" err="1">
                <a:solidFill>
                  <a:srgbClr val="FFC000"/>
                </a:solidFill>
              </a:rPr>
              <a:t>in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actual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neighbours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	</a:t>
            </a:r>
            <a:r>
              <a:rPr lang="hu-HU" sz="1600" b="1" i="1" dirty="0" err="1">
                <a:solidFill>
                  <a:srgbClr val="FFC000"/>
                </a:solidFill>
              </a:rPr>
              <a:t>if</a:t>
            </a:r>
            <a:r>
              <a:rPr lang="hu-HU" sz="1600" b="1" i="1" dirty="0">
                <a:solidFill>
                  <a:srgbClr val="FFC000"/>
                </a:solidFill>
              </a:rPr>
              <a:t> v is </a:t>
            </a:r>
            <a:r>
              <a:rPr lang="hu-HU" sz="1600" b="1" i="1" dirty="0" err="1">
                <a:solidFill>
                  <a:srgbClr val="FFC000"/>
                </a:solidFill>
              </a:rPr>
              <a:t>not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visited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		v </a:t>
            </a:r>
            <a:r>
              <a:rPr lang="hu-HU" sz="1600" b="1" i="1" dirty="0" err="1">
                <a:solidFill>
                  <a:srgbClr val="FFC000"/>
                </a:solidFill>
              </a:rPr>
              <a:t>set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visited</a:t>
            </a:r>
            <a:r>
              <a:rPr lang="hu-HU" sz="1600" b="1" i="1" dirty="0">
                <a:solidFill>
                  <a:srgbClr val="FFC000"/>
                </a:solidFill>
              </a:rPr>
              <a:t> </a:t>
            </a:r>
            <a:r>
              <a:rPr lang="hu-HU" sz="1600" b="1" i="1" dirty="0" err="1">
                <a:solidFill>
                  <a:srgbClr val="FFC000"/>
                </a:solidFill>
              </a:rPr>
              <a:t>true</a:t>
            </a:r>
            <a:endParaRPr lang="hu-HU" sz="1600" b="1" i="1" dirty="0">
              <a:solidFill>
                <a:srgbClr val="FFC000"/>
              </a:solidFill>
            </a:endParaRPr>
          </a:p>
          <a:p>
            <a:r>
              <a:rPr lang="hu-HU" sz="1600" b="1" i="1" dirty="0">
                <a:solidFill>
                  <a:srgbClr val="FFC000"/>
                </a:solidFill>
              </a:rPr>
              <a:t>				</a:t>
            </a:r>
            <a:r>
              <a:rPr lang="hu-HU" sz="1600" b="1" i="1" dirty="0" err="1">
                <a:solidFill>
                  <a:srgbClr val="FFC000"/>
                </a:solidFill>
              </a:rPr>
              <a:t>queue.enqueue</a:t>
            </a:r>
            <a:r>
              <a:rPr lang="hu-HU" sz="1600" b="1" i="1" dirty="0">
                <a:solidFill>
                  <a:srgbClr val="FFC000"/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</a:p>
          <a:p>
            <a:endParaRPr lang="hu-HU" dirty="0"/>
          </a:p>
          <a:p>
            <a:r>
              <a:rPr lang="hu-HU" dirty="0"/>
              <a:t>                                    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455263" y="2010299"/>
            <a:ext cx="5551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underlying data structure is a </a:t>
            </a:r>
            <a:r>
              <a:rPr lang="hu-HU" b="1" dirty="0"/>
              <a:t>queue </a:t>
            </a:r>
            <a:r>
              <a:rPr lang="hu-HU" dirty="0"/>
              <a:t>!!!</a:t>
            </a:r>
          </a:p>
          <a:p>
            <a:endParaRPr lang="hu-HU" b="1" dirty="0"/>
          </a:p>
          <a:p>
            <a:r>
              <a:rPr lang="hu-HU" dirty="0"/>
              <a:t>We have an empty queue at the beginning</a:t>
            </a:r>
          </a:p>
          <a:p>
            <a:r>
              <a:rPr lang="hu-HU" dirty="0"/>
              <a:t>    and we keep checking whether we have visited</a:t>
            </a:r>
          </a:p>
          <a:p>
            <a:r>
              <a:rPr lang="hu-HU" dirty="0"/>
              <a:t>      the given node or not</a:t>
            </a:r>
          </a:p>
          <a:p>
            <a:r>
              <a:rPr lang="hu-HU" dirty="0"/>
              <a:t>      </a:t>
            </a:r>
          </a:p>
          <a:p>
            <a:r>
              <a:rPr lang="hu-HU" dirty="0"/>
              <a:t>Algorithm keeps iterating until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3854951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E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EB066D83-2FEF-4AF5-A994-9E279F9C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217608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</a:t>
            </a:r>
            <a:r>
              <a:rPr lang="hu-HU" b="1" dirty="0"/>
              <a:t> </a:t>
            </a:r>
            <a:r>
              <a:rPr lang="hu-HU" dirty="0"/>
              <a:t>}  the queue is empty so terminate the algorithm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87E1CC1-2204-4529-A793-EFD3578C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1620500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2E4954AE-25D3-4285-8C15-ADBBA6BA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7322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40BDA318-266C-4BC3-A9CA-6E0A364A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12065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ím 1">
            <a:extLst>
              <a:ext uri="{FF2B5EF4-FFF2-40B4-BE49-F238E27FC236}">
                <a16:creationId xmlns:a16="http://schemas.microsoft.com/office/drawing/2014/main" id="{246B7617-32B3-4A40-B7D3-E16BA4AE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94541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ím 1">
            <a:extLst>
              <a:ext uri="{FF2B5EF4-FFF2-40B4-BE49-F238E27FC236}">
                <a16:creationId xmlns:a16="http://schemas.microsoft.com/office/drawing/2014/main" id="{59E30ED1-E44F-4F0F-AB22-37643AD5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592224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1EE107BB-3C35-4CC6-9485-E94D51BF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300955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</a:t>
            </a:r>
          </a:p>
        </p:txBody>
      </p:sp>
    </p:spTree>
    <p:extLst>
      <p:ext uri="{BB962C8B-B14F-4D97-AF65-F5344CB8AC3E}">
        <p14:creationId xmlns:p14="http://schemas.microsoft.com/office/powerpoint/2010/main" val="1141836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C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2698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C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547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Queue</a:t>
            </a:r>
            <a:r>
              <a:rPr lang="hu-HU" dirty="0"/>
              <a:t>: {  }</a:t>
            </a:r>
          </a:p>
        </p:txBody>
      </p:sp>
      <p:sp>
        <p:nvSpPr>
          <p:cNvPr id="56" name="Cím 1">
            <a:extLst>
              <a:ext uri="{FF2B5EF4-FFF2-40B4-BE49-F238E27FC236}">
                <a16:creationId xmlns:a16="http://schemas.microsoft.com/office/drawing/2014/main" id="{26471F59-DE1E-4956-8677-AA3443C0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512601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</a:t>
            </a:r>
          </a:p>
        </p:txBody>
      </p:sp>
    </p:spTree>
    <p:extLst>
      <p:ext uri="{BB962C8B-B14F-4D97-AF65-F5344CB8AC3E}">
        <p14:creationId xmlns:p14="http://schemas.microsoft.com/office/powerpoint/2010/main" val="243303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8580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9522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17892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B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82309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/>
              <a:t>D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30504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D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55501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68452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A 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32652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A 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187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A</a:t>
            </a:r>
            <a:r>
              <a:rPr lang="hu-HU" dirty="0"/>
              <a:t> } we have to insert the first node (vertex </a:t>
            </a:r>
            <a:r>
              <a:rPr lang="hu-HU" b="1" dirty="0"/>
              <a:t>A</a:t>
            </a:r>
            <a:r>
              <a:rPr lang="hu-HU" dirty="0"/>
              <a:t>) manually - initialize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0F5F7BC0-8860-4A40-A09D-8BE2873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65156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A </a:t>
            </a:r>
            <a:r>
              <a:rPr lang="hu-HU" b="1" dirty="0">
                <a:solidFill>
                  <a:srgbClr val="FF7C80"/>
                </a:solidFill>
              </a:rPr>
              <a:t>E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063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/>
              <a:t>A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7119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A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41603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73336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/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91264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44184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G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659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</a:t>
            </a:r>
            <a:r>
              <a:rPr lang="hu-HU" dirty="0"/>
              <a:t> </a:t>
            </a:r>
            <a:r>
              <a:rPr lang="hu-HU" b="1" dirty="0"/>
              <a:t>G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93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</a:t>
            </a:r>
            <a:r>
              <a:rPr lang="hu-HU" dirty="0"/>
              <a:t> </a:t>
            </a:r>
            <a:r>
              <a:rPr lang="hu-HU" b="1" dirty="0">
                <a:solidFill>
                  <a:srgbClr val="FF7C80"/>
                </a:solidFill>
              </a:rPr>
              <a:t>G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8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F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1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76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A</a:t>
            </a:r>
            <a:r>
              <a:rPr lang="hu-HU" dirty="0"/>
              <a:t> } dequeue node </a:t>
            </a:r>
            <a:r>
              <a:rPr lang="hu-HU" b="1" dirty="0"/>
              <a:t>A</a:t>
            </a:r>
            <a:r>
              <a:rPr lang="hu-HU" dirty="0"/>
              <a:t> to be able to process its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FD1F25A-94E3-4B99-A215-0B4D0CCB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803507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F</a:t>
            </a:r>
            <a:r>
              <a:rPr lang="hu-HU" b="1" dirty="0"/>
              <a:t>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136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3433839" y="10825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373241" y="427547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219297" y="385702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4617018" y="3649967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3270871" y="50559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521494" y="225497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7548004" y="120594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642490" y="2609444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3122C-5659-487B-972C-8FE0352C5447}"/>
              </a:ext>
            </a:extLst>
          </p:cNvPr>
          <p:cNvCxnSpPr>
            <a:cxnSpLocks/>
          </p:cNvCxnSpPr>
          <p:nvPr/>
        </p:nvCxnSpPr>
        <p:spPr>
          <a:xfrm flipV="1">
            <a:off x="1812440" y="3361006"/>
            <a:ext cx="128666" cy="9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6BBC9-2CBF-4322-9CC1-46F64C21C6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11056" y="4025748"/>
            <a:ext cx="2505962" cy="4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0FA11-4C67-43A5-9C07-B06443451A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1056" y="4777311"/>
            <a:ext cx="1269879" cy="38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ECDB9-4182-4A4A-9CBF-5204104A6242}"/>
              </a:ext>
            </a:extLst>
          </p:cNvPr>
          <p:cNvCxnSpPr>
            <a:cxnSpLocks/>
          </p:cNvCxnSpPr>
          <p:nvPr/>
        </p:nvCxnSpPr>
        <p:spPr>
          <a:xfrm flipH="1" flipV="1">
            <a:off x="3950565" y="1816386"/>
            <a:ext cx="838663" cy="1890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A98AD7-ACD3-43A1-AE6D-CABE764DBF1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283988" y="1724078"/>
            <a:ext cx="1259915" cy="99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6D500C-C8D3-49F3-B22C-5E8B65BBCC93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185401" y="1458361"/>
            <a:ext cx="3362603" cy="12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BB400D-85F1-4DD7-84BC-B7C7281ACF8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069964" y="2896471"/>
            <a:ext cx="561594" cy="753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B35D01-88B5-4E25-9DF4-3A648133EA6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912369" y="4291465"/>
            <a:ext cx="814713" cy="87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DD008-D828-4FE4-A496-DACBF3017576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5AE75D-0F11-4E8F-965C-C687A68E5E91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022433" y="4498523"/>
            <a:ext cx="3306928" cy="933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9F36D9-1F4F-47BB-A743-9BCBF7C291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368580" y="4025748"/>
            <a:ext cx="1850717" cy="20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9642FD-DFE2-4342-8F18-A5A65F826CD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595078" y="1957505"/>
            <a:ext cx="328707" cy="189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0CDDE4-1776-4154-AA77-CBAA3C41CF70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6162992" y="2896471"/>
            <a:ext cx="1166369" cy="107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206DCE-8252-471C-B362-11EB33FD72C0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402" y="1847441"/>
            <a:ext cx="1482666" cy="51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ím 1">
            <a:extLst>
              <a:ext uri="{FF2B5EF4-FFF2-40B4-BE49-F238E27FC236}">
                <a16:creationId xmlns:a16="http://schemas.microsoft.com/office/drawing/2014/main" id="{BC6203B5-A945-4A8F-BF4C-5CD7AC5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  <p:sp>
        <p:nvSpPr>
          <p:cNvPr id="80" name="Szövegdoboz 1">
            <a:extLst>
              <a:ext uri="{FF2B5EF4-FFF2-40B4-BE49-F238E27FC236}">
                <a16:creationId xmlns:a16="http://schemas.microsoft.com/office/drawing/2014/main" id="{96E7C0A1-D928-426C-BF3E-1198D4351F5E}"/>
              </a:ext>
            </a:extLst>
          </p:cNvPr>
          <p:cNvSpPr txBox="1"/>
          <p:nvPr/>
        </p:nvSpPr>
        <p:spPr>
          <a:xfrm>
            <a:off x="659845" y="58908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</a:t>
            </a:r>
          </a:p>
        </p:txBody>
      </p:sp>
    </p:spTree>
    <p:extLst>
      <p:ext uri="{BB962C8B-B14F-4D97-AF65-F5344CB8AC3E}">
        <p14:creationId xmlns:p14="http://schemas.microsoft.com/office/powerpoint/2010/main" val="27632257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Breadth-First Search (BFS) Applications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9377" y="1432622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in artificial intelligence (machine learning) it is a useful algorithm: robots can discover the surrounding more easily with </a:t>
            </a:r>
            <a:r>
              <a:rPr lang="hu-HU" b="1" dirty="0"/>
              <a:t>BFS</a:t>
            </a:r>
            <a:r>
              <a:rPr lang="hu-HU" dirty="0"/>
              <a:t> than with </a:t>
            </a:r>
            <a:r>
              <a:rPr lang="hu-HU" b="1" dirty="0"/>
              <a:t>DFS</a:t>
            </a:r>
          </a:p>
          <a:p>
            <a:r>
              <a:rPr lang="hu-HU" dirty="0"/>
              <a:t>it is also very important in maximum flow: </a:t>
            </a:r>
            <a:r>
              <a:rPr lang="hu-HU" b="1" dirty="0"/>
              <a:t>Edmonds-Karp algorithm </a:t>
            </a:r>
            <a:r>
              <a:rPr lang="hu-HU" dirty="0"/>
              <a:t>uses </a:t>
            </a:r>
            <a:r>
              <a:rPr lang="hu-HU" b="1" dirty="0"/>
              <a:t>BFS</a:t>
            </a:r>
            <a:r>
              <a:rPr lang="hu-HU" dirty="0"/>
              <a:t> for finding augmenting paths</a:t>
            </a:r>
          </a:p>
          <a:p>
            <a:r>
              <a:rPr lang="hu-HU" b="1" dirty="0"/>
              <a:t>Cheyen’s algorithm </a:t>
            </a:r>
            <a:r>
              <a:rPr lang="hu-HU" dirty="0"/>
              <a:t>in garbage collection:</a:t>
            </a:r>
            <a:r>
              <a:rPr lang="hu-HU" dirty="0">
                <a:sym typeface="Wingdings" panose="05000000000000000000" pitchFamily="2" charset="2"/>
              </a:rPr>
              <a:t> it helps to maintain active references on the heap memory (it uses </a:t>
            </a:r>
            <a:r>
              <a:rPr lang="hu-HU" b="1" dirty="0">
                <a:sym typeface="Wingdings" panose="05000000000000000000" pitchFamily="2" charset="2"/>
              </a:rPr>
              <a:t>BFS</a:t>
            </a:r>
            <a:r>
              <a:rPr lang="hu-HU" dirty="0">
                <a:sym typeface="Wingdings" panose="05000000000000000000" pitchFamily="2" charset="2"/>
              </a:rPr>
              <a:t> to detect all the references on the heap)</a:t>
            </a:r>
          </a:p>
          <a:p>
            <a:r>
              <a:rPr lang="hu-HU" dirty="0">
                <a:sym typeface="Wingdings" panose="05000000000000000000" pitchFamily="2" charset="2"/>
              </a:rPr>
              <a:t>serialization and deserialization of a tree like structures ( for example when order does matter ). It allows the tree to be reconstructed in an efficient manner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131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B92E5-E195-429D-BE1B-A17023B08D31}"/>
              </a:ext>
            </a:extLst>
          </p:cNvPr>
          <p:cNvSpPr txBox="1"/>
          <p:nvPr/>
        </p:nvSpPr>
        <p:spPr>
          <a:xfrm>
            <a:off x="777710" y="1305017"/>
            <a:ext cx="8185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The whole </a:t>
            </a:r>
            <a:r>
              <a:rPr lang="hu-HU" b="1" dirty="0"/>
              <a:t>World Wide Web (WWW) </a:t>
            </a:r>
            <a:r>
              <a:rPr lang="hu-HU" dirty="0"/>
              <a:t>can be represented by a directed graph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vertices (nodes) are the</a:t>
            </a:r>
            <a:r>
              <a:rPr lang="hu-HU" dirty="0">
                <a:sym typeface="Wingdings" panose="05000000000000000000" pitchFamily="2" charset="2"/>
              </a:rPr>
              <a:t> domains / URLs / websites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edges are the connections between the websites via links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have to parse a given website’s </a:t>
            </a:r>
            <a:r>
              <a:rPr lang="hu-HU" b="1" dirty="0">
                <a:sym typeface="Wingdings" panose="05000000000000000000" pitchFamily="2" charset="2"/>
              </a:rPr>
              <a:t>HTML</a:t>
            </a:r>
            <a:r>
              <a:rPr lang="hu-HU" dirty="0">
                <a:sym typeface="Wingdings" panose="05000000000000000000" pitchFamily="2" charset="2"/>
              </a:rPr>
              <a:t> code and look for URLs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With </a:t>
            </a:r>
            <a:r>
              <a:rPr lang="hu-HU" b="1" dirty="0">
                <a:sym typeface="Wingdings" panose="05000000000000000000" pitchFamily="2" charset="2"/>
              </a:rPr>
              <a:t>breadth-first search </a:t>
            </a:r>
            <a:r>
              <a:rPr lang="hu-HU" dirty="0">
                <a:sym typeface="Wingdings" panose="05000000000000000000" pitchFamily="2" charset="2"/>
              </a:rPr>
              <a:t>we are able to traverse the web: this is called a</a:t>
            </a:r>
          </a:p>
          <a:p>
            <a:r>
              <a:rPr lang="hu-HU" dirty="0">
                <a:sym typeface="Wingdings" panose="05000000000000000000" pitchFamily="2" charset="2"/>
              </a:rPr>
              <a:t>	 web-crawler (like </a:t>
            </a:r>
            <a:r>
              <a:rPr lang="hu-HU" b="1" dirty="0">
                <a:sym typeface="Wingdings" panose="05000000000000000000" pitchFamily="2" charset="2"/>
              </a:rPr>
              <a:t>Google’s Spider</a:t>
            </a:r>
            <a:r>
              <a:rPr lang="hu-HU" dirty="0">
                <a:sym typeface="Wingdings" panose="05000000000000000000" pitchFamily="2" charset="2"/>
              </a:rPr>
              <a:t>) that can hop from URL</a:t>
            </a:r>
          </a:p>
          <a:p>
            <a:r>
              <a:rPr lang="hu-HU" dirty="0">
                <a:sym typeface="Wingdings" panose="05000000000000000000" pitchFamily="2" charset="2"/>
              </a:rPr>
              <a:t>	       to URL and can observe the features of the network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4849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EE962-CE8C-4C2F-9984-CE61E7D47197}"/>
              </a:ext>
            </a:extLst>
          </p:cNvPr>
          <p:cNvSpPr/>
          <p:nvPr/>
        </p:nvSpPr>
        <p:spPr>
          <a:xfrm>
            <a:off x="1852651" y="3262145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0A407-462F-45F2-A477-68B3B4717316}"/>
              </a:ext>
            </a:extLst>
          </p:cNvPr>
          <p:cNvSpPr/>
          <p:nvPr/>
        </p:nvSpPr>
        <p:spPr>
          <a:xfrm>
            <a:off x="3945059" y="1569272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0A9D4-FC52-4120-8E2E-2B54E0BEBD73}"/>
              </a:ext>
            </a:extLst>
          </p:cNvPr>
          <p:cNvSpPr/>
          <p:nvPr/>
        </p:nvSpPr>
        <p:spPr>
          <a:xfrm>
            <a:off x="4332163" y="3232264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BD1D6-E3F3-4C84-AEA1-9AAB158BD80A}"/>
              </a:ext>
            </a:extLst>
          </p:cNvPr>
          <p:cNvSpPr/>
          <p:nvPr/>
        </p:nvSpPr>
        <p:spPr>
          <a:xfrm>
            <a:off x="4412624" y="5481174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6B2E5-FFD8-4B0F-A78A-FDA2385AF2C6}"/>
              </a:ext>
            </a:extLst>
          </p:cNvPr>
          <p:cNvSpPr/>
          <p:nvPr/>
        </p:nvSpPr>
        <p:spPr>
          <a:xfrm>
            <a:off x="6898449" y="3157188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B0EEA-9053-45A7-B9AB-5EE1D35B7529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69342" y="3590610"/>
            <a:ext cx="1762821" cy="29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8EEE2-38BB-4946-A4C7-221BA6B311B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64385" y="3873879"/>
            <a:ext cx="2053196" cy="1712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21C6C-7ACC-4E91-804D-403C19D56D6D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H="1" flipV="1">
            <a:off x="4690509" y="3948955"/>
            <a:ext cx="80461" cy="15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A20DE-BCDF-4AAB-8BEB-9029664C9F56}"/>
              </a:ext>
            </a:extLst>
          </p:cNvPr>
          <p:cNvCxnSpPr>
            <a:stCxn id="10" idx="1"/>
            <a:endCxn id="7" idx="6"/>
          </p:cNvCxnSpPr>
          <p:nvPr/>
        </p:nvCxnSpPr>
        <p:spPr>
          <a:xfrm flipH="1" flipV="1">
            <a:off x="4661750" y="1927618"/>
            <a:ext cx="2341656" cy="1334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D8F13-FD03-4DD0-8AC6-46D3FCD3CD94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5048854" y="3515534"/>
            <a:ext cx="1849595" cy="75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47AF-E6DC-4822-AD59-C008CCB72AC2}"/>
              </a:ext>
            </a:extLst>
          </p:cNvPr>
          <p:cNvCxnSpPr>
            <a:cxnSpLocks/>
          </p:cNvCxnSpPr>
          <p:nvPr/>
        </p:nvCxnSpPr>
        <p:spPr>
          <a:xfrm flipH="1">
            <a:off x="2473263" y="2126965"/>
            <a:ext cx="1494026" cy="1213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899A9-97F6-46B9-9FA9-E65A870092D3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3FB41-8F38-40B8-BF6D-E118079E5F1A}"/>
              </a:ext>
            </a:extLst>
          </p:cNvPr>
          <p:cNvSpPr txBox="1"/>
          <p:nvPr/>
        </p:nvSpPr>
        <p:spPr>
          <a:xfrm>
            <a:off x="366616" y="4012039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http://www.google.com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D36D-FD6D-4FE5-9EEA-B244E4171445}"/>
              </a:ext>
            </a:extLst>
          </p:cNvPr>
          <p:cNvSpPr txBox="1"/>
          <p:nvPr/>
        </p:nvSpPr>
        <p:spPr>
          <a:xfrm>
            <a:off x="3658345" y="2867813"/>
            <a:ext cx="193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</a:t>
            </a:r>
            <a:r>
              <a:rPr lang="en-GB" sz="1400" b="1" dirty="0" err="1"/>
              <a:t>ibm</a:t>
            </a:r>
            <a:r>
              <a:rPr lang="hu-HU" sz="1400" b="1" dirty="0"/>
              <a:t>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79F20-0982-402E-B418-2E2AE271ED29}"/>
              </a:ext>
            </a:extLst>
          </p:cNvPr>
          <p:cNvSpPr txBox="1"/>
          <p:nvPr/>
        </p:nvSpPr>
        <p:spPr>
          <a:xfrm>
            <a:off x="2998774" y="1244893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http://www.tesla.com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87871-0699-4E51-B7A5-5C269610AC0B}"/>
              </a:ext>
            </a:extLst>
          </p:cNvPr>
          <p:cNvSpPr txBox="1"/>
          <p:nvPr/>
        </p:nvSpPr>
        <p:spPr>
          <a:xfrm>
            <a:off x="7080623" y="277016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http://www.oracle.com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1D1E8-47B5-4957-878F-0870F962D3D1}"/>
              </a:ext>
            </a:extLst>
          </p:cNvPr>
          <p:cNvSpPr txBox="1"/>
          <p:nvPr/>
        </p:nvSpPr>
        <p:spPr>
          <a:xfrm>
            <a:off x="5231229" y="5685630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http://www.apple.com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2546A0-941D-4359-85B8-27BFD1E88FCC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63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EE962-CE8C-4C2F-9984-CE61E7D47197}"/>
              </a:ext>
            </a:extLst>
          </p:cNvPr>
          <p:cNvSpPr/>
          <p:nvPr/>
        </p:nvSpPr>
        <p:spPr>
          <a:xfrm>
            <a:off x="1852651" y="3262145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0A407-462F-45F2-A477-68B3B4717316}"/>
              </a:ext>
            </a:extLst>
          </p:cNvPr>
          <p:cNvSpPr/>
          <p:nvPr/>
        </p:nvSpPr>
        <p:spPr>
          <a:xfrm>
            <a:off x="3945059" y="1569272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0A9D4-FC52-4120-8E2E-2B54E0BEBD73}"/>
              </a:ext>
            </a:extLst>
          </p:cNvPr>
          <p:cNvSpPr/>
          <p:nvPr/>
        </p:nvSpPr>
        <p:spPr>
          <a:xfrm>
            <a:off x="4332163" y="3232264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BD1D6-E3F3-4C84-AEA1-9AAB158BD80A}"/>
              </a:ext>
            </a:extLst>
          </p:cNvPr>
          <p:cNvSpPr/>
          <p:nvPr/>
        </p:nvSpPr>
        <p:spPr>
          <a:xfrm>
            <a:off x="4412624" y="5481174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6B2E5-FFD8-4B0F-A78A-FDA2385AF2C6}"/>
              </a:ext>
            </a:extLst>
          </p:cNvPr>
          <p:cNvSpPr/>
          <p:nvPr/>
        </p:nvSpPr>
        <p:spPr>
          <a:xfrm>
            <a:off x="6898449" y="3157188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B0EEA-9053-45A7-B9AB-5EE1D35B7529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69342" y="3590610"/>
            <a:ext cx="1762821" cy="29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8EEE2-38BB-4946-A4C7-221BA6B311B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64385" y="3873879"/>
            <a:ext cx="2053196" cy="1712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21C6C-7ACC-4E91-804D-403C19D56D6D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H="1" flipV="1">
            <a:off x="4690509" y="3948955"/>
            <a:ext cx="80461" cy="15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A20DE-BCDF-4AAB-8BEB-9029664C9F56}"/>
              </a:ext>
            </a:extLst>
          </p:cNvPr>
          <p:cNvCxnSpPr>
            <a:stCxn id="10" idx="1"/>
            <a:endCxn id="7" idx="6"/>
          </p:cNvCxnSpPr>
          <p:nvPr/>
        </p:nvCxnSpPr>
        <p:spPr>
          <a:xfrm flipH="1" flipV="1">
            <a:off x="4661750" y="1927618"/>
            <a:ext cx="2341656" cy="1334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D8F13-FD03-4DD0-8AC6-46D3FCD3CD94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5048854" y="3515534"/>
            <a:ext cx="1849595" cy="75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47AF-E6DC-4822-AD59-C008CCB72AC2}"/>
              </a:ext>
            </a:extLst>
          </p:cNvPr>
          <p:cNvCxnSpPr>
            <a:cxnSpLocks/>
          </p:cNvCxnSpPr>
          <p:nvPr/>
        </p:nvCxnSpPr>
        <p:spPr>
          <a:xfrm flipH="1">
            <a:off x="2473263" y="2126965"/>
            <a:ext cx="1494026" cy="1213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899A9-97F6-46B9-9FA9-E65A870092D3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3FB41-8F38-40B8-BF6D-E118079E5F1A}"/>
              </a:ext>
            </a:extLst>
          </p:cNvPr>
          <p:cNvSpPr txBox="1"/>
          <p:nvPr/>
        </p:nvSpPr>
        <p:spPr>
          <a:xfrm>
            <a:off x="366616" y="4012039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http://www.google.com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D36D-FD6D-4FE5-9EEA-B244E4171445}"/>
              </a:ext>
            </a:extLst>
          </p:cNvPr>
          <p:cNvSpPr txBox="1"/>
          <p:nvPr/>
        </p:nvSpPr>
        <p:spPr>
          <a:xfrm>
            <a:off x="3658345" y="2867813"/>
            <a:ext cx="193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</a:t>
            </a:r>
            <a:r>
              <a:rPr lang="en-GB" sz="1400" b="1" dirty="0" err="1"/>
              <a:t>ibm</a:t>
            </a:r>
            <a:r>
              <a:rPr lang="hu-HU" sz="1400" b="1" dirty="0"/>
              <a:t>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79F20-0982-402E-B418-2E2AE271ED29}"/>
              </a:ext>
            </a:extLst>
          </p:cNvPr>
          <p:cNvSpPr txBox="1"/>
          <p:nvPr/>
        </p:nvSpPr>
        <p:spPr>
          <a:xfrm>
            <a:off x="2998774" y="1244893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http://www.tesla.com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87871-0699-4E51-B7A5-5C269610AC0B}"/>
              </a:ext>
            </a:extLst>
          </p:cNvPr>
          <p:cNvSpPr txBox="1"/>
          <p:nvPr/>
        </p:nvSpPr>
        <p:spPr>
          <a:xfrm>
            <a:off x="7080623" y="277016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http://www.oracle.com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1D1E8-47B5-4957-878F-0870F962D3D1}"/>
              </a:ext>
            </a:extLst>
          </p:cNvPr>
          <p:cNvSpPr txBox="1"/>
          <p:nvPr/>
        </p:nvSpPr>
        <p:spPr>
          <a:xfrm>
            <a:off x="5231229" y="5685630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http://www.apple.com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2546A0-941D-4359-85B8-27BFD1E88FCC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67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EE962-CE8C-4C2F-9984-CE61E7D47197}"/>
              </a:ext>
            </a:extLst>
          </p:cNvPr>
          <p:cNvSpPr/>
          <p:nvPr/>
        </p:nvSpPr>
        <p:spPr>
          <a:xfrm>
            <a:off x="1852651" y="3262145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0A407-462F-45F2-A477-68B3B4717316}"/>
              </a:ext>
            </a:extLst>
          </p:cNvPr>
          <p:cNvSpPr/>
          <p:nvPr/>
        </p:nvSpPr>
        <p:spPr>
          <a:xfrm>
            <a:off x="3945059" y="1569272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0A9D4-FC52-4120-8E2E-2B54E0BEBD73}"/>
              </a:ext>
            </a:extLst>
          </p:cNvPr>
          <p:cNvSpPr/>
          <p:nvPr/>
        </p:nvSpPr>
        <p:spPr>
          <a:xfrm>
            <a:off x="4332163" y="3232264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BD1D6-E3F3-4C84-AEA1-9AAB158BD80A}"/>
              </a:ext>
            </a:extLst>
          </p:cNvPr>
          <p:cNvSpPr/>
          <p:nvPr/>
        </p:nvSpPr>
        <p:spPr>
          <a:xfrm>
            <a:off x="4412624" y="5481174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6B2E5-FFD8-4B0F-A78A-FDA2385AF2C6}"/>
              </a:ext>
            </a:extLst>
          </p:cNvPr>
          <p:cNvSpPr/>
          <p:nvPr/>
        </p:nvSpPr>
        <p:spPr>
          <a:xfrm>
            <a:off x="6898449" y="3157188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B0EEA-9053-45A7-B9AB-5EE1D35B7529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69342" y="3590610"/>
            <a:ext cx="1762821" cy="29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8EEE2-38BB-4946-A4C7-221BA6B311B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64385" y="3873879"/>
            <a:ext cx="2053196" cy="1712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21C6C-7ACC-4E91-804D-403C19D56D6D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H="1" flipV="1">
            <a:off x="4690509" y="3948955"/>
            <a:ext cx="80461" cy="15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A20DE-BCDF-4AAB-8BEB-9029664C9F56}"/>
              </a:ext>
            </a:extLst>
          </p:cNvPr>
          <p:cNvCxnSpPr>
            <a:stCxn id="10" idx="1"/>
            <a:endCxn id="7" idx="6"/>
          </p:cNvCxnSpPr>
          <p:nvPr/>
        </p:nvCxnSpPr>
        <p:spPr>
          <a:xfrm flipH="1" flipV="1">
            <a:off x="4661750" y="1927618"/>
            <a:ext cx="2341656" cy="1334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D8F13-FD03-4DD0-8AC6-46D3FCD3CD94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5048854" y="3515534"/>
            <a:ext cx="1849595" cy="75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47AF-E6DC-4822-AD59-C008CCB72AC2}"/>
              </a:ext>
            </a:extLst>
          </p:cNvPr>
          <p:cNvCxnSpPr>
            <a:cxnSpLocks/>
          </p:cNvCxnSpPr>
          <p:nvPr/>
        </p:nvCxnSpPr>
        <p:spPr>
          <a:xfrm flipH="1">
            <a:off x="2473263" y="2126965"/>
            <a:ext cx="1494026" cy="1213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899A9-97F6-46B9-9FA9-E65A870092D3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3FB41-8F38-40B8-BF6D-E118079E5F1A}"/>
              </a:ext>
            </a:extLst>
          </p:cNvPr>
          <p:cNvSpPr txBox="1"/>
          <p:nvPr/>
        </p:nvSpPr>
        <p:spPr>
          <a:xfrm>
            <a:off x="366616" y="4012039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http://www.google.com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D36D-FD6D-4FE5-9EEA-B244E4171445}"/>
              </a:ext>
            </a:extLst>
          </p:cNvPr>
          <p:cNvSpPr txBox="1"/>
          <p:nvPr/>
        </p:nvSpPr>
        <p:spPr>
          <a:xfrm>
            <a:off x="3658345" y="2867813"/>
            <a:ext cx="193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</a:t>
            </a:r>
            <a:r>
              <a:rPr lang="en-GB" sz="1400" b="1" dirty="0" err="1"/>
              <a:t>ibm</a:t>
            </a:r>
            <a:r>
              <a:rPr lang="hu-HU" sz="1400" b="1" dirty="0"/>
              <a:t>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79F20-0982-402E-B418-2E2AE271ED29}"/>
              </a:ext>
            </a:extLst>
          </p:cNvPr>
          <p:cNvSpPr txBox="1"/>
          <p:nvPr/>
        </p:nvSpPr>
        <p:spPr>
          <a:xfrm>
            <a:off x="2998774" y="1244893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http://www.tesla.com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87871-0699-4E51-B7A5-5C269610AC0B}"/>
              </a:ext>
            </a:extLst>
          </p:cNvPr>
          <p:cNvSpPr txBox="1"/>
          <p:nvPr/>
        </p:nvSpPr>
        <p:spPr>
          <a:xfrm>
            <a:off x="7080623" y="277016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http://www.oracle.com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1D1E8-47B5-4957-878F-0870F962D3D1}"/>
              </a:ext>
            </a:extLst>
          </p:cNvPr>
          <p:cNvSpPr txBox="1"/>
          <p:nvPr/>
        </p:nvSpPr>
        <p:spPr>
          <a:xfrm>
            <a:off x="5231229" y="5685630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http://www.apple.com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2546A0-941D-4359-85B8-27BFD1E88FCC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529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EE962-CE8C-4C2F-9984-CE61E7D47197}"/>
              </a:ext>
            </a:extLst>
          </p:cNvPr>
          <p:cNvSpPr/>
          <p:nvPr/>
        </p:nvSpPr>
        <p:spPr>
          <a:xfrm>
            <a:off x="1852651" y="3262145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0A407-462F-45F2-A477-68B3B4717316}"/>
              </a:ext>
            </a:extLst>
          </p:cNvPr>
          <p:cNvSpPr/>
          <p:nvPr/>
        </p:nvSpPr>
        <p:spPr>
          <a:xfrm>
            <a:off x="3945059" y="1569272"/>
            <a:ext cx="716691" cy="7166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0A9D4-FC52-4120-8E2E-2B54E0BEBD73}"/>
              </a:ext>
            </a:extLst>
          </p:cNvPr>
          <p:cNvSpPr/>
          <p:nvPr/>
        </p:nvSpPr>
        <p:spPr>
          <a:xfrm>
            <a:off x="4332163" y="3232264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BD1D6-E3F3-4C84-AEA1-9AAB158BD80A}"/>
              </a:ext>
            </a:extLst>
          </p:cNvPr>
          <p:cNvSpPr/>
          <p:nvPr/>
        </p:nvSpPr>
        <p:spPr>
          <a:xfrm>
            <a:off x="4412624" y="5481174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6B2E5-FFD8-4B0F-A78A-FDA2385AF2C6}"/>
              </a:ext>
            </a:extLst>
          </p:cNvPr>
          <p:cNvSpPr/>
          <p:nvPr/>
        </p:nvSpPr>
        <p:spPr>
          <a:xfrm>
            <a:off x="6898449" y="3157188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B0EEA-9053-45A7-B9AB-5EE1D35B7529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69342" y="3590610"/>
            <a:ext cx="1762821" cy="29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8EEE2-38BB-4946-A4C7-221BA6B311B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64385" y="3873879"/>
            <a:ext cx="2053196" cy="1712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21C6C-7ACC-4E91-804D-403C19D56D6D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H="1" flipV="1">
            <a:off x="4690509" y="3948955"/>
            <a:ext cx="80461" cy="15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A20DE-BCDF-4AAB-8BEB-9029664C9F56}"/>
              </a:ext>
            </a:extLst>
          </p:cNvPr>
          <p:cNvCxnSpPr>
            <a:stCxn id="10" idx="1"/>
            <a:endCxn id="7" idx="6"/>
          </p:cNvCxnSpPr>
          <p:nvPr/>
        </p:nvCxnSpPr>
        <p:spPr>
          <a:xfrm flipH="1" flipV="1">
            <a:off x="4661750" y="1927618"/>
            <a:ext cx="2341656" cy="1334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D8F13-FD03-4DD0-8AC6-46D3FCD3CD94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5048854" y="3515534"/>
            <a:ext cx="1849595" cy="75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47AF-E6DC-4822-AD59-C008CCB72AC2}"/>
              </a:ext>
            </a:extLst>
          </p:cNvPr>
          <p:cNvCxnSpPr>
            <a:cxnSpLocks/>
          </p:cNvCxnSpPr>
          <p:nvPr/>
        </p:nvCxnSpPr>
        <p:spPr>
          <a:xfrm flipH="1">
            <a:off x="2473263" y="2126965"/>
            <a:ext cx="1494026" cy="1213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899A9-97F6-46B9-9FA9-E65A870092D3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3FB41-8F38-40B8-BF6D-E118079E5F1A}"/>
              </a:ext>
            </a:extLst>
          </p:cNvPr>
          <p:cNvSpPr txBox="1"/>
          <p:nvPr/>
        </p:nvSpPr>
        <p:spPr>
          <a:xfrm>
            <a:off x="366616" y="4012039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http://www.google.com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D36D-FD6D-4FE5-9EEA-B244E4171445}"/>
              </a:ext>
            </a:extLst>
          </p:cNvPr>
          <p:cNvSpPr txBox="1"/>
          <p:nvPr/>
        </p:nvSpPr>
        <p:spPr>
          <a:xfrm>
            <a:off x="3658345" y="2867813"/>
            <a:ext cx="193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</a:t>
            </a:r>
            <a:r>
              <a:rPr lang="en-GB" sz="1400" b="1" dirty="0" err="1"/>
              <a:t>ibm</a:t>
            </a:r>
            <a:r>
              <a:rPr lang="hu-HU" sz="1400" b="1" dirty="0"/>
              <a:t>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79F20-0982-402E-B418-2E2AE271ED29}"/>
              </a:ext>
            </a:extLst>
          </p:cNvPr>
          <p:cNvSpPr txBox="1"/>
          <p:nvPr/>
        </p:nvSpPr>
        <p:spPr>
          <a:xfrm>
            <a:off x="2998774" y="1244893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http://www.tesla.com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87871-0699-4E51-B7A5-5C269610AC0B}"/>
              </a:ext>
            </a:extLst>
          </p:cNvPr>
          <p:cNvSpPr txBox="1"/>
          <p:nvPr/>
        </p:nvSpPr>
        <p:spPr>
          <a:xfrm>
            <a:off x="7080623" y="277016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http://www.oracle.com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1D1E8-47B5-4957-878F-0870F962D3D1}"/>
              </a:ext>
            </a:extLst>
          </p:cNvPr>
          <p:cNvSpPr txBox="1"/>
          <p:nvPr/>
        </p:nvSpPr>
        <p:spPr>
          <a:xfrm>
            <a:off x="5231229" y="5685630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http://www.apple.com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2546A0-941D-4359-85B8-27BFD1E88FCC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79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EE962-CE8C-4C2F-9984-CE61E7D47197}"/>
              </a:ext>
            </a:extLst>
          </p:cNvPr>
          <p:cNvSpPr/>
          <p:nvPr/>
        </p:nvSpPr>
        <p:spPr>
          <a:xfrm>
            <a:off x="1852651" y="3262145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0A407-462F-45F2-A477-68B3B4717316}"/>
              </a:ext>
            </a:extLst>
          </p:cNvPr>
          <p:cNvSpPr/>
          <p:nvPr/>
        </p:nvSpPr>
        <p:spPr>
          <a:xfrm>
            <a:off x="3945059" y="1569272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0A9D4-FC52-4120-8E2E-2B54E0BEBD73}"/>
              </a:ext>
            </a:extLst>
          </p:cNvPr>
          <p:cNvSpPr/>
          <p:nvPr/>
        </p:nvSpPr>
        <p:spPr>
          <a:xfrm>
            <a:off x="4332163" y="3232264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BD1D6-E3F3-4C84-AEA1-9AAB158BD80A}"/>
              </a:ext>
            </a:extLst>
          </p:cNvPr>
          <p:cNvSpPr/>
          <p:nvPr/>
        </p:nvSpPr>
        <p:spPr>
          <a:xfrm>
            <a:off x="4412624" y="5481174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6B2E5-FFD8-4B0F-A78A-FDA2385AF2C6}"/>
              </a:ext>
            </a:extLst>
          </p:cNvPr>
          <p:cNvSpPr/>
          <p:nvPr/>
        </p:nvSpPr>
        <p:spPr>
          <a:xfrm>
            <a:off x="6898449" y="3157188"/>
            <a:ext cx="716691" cy="7166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B0EEA-9053-45A7-B9AB-5EE1D35B7529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569342" y="3590610"/>
            <a:ext cx="1762821" cy="29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8EEE2-38BB-4946-A4C7-221BA6B311B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64385" y="3873879"/>
            <a:ext cx="2053196" cy="1712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21C6C-7ACC-4E91-804D-403C19D56D6D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H="1" flipV="1">
            <a:off x="4690509" y="3948955"/>
            <a:ext cx="80461" cy="15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A20DE-BCDF-4AAB-8BEB-9029664C9F56}"/>
              </a:ext>
            </a:extLst>
          </p:cNvPr>
          <p:cNvCxnSpPr>
            <a:stCxn id="10" idx="1"/>
            <a:endCxn id="7" idx="6"/>
          </p:cNvCxnSpPr>
          <p:nvPr/>
        </p:nvCxnSpPr>
        <p:spPr>
          <a:xfrm flipH="1" flipV="1">
            <a:off x="4661750" y="1927618"/>
            <a:ext cx="2341656" cy="1334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D8F13-FD03-4DD0-8AC6-46D3FCD3CD94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5048854" y="3515534"/>
            <a:ext cx="1849595" cy="75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47AF-E6DC-4822-AD59-C008CCB72AC2}"/>
              </a:ext>
            </a:extLst>
          </p:cNvPr>
          <p:cNvCxnSpPr>
            <a:cxnSpLocks/>
          </p:cNvCxnSpPr>
          <p:nvPr/>
        </p:nvCxnSpPr>
        <p:spPr>
          <a:xfrm flipH="1">
            <a:off x="2473263" y="2126965"/>
            <a:ext cx="1494026" cy="1213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899A9-97F6-46B9-9FA9-E65A870092D3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3FB41-8F38-40B8-BF6D-E118079E5F1A}"/>
              </a:ext>
            </a:extLst>
          </p:cNvPr>
          <p:cNvSpPr txBox="1"/>
          <p:nvPr/>
        </p:nvSpPr>
        <p:spPr>
          <a:xfrm>
            <a:off x="366616" y="4012039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http://www.google.com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D36D-FD6D-4FE5-9EEA-B244E4171445}"/>
              </a:ext>
            </a:extLst>
          </p:cNvPr>
          <p:cNvSpPr txBox="1"/>
          <p:nvPr/>
        </p:nvSpPr>
        <p:spPr>
          <a:xfrm>
            <a:off x="3658345" y="2867813"/>
            <a:ext cx="193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</a:t>
            </a:r>
            <a:r>
              <a:rPr lang="en-GB" sz="1400" b="1" dirty="0" err="1"/>
              <a:t>ibm</a:t>
            </a:r>
            <a:r>
              <a:rPr lang="hu-HU" sz="1400" b="1" dirty="0"/>
              <a:t>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79F20-0982-402E-B418-2E2AE271ED29}"/>
              </a:ext>
            </a:extLst>
          </p:cNvPr>
          <p:cNvSpPr txBox="1"/>
          <p:nvPr/>
        </p:nvSpPr>
        <p:spPr>
          <a:xfrm>
            <a:off x="2998774" y="1244893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http://www.tesla.com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87871-0699-4E51-B7A5-5C269610AC0B}"/>
              </a:ext>
            </a:extLst>
          </p:cNvPr>
          <p:cNvSpPr txBox="1"/>
          <p:nvPr/>
        </p:nvSpPr>
        <p:spPr>
          <a:xfrm>
            <a:off x="7080623" y="277016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http://www.oracle.com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1D1E8-47B5-4957-878F-0870F962D3D1}"/>
              </a:ext>
            </a:extLst>
          </p:cNvPr>
          <p:cNvSpPr txBox="1"/>
          <p:nvPr/>
        </p:nvSpPr>
        <p:spPr>
          <a:xfrm>
            <a:off x="5231229" y="5685630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http://www.apple.com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2546A0-941D-4359-85B8-27BFD1E88FCC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024358" y="3768922"/>
            <a:ext cx="1979048" cy="181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7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6616" y="405413"/>
            <a:ext cx="8596668" cy="1320800"/>
          </a:xfrm>
        </p:spPr>
        <p:txBody>
          <a:bodyPr/>
          <a:lstStyle/>
          <a:p>
            <a:r>
              <a:rPr lang="hu-HU" u="sng" dirty="0"/>
              <a:t>Breadth-First Search </a:t>
            </a:r>
            <a:r>
              <a:rPr lang="en-GB" u="sng" dirty="0"/>
              <a:t>- WebCrawler</a:t>
            </a:r>
            <a:endParaRPr lang="hu-HU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B92E5-E195-429D-BE1B-A17023B08D31}"/>
              </a:ext>
            </a:extLst>
          </p:cNvPr>
          <p:cNvSpPr txBox="1"/>
          <p:nvPr/>
        </p:nvSpPr>
        <p:spPr>
          <a:xfrm>
            <a:off x="777710" y="1305017"/>
            <a:ext cx="888653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A </a:t>
            </a:r>
            <a:r>
              <a:rPr lang="hu-HU" b="1" dirty="0"/>
              <a:t>web crawler </a:t>
            </a:r>
            <a:r>
              <a:rPr lang="hu-HU" dirty="0"/>
              <a:t>may acquire important parameters of the web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Google have to index all the relevant web pages and have to find a way</a:t>
            </a:r>
          </a:p>
          <a:p>
            <a:r>
              <a:rPr lang="hu-HU" dirty="0">
                <a:sym typeface="Wingdings" panose="05000000000000000000" pitchFamily="2" charset="2"/>
              </a:rPr>
              <a:t>			to sort them by relevance in the </a:t>
            </a:r>
            <a:r>
              <a:rPr lang="hu-HU">
                <a:sym typeface="Wingdings" panose="05000000000000000000" pitchFamily="2" charset="2"/>
              </a:rPr>
              <a:t>search results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this is why </a:t>
            </a:r>
            <a:r>
              <a:rPr lang="hu-HU" b="1" dirty="0">
                <a:sym typeface="Wingdings" panose="05000000000000000000" pitchFamily="2" charset="2"/>
              </a:rPr>
              <a:t>page rank </a:t>
            </a:r>
            <a:r>
              <a:rPr lang="hu-HU" dirty="0">
                <a:sym typeface="Wingdings" panose="05000000000000000000" pitchFamily="2" charset="2"/>
              </a:rPr>
              <a:t>is calculated (measures the importance of a page)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We can use a web crawler in order to learn about the topology </a:t>
            </a:r>
          </a:p>
          <a:p>
            <a:r>
              <a:rPr lang="hu-HU" dirty="0">
                <a:sym typeface="Wingdings" panose="05000000000000000000" pitchFamily="2" charset="2"/>
              </a:rPr>
              <a:t>	      and the degree distribution of complex networks (systems)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</a:t>
            </a:r>
            <a:r>
              <a:rPr lang="hu-HU" b="1" dirty="0">
                <a:sym typeface="Wingdings" panose="05000000000000000000" pitchFamily="2" charset="2"/>
              </a:rPr>
              <a:t>Barabasi-model</a:t>
            </a:r>
            <a:r>
              <a:rPr lang="hu-HU" dirty="0">
                <a:sym typeface="Wingdings" panose="05000000000000000000" pitchFamily="2" charset="2"/>
              </a:rPr>
              <a:t>: we can analyze complex networks (Facebook, Twitter)</a:t>
            </a:r>
          </a:p>
          <a:p>
            <a:r>
              <a:rPr lang="hu-HU" dirty="0">
                <a:sym typeface="Wingdings" panose="05000000000000000000" pitchFamily="2" charset="2"/>
              </a:rPr>
              <a:t>				and can learn a lot about the entities of the network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 For examle: Who is the most popular person in a group of people?</a:t>
            </a:r>
          </a:p>
          <a:p>
            <a:r>
              <a:rPr lang="hu-HU" dirty="0">
                <a:sym typeface="Wingdings" panose="05000000000000000000" pitchFamily="2" charset="2"/>
              </a:rPr>
              <a:t>					What company is the most influential?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74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76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7C80"/>
                </a:solidFill>
              </a:rPr>
              <a:t>A</a:t>
            </a:r>
            <a:r>
              <a:rPr lang="hu-HU" dirty="0"/>
              <a:t> } dequeue node </a:t>
            </a:r>
            <a:r>
              <a:rPr lang="hu-HU" b="1" dirty="0"/>
              <a:t>A</a:t>
            </a:r>
            <a:r>
              <a:rPr lang="hu-HU" dirty="0"/>
              <a:t> to be able to process its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E5C3C5C8-796E-4B8E-8F02-6C74DCB3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782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79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} dequeue node </a:t>
            </a:r>
            <a:r>
              <a:rPr lang="hu-HU" b="1" dirty="0"/>
              <a:t>A</a:t>
            </a:r>
            <a:r>
              <a:rPr lang="hu-HU" dirty="0"/>
              <a:t> to be able to process its and visit its neighbors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4A13FFBF-6607-41E4-ADCC-3D0E87A2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6411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244882" y="526093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547618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378482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2854499" y="314820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1877468" y="4225446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244882" y="2012515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12296" y="1983288"/>
            <a:ext cx="751562" cy="75156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877468" y="2012515"/>
            <a:ext cx="751562" cy="751562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253249" y="1167591"/>
            <a:ext cx="3101697" cy="8449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5886380" y="1167591"/>
            <a:ext cx="3101697" cy="8156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5620663" y="1277655"/>
            <a:ext cx="0" cy="7348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923399" y="2654013"/>
            <a:ext cx="1064133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2518966" y="2654013"/>
            <a:ext cx="711314" cy="49419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253249" y="3789706"/>
            <a:ext cx="711314" cy="435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7754263" y="2624786"/>
            <a:ext cx="968097" cy="5234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Queue</a:t>
            </a:r>
            <a:r>
              <a:rPr lang="hu-HU" dirty="0"/>
              <a:t>: { </a:t>
            </a:r>
            <a:r>
              <a:rPr lang="hu-HU" b="1" dirty="0"/>
              <a:t>B</a:t>
            </a:r>
            <a:r>
              <a:rPr lang="hu-HU" dirty="0"/>
              <a:t> }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7AFCCB40-0493-482F-A03E-FD7204D1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9" y="115405"/>
            <a:ext cx="6424802" cy="967175"/>
          </a:xfrm>
        </p:spPr>
        <p:txBody>
          <a:bodyPr>
            <a:normAutofit/>
          </a:bodyPr>
          <a:lstStyle/>
          <a:p>
            <a:r>
              <a:rPr lang="hu-HU" sz="2800" u="sng" dirty="0"/>
              <a:t>Breadth-First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2129217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1948</Words>
  <Application>Microsoft Office PowerPoint</Application>
  <PresentationFormat>Widescreen</PresentationFormat>
  <Paragraphs>683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Trebuchet MS</vt:lpstr>
      <vt:lpstr>Wingdings 3</vt:lpstr>
      <vt:lpstr>Facet</vt:lpstr>
      <vt:lpstr>BREADTH-FIRST SEARCH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 Applications</vt:lpstr>
      <vt:lpstr>Breadth-First Search - WebCrawler</vt:lpstr>
      <vt:lpstr>Breadth-First Search - WebCrawler</vt:lpstr>
      <vt:lpstr>Breadth-First Search - WebCrawler</vt:lpstr>
      <vt:lpstr>Breadth-First Search - WebCrawler</vt:lpstr>
      <vt:lpstr>Breadth-First Search - WebCrawler</vt:lpstr>
      <vt:lpstr>Breadth-First Search - WebCrawler</vt:lpstr>
      <vt:lpstr>Breadth-First Search - WebCrawler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balazs</cp:lastModifiedBy>
  <cp:revision>69</cp:revision>
  <dcterms:created xsi:type="dcterms:W3CDTF">2015-02-11T17:35:44Z</dcterms:created>
  <dcterms:modified xsi:type="dcterms:W3CDTF">2020-07-09T09:08:37Z</dcterms:modified>
</cp:coreProperties>
</file>