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330" r:id="rId6"/>
    <p:sldId id="258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9" r:id="rId24"/>
    <p:sldId id="297" r:id="rId25"/>
    <p:sldId id="279" r:id="rId26"/>
    <p:sldId id="280" r:id="rId27"/>
    <p:sldId id="290" r:id="rId28"/>
    <p:sldId id="281" r:id="rId29"/>
    <p:sldId id="291" r:id="rId30"/>
    <p:sldId id="282" r:id="rId31"/>
    <p:sldId id="292" r:id="rId32"/>
    <p:sldId id="283" r:id="rId33"/>
    <p:sldId id="293" r:id="rId34"/>
    <p:sldId id="285" r:id="rId35"/>
    <p:sldId id="286" r:id="rId36"/>
    <p:sldId id="287" r:id="rId37"/>
    <p:sldId id="294" r:id="rId38"/>
    <p:sldId id="298" r:id="rId39"/>
    <p:sldId id="295" r:id="rId40"/>
    <p:sldId id="296" r:id="rId41"/>
    <p:sldId id="28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1" r:id="rId74"/>
    <p:sldId id="259" r:id="rId7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2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86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00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78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346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5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89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82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37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216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2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72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279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91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11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892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25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2016. 07. 16.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264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scc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STRONGLY CONNECTED COMPONENTS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02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91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282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3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239"/>
          </a:xfrm>
        </p:spPr>
        <p:txBody>
          <a:bodyPr/>
          <a:lstStyle/>
          <a:p>
            <a:r>
              <a:rPr lang="hu-HU" u="sng" dirty="0" smtClean="0"/>
              <a:t>Strongly connected components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31642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 graph is connected if all its vertices are connected</a:t>
            </a:r>
          </a:p>
          <a:p>
            <a:r>
              <a:rPr lang="hu-HU" dirty="0" smtClean="0"/>
              <a:t>A graph is </a:t>
            </a:r>
            <a:r>
              <a:rPr lang="hu-HU" b="1" dirty="0" smtClean="0"/>
              <a:t>strongly</a:t>
            </a:r>
            <a:r>
              <a:rPr lang="hu-HU" dirty="0" smtClean="0"/>
              <a:t> connected if we can get from any vertex to any other vertex (undirected graphs are strongly connected by definition)</a:t>
            </a:r>
          </a:p>
          <a:p>
            <a:r>
              <a:rPr lang="hu-HU" dirty="0" smtClean="0"/>
              <a:t>In directed graphs there are vertices that cannot be reached from everywhere</a:t>
            </a:r>
          </a:p>
          <a:p>
            <a:r>
              <a:rPr lang="hu-HU" dirty="0" smtClean="0"/>
              <a:t>These clusters can be discovered with DFS</a:t>
            </a:r>
          </a:p>
          <a:p>
            <a:r>
              <a:rPr lang="hu-HU" dirty="0" smtClean="0"/>
              <a:t>We can find the strongly connected components of a graph in </a:t>
            </a:r>
            <a:r>
              <a:rPr lang="hu-HU" b="1" dirty="0" smtClean="0"/>
              <a:t>O(V)</a:t>
            </a:r>
            <a:r>
              <a:rPr lang="hu-HU" dirty="0" smtClean="0"/>
              <a:t> time</a:t>
            </a:r>
          </a:p>
          <a:p>
            <a:r>
              <a:rPr lang="hu-HU" dirty="0" smtClean="0"/>
              <a:t>If we shrink each component to a vertex, these vertices form a DAG, this is the „condensation” of the G graph</a:t>
            </a:r>
          </a:p>
          <a:p>
            <a:r>
              <a:rPr lang="hu-HU" dirty="0" smtClean="0"/>
              <a:t>So a directed graph is a DAG only if there is no subgraph that is strongly connected 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08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83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5318" y="2034861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48577" y="2034861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91837" y="2034861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35097" y="2034861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5318" y="4299397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48577" y="4299397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91837" y="4299397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7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35097" y="4299397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32597" y="2408350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68344" y="2408350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29848" y="25221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529312" y="2288149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86588" y="4812406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86052" y="4578441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556678" y="4692203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32596" y="4692203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95977" y="308234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9234152" y="3019024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06840" y="2820473"/>
            <a:ext cx="1133339" cy="12170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41383" y="3019024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011991" y="3061950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88398" y="3003996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10726055" y="3226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10726055" y="3226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10726055" y="3226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10726055" y="3226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10726055" y="3226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10726055" y="3226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5318" y="2034861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48577" y="2034861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91837" y="2034861"/>
            <a:ext cx="785612" cy="785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35097" y="2034861"/>
            <a:ext cx="785612" cy="785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5318" y="4299397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48577" y="4299397"/>
            <a:ext cx="785612" cy="7856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91837" y="4299397"/>
            <a:ext cx="785612" cy="7856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7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35097" y="4299397"/>
            <a:ext cx="785612" cy="785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32597" y="2408350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68344" y="2408350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29848" y="25221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29312" y="2288149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86588" y="4812406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86052" y="4578441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56678" y="4692203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32596" y="4692203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95977" y="308234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234152" y="3019024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06840" y="2820473"/>
            <a:ext cx="1133339" cy="12170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41383" y="3019024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11991" y="3061950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88398" y="3003996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10726055" y="3226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4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0749189" y="51320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49189" y="4837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0749189" y="44989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49189" y="417442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10760062" y="38902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28294" y="35656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10726055" y="3226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996224" y="303495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96224" y="303495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034" y="463499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start again but with the transposed graph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50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96224" y="303495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07961" y="6126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tack.pop()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95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96224" y="303495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70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99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41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078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13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38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5318" y="2034861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48577" y="2034861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91837" y="2034861"/>
            <a:ext cx="785612" cy="785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35097" y="2034861"/>
            <a:ext cx="785612" cy="785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5318" y="4299397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48577" y="4299397"/>
            <a:ext cx="785612" cy="7856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91837" y="4299397"/>
            <a:ext cx="785612" cy="78561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7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35097" y="4299397"/>
            <a:ext cx="785612" cy="785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32597" y="2408350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68344" y="2408350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29848" y="25221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29312" y="2288149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86588" y="4812406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86052" y="4578441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556678" y="4692203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32596" y="4692203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95977" y="308234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234152" y="3019024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06840" y="2820473"/>
            <a:ext cx="1133339" cy="12170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41383" y="3019024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11991" y="3061950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988398" y="3003996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54443" y="453081"/>
            <a:ext cx="7409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does strongly connected components mean?</a:t>
            </a:r>
          </a:p>
          <a:p>
            <a:r>
              <a:rPr lang="hu-HU" dirty="0"/>
              <a:t>	</a:t>
            </a:r>
            <a:r>
              <a:rPr lang="hu-HU" dirty="0" smtClean="0"/>
              <a:t>That we can get from </a:t>
            </a:r>
            <a:r>
              <a:rPr lang="hu-HU" i="1" dirty="0" smtClean="0"/>
              <a:t>every</a:t>
            </a:r>
            <a:r>
              <a:rPr lang="hu-HU" dirty="0" smtClean="0"/>
              <a:t> vertex to </a:t>
            </a:r>
            <a:r>
              <a:rPr lang="hu-HU" i="1" dirty="0" smtClean="0"/>
              <a:t>every</a:t>
            </a:r>
            <a:r>
              <a:rPr lang="hu-HU" dirty="0" smtClean="0"/>
              <a:t> other vertex </a:t>
            </a:r>
          </a:p>
          <a:p>
            <a:r>
              <a:rPr lang="hu-HU" dirty="0"/>
              <a:t>	</a:t>
            </a:r>
            <a:r>
              <a:rPr lang="hu-HU" dirty="0" smtClean="0"/>
              <a:t>	within a SCC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83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72495" y="5123442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first </a:t>
            </a:r>
          </a:p>
          <a:p>
            <a:r>
              <a:rPr lang="hu-HU" dirty="0" smtClean="0"/>
              <a:t>SCC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91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07961" y="6126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tack.pop()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09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8984965" y="33736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62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9001258" y="36876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B</a:t>
            </a:r>
            <a:endParaRPr lang="hu-HU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07961" y="6126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tack.pop()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50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06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2433" y="4023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E</a:t>
            </a:r>
            <a:endParaRPr lang="hu-HU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907961" y="6126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tack.pop()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76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595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61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39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 smtClean="0"/>
              <a:t> </a:t>
            </a:r>
            <a:r>
              <a:rPr lang="en-US" dirty="0"/>
              <a:t>directed cycle is strongly connected </a:t>
            </a:r>
            <a:endParaRPr lang="hu-HU" dirty="0" smtClean="0"/>
          </a:p>
          <a:p>
            <a:r>
              <a:rPr lang="hu-HU" dirty="0"/>
              <a:t>E</a:t>
            </a:r>
            <a:r>
              <a:rPr lang="en-US" dirty="0" smtClean="0"/>
              <a:t>very </a:t>
            </a:r>
            <a:r>
              <a:rPr lang="en-US" dirty="0"/>
              <a:t>nontrivial strongly connected component contains at least one directed </a:t>
            </a:r>
            <a:r>
              <a:rPr lang="en-US" dirty="0" smtClean="0"/>
              <a:t>cycle</a:t>
            </a:r>
            <a:endParaRPr lang="hu-HU" dirty="0" smtClean="0"/>
          </a:p>
          <a:p>
            <a:r>
              <a:rPr lang="hu-HU" b="1" dirty="0" smtClean="0"/>
              <a:t>Kosaraju algorithm</a:t>
            </a:r>
            <a:r>
              <a:rPr lang="hu-HU" dirty="0" smtClean="0"/>
              <a:t>: does two </a:t>
            </a:r>
            <a:r>
              <a:rPr lang="hu-HU" dirty="0" smtClean="0"/>
              <a:t>DFS algorithms, </a:t>
            </a:r>
            <a:r>
              <a:rPr lang="hu-HU" dirty="0" smtClean="0"/>
              <a:t>one to get the topological ordering and then on the transposed graph to discover the strongly connected components</a:t>
            </a:r>
          </a:p>
          <a:p>
            <a:r>
              <a:rPr lang="hu-HU" dirty="0" smtClean="0"/>
              <a:t>Transpose of a graph: we reverse each edge, change the start and target vertex</a:t>
            </a:r>
          </a:p>
          <a:p>
            <a:r>
              <a:rPr lang="hu-HU" b="1" dirty="0" smtClean="0"/>
              <a:t>Tarjan algorithm</a:t>
            </a:r>
            <a:r>
              <a:rPr lang="hu-HU" dirty="0" smtClean="0"/>
              <a:t>: it uses only one DFS so it is much more popular in practise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43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824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5748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0317" y="1030067"/>
            <a:ext cx="20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second</a:t>
            </a:r>
          </a:p>
          <a:p>
            <a:r>
              <a:rPr lang="hu-HU" dirty="0" smtClean="0"/>
              <a:t>SCC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25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991560" y="437612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G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7961" y="6126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tack.pop()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84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20006" y="468361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H</a:t>
            </a:r>
            <a:endParaRPr lang="hu-HU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7961" y="6126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tack.pop()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91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9022016" y="50288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7961" y="6126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tack.pop()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69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67278" y="35421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06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67278" y="35421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75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67278" y="35421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10776893" y="324476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222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67278" y="35421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10776893" y="324476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691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KOSARAJU ALGORITHM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STRONGLY CONNECTED COMPONENTS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98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</a:t>
            </a:r>
            <a:endParaRPr lang="hu-HU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67278" y="35421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10776893" y="324476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8693" y="5072132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third</a:t>
            </a:r>
          </a:p>
          <a:p>
            <a:r>
              <a:rPr lang="hu-HU" dirty="0" smtClean="0"/>
              <a:t>SCC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26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9011447" y="538101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D</a:t>
            </a:r>
            <a:endParaRPr lang="hu-HU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67278" y="35421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10776893" y="324476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7961" y="6126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tack.pop()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94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57907" y="2942193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9750" y="2757540"/>
            <a:ext cx="1107931" cy="1275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12938" y="2900965"/>
            <a:ext cx="7512" cy="10957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7511" y="2896100"/>
            <a:ext cx="2147" cy="955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4200" y="4567705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46537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98385" y="2298878"/>
            <a:ext cx="1053921" cy="4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15348" y="4567705"/>
            <a:ext cx="11075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52850" y="54261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10749189" y="5132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49189" y="4817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10776893" y="4492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030" y="41814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784472" y="385349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67278" y="35421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10776893" y="324476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8658" y="5501357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 is empty: terminate the algorithm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12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APPLICATIONS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Applications of STRONGLY </a:t>
            </a:r>
            <a:r>
              <a:rPr lang="hu-HU" dirty="0" smtClean="0"/>
              <a:t>CONNECTED COMPONENTS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85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Applications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Ecology: to determine the hierarchy of food need</a:t>
            </a:r>
          </a:p>
          <a:p>
            <a:r>
              <a:rPr lang="hu-HU" dirty="0" smtClean="0"/>
              <a:t>Software engineering: if we have a huge software and want to create packages to each connected classes we can classify according to strongly connected components</a:t>
            </a:r>
          </a:p>
          <a:p>
            <a:r>
              <a:rPr lang="hu-HU" dirty="0" smtClean="0"/>
              <a:t>Astrophysics: if we have an image of faint stars and want to detect each of them...it is a good way of finding the clusters</a:t>
            </a:r>
          </a:p>
          <a:p>
            <a:r>
              <a:rPr lang="hu-HU" dirty="0" smtClean="0"/>
              <a:t>Recommender systems ( youtube videos ) : we can recommend another item from the given strongly connected cluster !!!</a:t>
            </a:r>
          </a:p>
        </p:txBody>
      </p:sp>
    </p:spTree>
    <p:extLst>
      <p:ext uri="{BB962C8B-B14F-4D97-AF65-F5344CB8AC3E}">
        <p14:creationId xmlns:p14="http://schemas.microsoft.com/office/powerpoint/2010/main" val="25368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Algorithm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to use a stack for DFS traversal because we have to track the finishing times</a:t>
            </a:r>
            <a:endParaRPr lang="hu-HU" dirty="0"/>
          </a:p>
          <a:p>
            <a:r>
              <a:rPr lang="hu-HU" dirty="0" smtClean="0"/>
              <a:t>We need to track whether we have already visited a given node or not</a:t>
            </a:r>
          </a:p>
          <a:p>
            <a:r>
              <a:rPr lang="hu-HU" b="1" dirty="0" smtClean="0"/>
              <a:t>1.)</a:t>
            </a:r>
            <a:r>
              <a:rPr lang="hu-HU" dirty="0" smtClean="0"/>
              <a:t> Do a DFS on the original graph and keep pushing the nodes to the stack</a:t>
            </a:r>
          </a:p>
          <a:p>
            <a:r>
              <a:rPr lang="hu-HU" b="1" dirty="0" smtClean="0"/>
              <a:t>2.) </a:t>
            </a:r>
            <a:r>
              <a:rPr lang="hu-HU" dirty="0" smtClean="0"/>
              <a:t>Transpose the graph </a:t>
            </a:r>
            <a:r>
              <a:rPr lang="hu-HU" dirty="0" smtClean="0">
                <a:sym typeface="Wingdings" panose="05000000000000000000" pitchFamily="2" charset="2"/>
              </a:rPr>
              <a:t> reverse the edges</a:t>
            </a:r>
          </a:p>
          <a:p>
            <a:r>
              <a:rPr lang="hu-HU" b="1" dirty="0" smtClean="0">
                <a:sym typeface="Wingdings" panose="05000000000000000000" pitchFamily="2" charset="2"/>
              </a:rPr>
              <a:t>3.) </a:t>
            </a:r>
            <a:r>
              <a:rPr lang="hu-HU" dirty="0" smtClean="0">
                <a:sym typeface="Wingdings" panose="05000000000000000000" pitchFamily="2" charset="2"/>
              </a:rPr>
              <a:t>Keep popping the nodes from the stack, keep constructing the strongly connected components</a:t>
            </a:r>
            <a:endParaRPr lang="hu-HU" b="1" dirty="0" smtClean="0"/>
          </a:p>
        </p:txBody>
      </p:sp>
    </p:spTree>
    <p:extLst>
      <p:ext uri="{BB962C8B-B14F-4D97-AF65-F5344CB8AC3E}">
        <p14:creationId xmlns:p14="http://schemas.microsoft.com/office/powerpoint/2010/main" val="149102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8186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6144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90470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7047965" y="1906072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618186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276144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90470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7047965" y="4170608"/>
            <a:ext cx="785612" cy="785612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5465" y="2279561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81212" y="2279561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2716" y="2393325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42180" y="2159360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9456" y="4683617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8920" y="4449652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9546" y="4563414"/>
            <a:ext cx="1053921" cy="42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5464" y="4563414"/>
            <a:ext cx="110758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8845" y="2953554"/>
            <a:ext cx="2147" cy="955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547020" y="2890235"/>
            <a:ext cx="15025" cy="1106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19708" y="2691684"/>
            <a:ext cx="1133339" cy="12170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4251" y="2890235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4859" y="2933161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01266" y="2875207"/>
            <a:ext cx="7512" cy="10957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680361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34282" y="1695717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80361" y="5855594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820035" y="60144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stack</a:t>
            </a:r>
            <a:endParaRPr lang="hu-HU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0403983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457904" y="1745086"/>
            <a:ext cx="0" cy="41598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403983" y="5904963"/>
            <a:ext cx="10539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7596" y="60144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isited set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30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1765</TotalTime>
  <Words>1693</Words>
  <Application>Microsoft Office PowerPoint</Application>
  <PresentationFormat>Widescreen</PresentationFormat>
  <Paragraphs>1260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Century Gothic</vt:lpstr>
      <vt:lpstr>Wingdings</vt:lpstr>
      <vt:lpstr>Wingdings 3</vt:lpstr>
      <vt:lpstr>Ion</vt:lpstr>
      <vt:lpstr>scc</vt:lpstr>
      <vt:lpstr>Strongly connected components</vt:lpstr>
      <vt:lpstr>PowerPoint Presentation</vt:lpstr>
      <vt:lpstr>PowerPoint Presentation</vt:lpstr>
      <vt:lpstr>PowerPoint Presentation</vt:lpstr>
      <vt:lpstr>PowerPoint Presentation</vt:lpstr>
      <vt:lpstr>KOSARAJU ALGORITHM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User</cp:lastModifiedBy>
  <cp:revision>28</cp:revision>
  <dcterms:created xsi:type="dcterms:W3CDTF">2015-02-15T18:13:13Z</dcterms:created>
  <dcterms:modified xsi:type="dcterms:W3CDTF">2016-07-16T14:08:43Z</dcterms:modified>
</cp:coreProperties>
</file>