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74" r:id="rId3"/>
    <p:sldId id="316" r:id="rId4"/>
    <p:sldId id="318" r:id="rId5"/>
    <p:sldId id="385" r:id="rId6"/>
    <p:sldId id="319" r:id="rId7"/>
    <p:sldId id="320" r:id="rId8"/>
    <p:sldId id="321" r:id="rId9"/>
    <p:sldId id="322" r:id="rId10"/>
    <p:sldId id="388" r:id="rId11"/>
    <p:sldId id="256" r:id="rId12"/>
    <p:sldId id="325" r:id="rId13"/>
    <p:sldId id="382" r:id="rId14"/>
    <p:sldId id="326" r:id="rId15"/>
    <p:sldId id="327" r:id="rId16"/>
    <p:sldId id="334" r:id="rId17"/>
    <p:sldId id="328" r:id="rId18"/>
    <p:sldId id="335" r:id="rId19"/>
    <p:sldId id="329" r:id="rId20"/>
    <p:sldId id="330" r:id="rId21"/>
    <p:sldId id="331" r:id="rId22"/>
    <p:sldId id="386" r:id="rId23"/>
    <p:sldId id="336" r:id="rId24"/>
    <p:sldId id="387" r:id="rId25"/>
    <p:sldId id="337" r:id="rId26"/>
    <p:sldId id="338" r:id="rId27"/>
    <p:sldId id="383" r:id="rId28"/>
    <p:sldId id="341" r:id="rId29"/>
    <p:sldId id="384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5" r:id="rId62"/>
    <p:sldId id="376" r:id="rId63"/>
    <p:sldId id="377" r:id="rId64"/>
    <p:sldId id="378" r:id="rId65"/>
    <p:sldId id="380" r:id="rId66"/>
    <p:sldId id="381" r:id="rId67"/>
    <p:sldId id="275" r:id="rId68"/>
    <p:sldId id="276" r:id="rId69"/>
    <p:sldId id="277" r:id="rId70"/>
    <p:sldId id="278" r:id="rId71"/>
    <p:sldId id="279" r:id="rId72"/>
    <p:sldId id="280" r:id="rId73"/>
    <p:sldId id="281" r:id="rId74"/>
    <p:sldId id="282" r:id="rId75"/>
    <p:sldId id="312" r:id="rId76"/>
    <p:sldId id="313" r:id="rId77"/>
    <p:sldId id="314" r:id="rId78"/>
    <p:sldId id="283" r:id="rId79"/>
    <p:sldId id="284" r:id="rId80"/>
    <p:sldId id="285" r:id="rId81"/>
    <p:sldId id="287" r:id="rId82"/>
    <p:sldId id="289" r:id="rId83"/>
    <p:sldId id="290" r:id="rId84"/>
    <p:sldId id="291" r:id="rId85"/>
    <p:sldId id="292" r:id="rId86"/>
    <p:sldId id="293" r:id="rId87"/>
    <p:sldId id="294" r:id="rId88"/>
    <p:sldId id="295" r:id="rId89"/>
    <p:sldId id="297" r:id="rId90"/>
    <p:sldId id="298" r:id="rId91"/>
    <p:sldId id="299" r:id="rId92"/>
    <p:sldId id="300" r:id="rId93"/>
    <p:sldId id="301" r:id="rId94"/>
    <p:sldId id="302" r:id="rId95"/>
    <p:sldId id="303" r:id="rId96"/>
    <p:sldId id="304" r:id="rId97"/>
    <p:sldId id="305" r:id="rId98"/>
    <p:sldId id="306" r:id="rId99"/>
    <p:sldId id="307" r:id="rId100"/>
    <p:sldId id="308" r:id="rId101"/>
    <p:sldId id="309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5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56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018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5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8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51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3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7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3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73C9C5-51B5-46D1-8ABC-724D368A6FB4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82AE-AE2E-4FC2-BF36-747DB96F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82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SHORTEST PATH</a:t>
            </a:r>
            <a:endParaRPr lang="hu-HU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SHORTEST PATH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86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0652" y="158607"/>
            <a:ext cx="9775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unction DijkstraAlgorithm(Graph, source)</a:t>
            </a:r>
          </a:p>
          <a:p>
            <a:endParaRPr lang="hu-HU" dirty="0" smtClean="0"/>
          </a:p>
          <a:p>
            <a:r>
              <a:rPr lang="hu-HU" dirty="0" smtClean="0"/>
              <a:t>	distance[source] = 0</a:t>
            </a:r>
          </a:p>
          <a:p>
            <a:r>
              <a:rPr lang="hu-HU" dirty="0"/>
              <a:t>	</a:t>
            </a:r>
            <a:r>
              <a:rPr lang="hu-HU" dirty="0" smtClean="0"/>
              <a:t>create vertex queue Q</a:t>
            </a:r>
          </a:p>
          <a:p>
            <a:endParaRPr lang="hu-HU" dirty="0"/>
          </a:p>
          <a:p>
            <a:r>
              <a:rPr lang="hu-HU" dirty="0" smtClean="0"/>
              <a:t>	for v in Graph</a:t>
            </a:r>
          </a:p>
          <a:p>
            <a:r>
              <a:rPr lang="hu-HU" dirty="0"/>
              <a:t>	</a:t>
            </a:r>
            <a:r>
              <a:rPr lang="hu-HU" dirty="0" smtClean="0"/>
              <a:t>	distance[v] = inf</a:t>
            </a:r>
          </a:p>
          <a:p>
            <a:r>
              <a:rPr lang="hu-HU" dirty="0"/>
              <a:t>	</a:t>
            </a:r>
            <a:r>
              <a:rPr lang="hu-HU" dirty="0" smtClean="0"/>
              <a:t>	predecessor[v] = undefined  // previous node in the shortest path</a:t>
            </a:r>
          </a:p>
          <a:p>
            <a:r>
              <a:rPr lang="hu-HU" dirty="0"/>
              <a:t>	</a:t>
            </a:r>
            <a:r>
              <a:rPr lang="hu-HU" dirty="0" smtClean="0"/>
              <a:t>	add v to Q</a:t>
            </a:r>
          </a:p>
          <a:p>
            <a:endParaRPr lang="hu-HU" dirty="0"/>
          </a:p>
          <a:p>
            <a:r>
              <a:rPr lang="hu-HU" dirty="0" smtClean="0"/>
              <a:t>	while Q not empty</a:t>
            </a:r>
          </a:p>
          <a:p>
            <a:r>
              <a:rPr lang="hu-HU" dirty="0"/>
              <a:t>	</a:t>
            </a:r>
            <a:r>
              <a:rPr lang="hu-HU" dirty="0" smtClean="0"/>
              <a:t>	u = vertex in Q with min distance // this is why to use heaps !!!</a:t>
            </a:r>
          </a:p>
          <a:p>
            <a:r>
              <a:rPr lang="hu-HU" dirty="0"/>
              <a:t>	</a:t>
            </a:r>
            <a:r>
              <a:rPr lang="hu-HU" dirty="0" smtClean="0"/>
              <a:t>	remove u from Q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b="1" dirty="0" smtClean="0">
                <a:solidFill>
                  <a:srgbClr val="FFFF00"/>
                </a:solidFill>
              </a:rPr>
              <a:t>for each neighbor v of u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tempDist = distance[u] + distBetween(u,v)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if tempDist &lt; distance[v]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distance[v] = tempDist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predecessor[v] = u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return distance[]  // contains the shortest distances from source to other 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82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447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in(9,7+3) = 9 so no better path found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                     </a:t>
            </a:r>
            <a:r>
              <a:rPr lang="hu-HU" b="1" dirty="0" smtClean="0">
                <a:solidFill>
                  <a:srgbClr val="FF0000"/>
                </a:solidFill>
              </a:rPr>
              <a:t>7</a:t>
            </a:r>
            <a:r>
              <a:rPr lang="hu-HU" dirty="0" smtClean="0"/>
              <a:t>                                       9   	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237667" y="402780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                                                               </a:t>
            </a:r>
            <a:r>
              <a:rPr lang="hu-HU" b="1" dirty="0" smtClean="0">
                <a:solidFill>
                  <a:srgbClr val="FF0000"/>
                </a:solidFill>
              </a:rPr>
              <a:t>9</a:t>
            </a:r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06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94194" y="5637444"/>
            <a:ext cx="10520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Conclusion</a:t>
            </a:r>
            <a:r>
              <a:rPr lang="hu-HU" dirty="0" smtClean="0"/>
              <a:t>: red values represent what are the shortest path values from A to the given node</a:t>
            </a:r>
          </a:p>
          <a:p>
            <a:r>
              <a:rPr lang="hu-HU" dirty="0"/>
              <a:t>	</a:t>
            </a:r>
            <a:r>
              <a:rPr lang="hu-HU" dirty="0" smtClean="0"/>
              <a:t>If we want the path itself: we have to „backtrack”, have to store predecessors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                     </a:t>
            </a:r>
            <a:r>
              <a:rPr lang="hu-HU" b="1" dirty="0" smtClean="0">
                <a:solidFill>
                  <a:srgbClr val="FF0000"/>
                </a:solidFill>
              </a:rPr>
              <a:t>7</a:t>
            </a:r>
            <a:r>
              <a:rPr lang="hu-HU" dirty="0" smtClean="0"/>
              <a:t>                                       9   	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237667" y="402780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                                                               </a:t>
            </a:r>
            <a:r>
              <a:rPr lang="hu-HU" b="1" dirty="0" smtClean="0">
                <a:solidFill>
                  <a:srgbClr val="FF0000"/>
                </a:solidFill>
              </a:rPr>
              <a:t>9</a:t>
            </a:r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87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213" y="181035"/>
            <a:ext cx="655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Initialize </a:t>
            </a:r>
            <a:r>
              <a:rPr lang="hu-HU" dirty="0" smtClean="0">
                <a:sym typeface="Wingdings" panose="05000000000000000000" pitchFamily="2" charset="2"/>
              </a:rPr>
              <a:t> source vertex distance is 0, all the other vertex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have infinity distance from the source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87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194" y="132204"/>
            <a:ext cx="1042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B: decide what is smaller 0+5 or inf ... 5 is smaller so UPDATE</a:t>
            </a:r>
          </a:p>
          <a:p>
            <a:r>
              <a:rPr lang="hu-HU" dirty="0"/>
              <a:t>	</a:t>
            </a:r>
            <a:r>
              <a:rPr lang="hu-HU" dirty="0" smtClean="0"/>
              <a:t>+ we have to track predecessor when we update ( if we do not update, we don’t )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9714101" y="2562775"/>
            <a:ext cx="205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redecessor of B</a:t>
            </a:r>
          </a:p>
          <a:p>
            <a:r>
              <a:rPr lang="hu-HU" dirty="0"/>
              <a:t>i</a:t>
            </a:r>
            <a:r>
              <a:rPr lang="hu-HU" dirty="0" smtClean="0"/>
              <a:t>s A</a:t>
            </a:r>
            <a:endParaRPr lang="hu-HU" dirty="0"/>
          </a:p>
        </p:txBody>
      </p:sp>
      <p:sp>
        <p:nvSpPr>
          <p:cNvPr id="55" name="Oval 54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490163" y="71859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411293" y="28044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707311" y="58448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55" idx="4"/>
            <a:endCxn id="58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5" idx="5"/>
            <a:endCxn id="59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5" idx="7"/>
            <a:endCxn id="5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6" idx="6"/>
            <a:endCxn id="61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6" idx="5"/>
            <a:endCxn id="62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6" idx="4"/>
            <a:endCxn id="59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8" idx="7"/>
            <a:endCxn id="59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8" idx="6"/>
            <a:endCxn id="65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8" idx="6"/>
            <a:endCxn id="63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9" idx="6"/>
            <a:endCxn id="62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9" idx="6"/>
            <a:endCxn id="63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2" idx="7"/>
            <a:endCxn id="61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2" idx="5"/>
            <a:endCxn id="65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3" idx="5"/>
            <a:endCxn id="65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3" idx="7"/>
            <a:endCxn id="62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1" idx="5"/>
            <a:endCxn id="65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42162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0908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05654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58301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092246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61844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69091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21186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351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6938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4967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7797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2011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inf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5733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2769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27225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41545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383347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383347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590198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675878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57684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13718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68474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54376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50833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591629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61227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68474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61227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591629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3843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108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680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075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08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1864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29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296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320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688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500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383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9771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792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080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071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593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79768" y="231251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H: decide what is smaller 0+8 or inf ... 8 is smaller so UPDATE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601392" y="2372336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redecessor of H</a:t>
            </a:r>
          </a:p>
          <a:p>
            <a:r>
              <a:rPr lang="hu-HU" dirty="0"/>
              <a:t>i</a:t>
            </a:r>
            <a:r>
              <a:rPr lang="hu-HU" dirty="0" smtClean="0"/>
              <a:t>s 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93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69873" y="195890"/>
            <a:ext cx="739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E: decide what is smaller 0+9 or inf ... 9 is smaller so UPDATE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601392" y="2397050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redecessor of E</a:t>
            </a:r>
          </a:p>
          <a:p>
            <a:r>
              <a:rPr lang="hu-HU" dirty="0"/>
              <a:t>i</a:t>
            </a:r>
            <a:r>
              <a:rPr lang="hu-HU" dirty="0" smtClean="0"/>
              <a:t>s 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98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B – 5  ;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95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</a:t>
            </a:r>
            <a:r>
              <a:rPr lang="hu-HU" b="1" dirty="0" smtClean="0">
                <a:solidFill>
                  <a:srgbClr val="FF0000"/>
                </a:solidFill>
              </a:rPr>
              <a:t>B – 5  </a:t>
            </a:r>
            <a:r>
              <a:rPr lang="hu-HU" dirty="0" smtClean="0"/>
              <a:t>;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S</a:t>
            </a:r>
            <a:r>
              <a:rPr lang="en-US" dirty="0" err="1" smtClean="0"/>
              <a:t>hortest</a:t>
            </a:r>
            <a:r>
              <a:rPr lang="en-US" dirty="0" smtClean="0"/>
              <a:t> </a:t>
            </a:r>
            <a:r>
              <a:rPr lang="en-US" dirty="0"/>
              <a:t>path </a:t>
            </a:r>
            <a:r>
              <a:rPr lang="en-US" dirty="0" smtClean="0"/>
              <a:t>problem</a:t>
            </a:r>
            <a:r>
              <a:rPr lang="hu-HU" dirty="0" smtClean="0"/>
              <a:t>: </a:t>
            </a:r>
            <a:r>
              <a:rPr lang="en-US" dirty="0" smtClean="0"/>
              <a:t>finding </a:t>
            </a:r>
            <a:r>
              <a:rPr lang="en-US" dirty="0"/>
              <a:t>a path between two </a:t>
            </a:r>
            <a:r>
              <a:rPr lang="en-US" dirty="0" smtClean="0"/>
              <a:t>vertices </a:t>
            </a:r>
            <a:r>
              <a:rPr lang="en-US" dirty="0"/>
              <a:t>in a graph such that the sum of the weights of its </a:t>
            </a:r>
            <a:r>
              <a:rPr lang="en-US" dirty="0" smtClean="0"/>
              <a:t>edges </a:t>
            </a:r>
            <a:r>
              <a:rPr lang="en-US" dirty="0"/>
              <a:t>is minimized</a:t>
            </a:r>
            <a:endParaRPr lang="hu-HU" dirty="0" smtClean="0"/>
          </a:p>
          <a:p>
            <a:r>
              <a:rPr lang="hu-HU" dirty="0" smtClean="0"/>
              <a:t>Dijkstra algorithm</a:t>
            </a:r>
          </a:p>
          <a:p>
            <a:r>
              <a:rPr lang="hu-HU" dirty="0" smtClean="0"/>
              <a:t>Bellman-Ford algorithm</a:t>
            </a:r>
          </a:p>
          <a:p>
            <a:r>
              <a:rPr lang="hu-HU" dirty="0" smtClean="0"/>
              <a:t>A* search</a:t>
            </a:r>
          </a:p>
          <a:p>
            <a:r>
              <a:rPr lang="hu-HU" dirty="0" smtClean="0"/>
              <a:t>Floyd-Warshall algorithm</a:t>
            </a:r>
          </a:p>
        </p:txBody>
      </p:sp>
    </p:spTree>
    <p:extLst>
      <p:ext uri="{BB962C8B-B14F-4D97-AF65-F5344CB8AC3E}">
        <p14:creationId xmlns:p14="http://schemas.microsoft.com/office/powerpoint/2010/main" val="119872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59251" y="56729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D: decide what is smaller 5+15 or inf ... 20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67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06450" y="50610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D: decide what is smaller 5+15 or inf ... 20 is smaller so UPDATE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601392" y="2397050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redecessor of D</a:t>
            </a:r>
          </a:p>
          <a:p>
            <a:r>
              <a:rPr lang="hu-HU" dirty="0"/>
              <a:t>i</a:t>
            </a:r>
            <a:r>
              <a:rPr lang="hu-HU" dirty="0" smtClean="0"/>
              <a:t>s 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44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9285" y="74910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C: decide what is smaller 5+12 or inf ... 17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43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96130" y="74910"/>
            <a:ext cx="770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C: decide what is smaller 5+12 or inf ... 17 is smaller so UPDATE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601392" y="239705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redecessor of C</a:t>
            </a:r>
          </a:p>
          <a:p>
            <a:r>
              <a:rPr lang="hu-HU" dirty="0"/>
              <a:t>i</a:t>
            </a:r>
            <a:r>
              <a:rPr lang="hu-HU" dirty="0" smtClean="0"/>
              <a:t>s 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58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7952" y="32659"/>
            <a:ext cx="826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H: decide what is smaller 5+4 or 8 ... 8 is smaller so DO NOT UPDATE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601392" y="2397050"/>
            <a:ext cx="256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redecessor of H</a:t>
            </a:r>
          </a:p>
          <a:p>
            <a:r>
              <a:rPr lang="hu-HU" dirty="0"/>
              <a:t>r</a:t>
            </a:r>
            <a:r>
              <a:rPr lang="hu-HU" dirty="0" smtClean="0"/>
              <a:t>emanins A because</a:t>
            </a:r>
          </a:p>
          <a:p>
            <a:r>
              <a:rPr lang="hu-HU" dirty="0"/>
              <a:t>w</a:t>
            </a:r>
            <a:r>
              <a:rPr lang="hu-HU" dirty="0" smtClean="0"/>
              <a:t>e do not update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40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- 9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2311" y="74910"/>
            <a:ext cx="826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H: decide what is smaller 5+4 or 8 ... 8 is smaller so DO NOT UPDATE</a:t>
            </a:r>
            <a:endParaRPr lang="hu-HU" dirty="0"/>
          </a:p>
        </p:txBody>
      </p:sp>
      <p:sp>
        <p:nvSpPr>
          <p:cNvPr id="56" name="TextBox 55"/>
          <p:cNvSpPr txBox="1"/>
          <p:nvPr/>
        </p:nvSpPr>
        <p:spPr>
          <a:xfrm>
            <a:off x="9601392" y="2397050"/>
            <a:ext cx="256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redecessor of H</a:t>
            </a:r>
          </a:p>
          <a:p>
            <a:r>
              <a:rPr lang="hu-HU" dirty="0"/>
              <a:t>r</a:t>
            </a:r>
            <a:r>
              <a:rPr lang="hu-HU" dirty="0" smtClean="0"/>
              <a:t>emanins A because</a:t>
            </a:r>
          </a:p>
          <a:p>
            <a:r>
              <a:rPr lang="hu-HU" dirty="0"/>
              <a:t>w</a:t>
            </a:r>
            <a:r>
              <a:rPr lang="hu-HU" dirty="0" smtClean="0"/>
              <a:t>e do not update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61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H – 8 ;  E – 9 ; C – 17 ; D – 20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</a:t>
            </a:r>
            <a:r>
              <a:rPr lang="hu-HU" b="1" dirty="0" smtClean="0">
                <a:solidFill>
                  <a:srgbClr val="FF0000"/>
                </a:solidFill>
              </a:rPr>
              <a:t>H – 8 </a:t>
            </a:r>
            <a:r>
              <a:rPr lang="hu-HU" dirty="0" smtClean="0"/>
              <a:t>;  E – 9 ; C – 17 ; D – 20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Dijkstra algorithm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It was constructed by computer scientist Edsger Dijkstra in 1956</a:t>
            </a:r>
          </a:p>
          <a:p>
            <a:r>
              <a:rPr lang="hu-HU" dirty="0" smtClean="0"/>
              <a:t>Dijkstra </a:t>
            </a:r>
            <a:r>
              <a:rPr lang="hu-HU" dirty="0"/>
              <a:t>can handle positive edge </a:t>
            </a:r>
            <a:r>
              <a:rPr lang="hu-HU" dirty="0" smtClean="0"/>
              <a:t>weights !!! // </a:t>
            </a:r>
            <a:r>
              <a:rPr lang="hu-HU" dirty="0"/>
              <a:t>Bellman-Ford </a:t>
            </a:r>
            <a:r>
              <a:rPr lang="hu-HU" dirty="0" smtClean="0"/>
              <a:t>algorithm can </a:t>
            </a:r>
            <a:r>
              <a:rPr lang="hu-HU" dirty="0"/>
              <a:t>have negative weights as </a:t>
            </a:r>
            <a:r>
              <a:rPr lang="hu-HU" dirty="0" smtClean="0"/>
              <a:t>well</a:t>
            </a:r>
          </a:p>
          <a:p>
            <a:r>
              <a:rPr lang="hu-HU" dirty="0" smtClean="0"/>
              <a:t>Several variants: it can find the shortest path from A to B, but it is able to construct a shortest path tree as well </a:t>
            </a:r>
            <a:r>
              <a:rPr lang="hu-HU" dirty="0" smtClean="0">
                <a:sym typeface="Wingdings" panose="05000000000000000000" pitchFamily="2" charset="2"/>
              </a:rPr>
              <a:t> defines the shortest paths from a source to all the other nodes</a:t>
            </a:r>
            <a:endParaRPr lang="hu-HU" dirty="0"/>
          </a:p>
          <a:p>
            <a:r>
              <a:rPr lang="en-US" dirty="0"/>
              <a:t>This is asymptotically the fastest known single-source shortest-path algorithm for arbitrary directed graphs with unbounded non-negative weights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18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E – 9 ; C – 17 ; D – 20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E – 9 ; C – 17 ; D – 20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E – 9 ; C – 17 ; D – 20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4615" y="67412"/>
            <a:ext cx="752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C: decide what is smaller 8+7 or 17 ... 15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63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E – 9 ; C – 15 ; D – 20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55577" y="81114"/>
            <a:ext cx="1140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C: decide what is smaller 8+7 or 17 ... 15 is smaller so UPDATE  // we have to update the heap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72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5596" y="368205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E – 9 ; C – 15 ; D – 20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4615" y="91433"/>
            <a:ext cx="752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F: decide what is smaller 8+6 or inf ... 14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01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E – 9 ; C – 15 ; D – 20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76648" y="57648"/>
            <a:ext cx="752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F: decide what is smaller 8+6 or inf ... 14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74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E – 9 ; C – 15 ; D – 20 ; F – 14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</a:t>
            </a:r>
            <a:r>
              <a:rPr lang="hu-HU" b="1" dirty="0" smtClean="0">
                <a:solidFill>
                  <a:srgbClr val="FF0000"/>
                </a:solidFill>
              </a:rPr>
              <a:t>E – 9 </a:t>
            </a:r>
            <a:r>
              <a:rPr lang="hu-HU" dirty="0" smtClean="0"/>
              <a:t>; C – 15 ; D – 20 ; F – 14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F – 14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F – 14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Dijkstra algorithm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Dijkstra’s algorithm </a:t>
            </a:r>
            <a:r>
              <a:rPr lang="hu-HU" dirty="0"/>
              <a:t>time complexity: </a:t>
            </a:r>
            <a:r>
              <a:rPr lang="hu-HU" b="1" dirty="0" smtClean="0"/>
              <a:t>O(V*logV </a:t>
            </a:r>
            <a:r>
              <a:rPr lang="hu-HU" b="1" dirty="0"/>
              <a:t>+ E</a:t>
            </a:r>
            <a:r>
              <a:rPr lang="hu-HU" b="1" dirty="0" smtClean="0"/>
              <a:t>)</a:t>
            </a:r>
          </a:p>
          <a:p>
            <a:r>
              <a:rPr lang="hu-HU" dirty="0" smtClean="0"/>
              <a:t>Dijkstra’s </a:t>
            </a:r>
            <a:r>
              <a:rPr lang="hu-HU" dirty="0"/>
              <a:t>algorithm is a greedy one: it tries to find the global optimum with the help of local </a:t>
            </a:r>
            <a:r>
              <a:rPr lang="hu-HU" dirty="0" smtClean="0"/>
              <a:t>minimum </a:t>
            </a:r>
            <a:r>
              <a:rPr lang="hu-HU" dirty="0" smtClean="0">
                <a:sym typeface="Wingdings" panose="05000000000000000000" pitchFamily="2" charset="2"/>
              </a:rPr>
              <a:t> it turns out to be good !!!</a:t>
            </a:r>
          </a:p>
          <a:p>
            <a:r>
              <a:rPr lang="hu-HU" dirty="0" smtClean="0"/>
              <a:t>It is greedy </a:t>
            </a:r>
            <a:r>
              <a:rPr lang="hu-HU" dirty="0" smtClean="0">
                <a:sym typeface="Wingdings" panose="05000000000000000000" pitchFamily="2" charset="2"/>
              </a:rPr>
              <a:t> on every iteration we want to find the minimum distance to the next vertex possible  </a:t>
            </a:r>
            <a:r>
              <a:rPr lang="hu-HU" dirty="0">
                <a:sym typeface="Wingdings" panose="05000000000000000000" pitchFamily="2" charset="2"/>
              </a:rPr>
              <a:t>a</a:t>
            </a:r>
            <a:r>
              <a:rPr lang="hu-HU" dirty="0" smtClean="0"/>
              <a:t>ppropriate </a:t>
            </a:r>
            <a:r>
              <a:rPr lang="hu-HU" dirty="0"/>
              <a:t>data </a:t>
            </a:r>
            <a:r>
              <a:rPr lang="hu-HU" dirty="0" smtClean="0"/>
              <a:t>structures: </a:t>
            </a:r>
            <a:r>
              <a:rPr lang="hu-HU" dirty="0"/>
              <a:t>heaps (binary or Fibonacci) or in general a priority queue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494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F – 14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3450" y="107404"/>
            <a:ext cx="839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H: decide what is smaller 9+5 or 8 ... 8 is smaller so DO NOT UPDATE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75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F – 14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95329" y="59222"/>
            <a:ext cx="770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F: decide what is smaller 9+4 or 14 ... 13 is smaller so UPDATE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42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F – 13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50588" y="59785"/>
            <a:ext cx="948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F: decide what is smaller 9+4 or 14 ... 13 is smaller so UPDATE  // update heap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40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inf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F – 13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1844" y="68481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G: decide what is smaller 9+20 or inf ... 29 is smaller so UPDATE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19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42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F – 13 ; G – 29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4037" y="29863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G: decide what is smaller 9+20 or inf ... 29 is smaller so UPDATE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73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29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F – 13 ; G – 29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42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</a:t>
            </a:r>
            <a:r>
              <a:rPr lang="hu-HU" b="1" dirty="0" smtClean="0">
                <a:solidFill>
                  <a:srgbClr val="FF0000"/>
                </a:solidFill>
              </a:rPr>
              <a:t>F – 13</a:t>
            </a:r>
            <a:r>
              <a:rPr lang="hu-HU" dirty="0" smtClean="0"/>
              <a:t> ; G – 29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G – 29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15 ; D – 20 ; G – 29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2704" y="39641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C: decide what is smaller 13+1 or 15 ... 14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6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14 ; D – 20 ; G – 29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2704" y="59174"/>
            <a:ext cx="771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C: decide what is smaller 13+1 or 15 ... 14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6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 smtClean="0"/>
              <a:t>Dijkstra algorithm</a:t>
            </a:r>
            <a:r>
              <a:rPr lang="hu-HU" dirty="0" smtClean="0"/>
              <a:t>: pseudocode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618187" y="1287887"/>
            <a:ext cx="318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  <a:r>
              <a:rPr lang="hu-HU" dirty="0" smtClean="0"/>
              <a:t>lass Node 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name</a:t>
            </a:r>
            <a:endParaRPr lang="hu-HU" dirty="0"/>
          </a:p>
          <a:p>
            <a:r>
              <a:rPr lang="hu-HU" dirty="0" smtClean="0"/>
              <a:t>	min_distance</a:t>
            </a:r>
          </a:p>
          <a:p>
            <a:r>
              <a:rPr lang="hu-HU" dirty="0"/>
              <a:t>	</a:t>
            </a:r>
            <a:r>
              <a:rPr lang="hu-HU" dirty="0" smtClean="0"/>
              <a:t>Node predecessor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27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29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14 ; D – 20 ; G – 29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1844" y="32935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G: decide what is smaller 13+13 or 29 ... 26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12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14 ; D – 20 ; G – 26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8385" y="68481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G: decide what is smaller 13+13 or 29 ... 26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75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C – 14 ; D – 20 ; G – 26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465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 </a:t>
            </a:r>
            <a:r>
              <a:rPr lang="hu-HU" b="1" dirty="0" smtClean="0">
                <a:solidFill>
                  <a:srgbClr val="FF0000"/>
                </a:solidFill>
              </a:rPr>
              <a:t>C – 14 </a:t>
            </a:r>
            <a:r>
              <a:rPr lang="hu-HU" dirty="0" smtClean="0"/>
              <a:t>; D – 20 ; G – 26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D – 20 ; G – 26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D – 20 ; G – 26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2322" y="68481"/>
            <a:ext cx="769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D: decide what is smaller 14+3 or 20 ... 17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39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D – 17 ; G – 26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2322" y="49113"/>
            <a:ext cx="769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D: decide what is smaller 14+3 or 20 ... 17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33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26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D – 17 ; G – 26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1844" y="74910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G: decide what is smaller 14+11 or 26 ... 25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15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D – 17 ; G – 25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1573" y="59927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G: decide what is smaller 14+11 or 26 ... 25 is smaller so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4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D – 17 ; G – 25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 smtClean="0"/>
              <a:t>Dijkstra algorithm</a:t>
            </a:r>
            <a:r>
              <a:rPr lang="hu-HU" dirty="0" smtClean="0"/>
              <a:t>: pseudocode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79550" y="965915"/>
            <a:ext cx="9775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unction DijkstraAlgorithm(Graph, source)</a:t>
            </a:r>
          </a:p>
          <a:p>
            <a:endParaRPr lang="hu-HU" dirty="0" smtClean="0"/>
          </a:p>
          <a:p>
            <a:r>
              <a:rPr lang="hu-HU" dirty="0" smtClean="0"/>
              <a:t>	distance[source] = 0</a:t>
            </a:r>
          </a:p>
          <a:p>
            <a:r>
              <a:rPr lang="hu-HU" dirty="0"/>
              <a:t>	</a:t>
            </a:r>
            <a:r>
              <a:rPr lang="hu-HU" dirty="0" smtClean="0"/>
              <a:t>create vertex queue Q</a:t>
            </a:r>
          </a:p>
          <a:p>
            <a:endParaRPr lang="hu-HU" dirty="0"/>
          </a:p>
          <a:p>
            <a:r>
              <a:rPr lang="hu-HU" dirty="0" smtClean="0"/>
              <a:t>	for v in Graph</a:t>
            </a:r>
          </a:p>
          <a:p>
            <a:r>
              <a:rPr lang="hu-HU" dirty="0"/>
              <a:t>	</a:t>
            </a:r>
            <a:r>
              <a:rPr lang="hu-HU" dirty="0" smtClean="0"/>
              <a:t>	distance[v] = inf</a:t>
            </a:r>
          </a:p>
          <a:p>
            <a:r>
              <a:rPr lang="hu-HU" dirty="0"/>
              <a:t>	</a:t>
            </a:r>
            <a:r>
              <a:rPr lang="hu-HU" dirty="0" smtClean="0"/>
              <a:t>	predecessor[v] = undefined  // previous node in the shortest path</a:t>
            </a:r>
          </a:p>
          <a:p>
            <a:r>
              <a:rPr lang="hu-HU" dirty="0"/>
              <a:t>	</a:t>
            </a:r>
            <a:r>
              <a:rPr lang="hu-HU" dirty="0" smtClean="0"/>
              <a:t>	add v to Q</a:t>
            </a:r>
          </a:p>
          <a:p>
            <a:endParaRPr lang="hu-HU" dirty="0"/>
          </a:p>
          <a:p>
            <a:r>
              <a:rPr lang="hu-HU" dirty="0" smtClean="0"/>
              <a:t>	while Q not empty</a:t>
            </a:r>
          </a:p>
          <a:p>
            <a:r>
              <a:rPr lang="hu-HU" dirty="0"/>
              <a:t>	</a:t>
            </a:r>
            <a:r>
              <a:rPr lang="hu-HU" dirty="0" smtClean="0"/>
              <a:t>	u = vertex in Q with min distance // this is why to use heaps !!!</a:t>
            </a:r>
          </a:p>
          <a:p>
            <a:r>
              <a:rPr lang="hu-HU" dirty="0"/>
              <a:t>	</a:t>
            </a:r>
            <a:r>
              <a:rPr lang="hu-HU" dirty="0" smtClean="0"/>
              <a:t>	remove v from Q</a:t>
            </a:r>
          </a:p>
          <a:p>
            <a:endParaRPr lang="hu-HU" dirty="0"/>
          </a:p>
          <a:p>
            <a:r>
              <a:rPr lang="hu-HU" dirty="0" smtClean="0"/>
              <a:t>		for each neighbor v of u</a:t>
            </a:r>
          </a:p>
          <a:p>
            <a:r>
              <a:rPr lang="hu-HU" dirty="0"/>
              <a:t>	</a:t>
            </a:r>
            <a:r>
              <a:rPr lang="hu-HU" dirty="0" smtClean="0"/>
              <a:t>		tempDist = distance[u] + distBetween(u,v)</a:t>
            </a:r>
          </a:p>
          <a:p>
            <a:r>
              <a:rPr lang="hu-HU" dirty="0"/>
              <a:t>	</a:t>
            </a:r>
            <a:r>
              <a:rPr lang="hu-HU" dirty="0" smtClean="0"/>
              <a:t>		if tempDist &lt; distance[v]</a:t>
            </a:r>
          </a:p>
          <a:p>
            <a:r>
              <a:rPr lang="hu-HU" dirty="0"/>
              <a:t>	</a:t>
            </a:r>
            <a:r>
              <a:rPr lang="hu-HU" dirty="0" smtClean="0"/>
              <a:t>			distance[v] = tempDist</a:t>
            </a:r>
          </a:p>
          <a:p>
            <a:r>
              <a:rPr lang="hu-HU" dirty="0"/>
              <a:t>	</a:t>
            </a:r>
            <a:r>
              <a:rPr lang="hu-HU" dirty="0" smtClean="0"/>
              <a:t>			predecessor[v] = u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return distance[]  // contains the shortest distances from source to other 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92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</a:t>
            </a:r>
            <a:r>
              <a:rPr lang="hu-HU" b="1" dirty="0" smtClean="0">
                <a:solidFill>
                  <a:srgbClr val="FF0000"/>
                </a:solidFill>
              </a:rPr>
              <a:t>D – 17 </a:t>
            </a:r>
            <a:r>
              <a:rPr lang="hu-HU" dirty="0" smtClean="0"/>
              <a:t>; G – 25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25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25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1287" y="81114"/>
            <a:ext cx="882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G: decide what is smaller 15+17 or 25 ... 25 is smaller so DO NOT UPDATE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256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G – 25    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</a:t>
            </a:r>
            <a:r>
              <a:rPr lang="hu-HU" b="1" dirty="0" smtClean="0">
                <a:solidFill>
                  <a:srgbClr val="FF0000"/>
                </a:solidFill>
              </a:rPr>
              <a:t>G – 25    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25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701" y="386366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empty so terminate the algorithm !!!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6538" y="2166876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09825" y="1115529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19065" y="533036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4829" y="308301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24971" y="111696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3699" y="2386558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3600" y="4093805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49713" y="5245900"/>
            <a:ext cx="585063" cy="58506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0085" y="18599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163" y="718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0300" y="7743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17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1293" y="280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8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7311" y="5844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9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1130" y="38088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13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34776" y="55524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25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>
            <a:stCxn id="4" idx="4"/>
            <a:endCxn id="7" idx="0"/>
          </p:cNvCxnSpPr>
          <p:nvPr/>
        </p:nvCxnSpPr>
        <p:spPr>
          <a:xfrm>
            <a:off x="2239070" y="2751939"/>
            <a:ext cx="372527" cy="25784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8" idx="1"/>
          </p:cNvCxnSpPr>
          <p:nvPr/>
        </p:nvCxnSpPr>
        <p:spPr>
          <a:xfrm>
            <a:off x="2445921" y="2666259"/>
            <a:ext cx="1604588" cy="50243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7"/>
            <a:endCxn id="6" idx="2"/>
          </p:cNvCxnSpPr>
          <p:nvPr/>
        </p:nvCxnSpPr>
        <p:spPr>
          <a:xfrm flipV="1">
            <a:off x="2445921" y="1408061"/>
            <a:ext cx="1763904" cy="84449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9" idx="2"/>
          </p:cNvCxnSpPr>
          <p:nvPr/>
        </p:nvCxnSpPr>
        <p:spPr>
          <a:xfrm>
            <a:off x="4794888" y="1408061"/>
            <a:ext cx="3630083" cy="1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10" idx="1"/>
          </p:cNvCxnSpPr>
          <p:nvPr/>
        </p:nvCxnSpPr>
        <p:spPr>
          <a:xfrm>
            <a:off x="4709208" y="1614912"/>
            <a:ext cx="2010171" cy="857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4"/>
            <a:endCxn id="8" idx="0"/>
          </p:cNvCxnSpPr>
          <p:nvPr/>
        </p:nvCxnSpPr>
        <p:spPr>
          <a:xfrm flipH="1">
            <a:off x="4257361" y="1700592"/>
            <a:ext cx="244996" cy="138242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7"/>
            <a:endCxn id="8" idx="3"/>
          </p:cNvCxnSpPr>
          <p:nvPr/>
        </p:nvCxnSpPr>
        <p:spPr>
          <a:xfrm flipV="1">
            <a:off x="2818448" y="3582398"/>
            <a:ext cx="1232061" cy="18336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6"/>
            <a:endCxn id="12" idx="2"/>
          </p:cNvCxnSpPr>
          <p:nvPr/>
        </p:nvCxnSpPr>
        <p:spPr>
          <a:xfrm flipV="1">
            <a:off x="2904128" y="5538432"/>
            <a:ext cx="6045585" cy="8446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6"/>
            <a:endCxn id="11" idx="3"/>
          </p:cNvCxnSpPr>
          <p:nvPr/>
        </p:nvCxnSpPr>
        <p:spPr>
          <a:xfrm flipV="1">
            <a:off x="2904128" y="4593188"/>
            <a:ext cx="3085152" cy="102971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6"/>
            <a:endCxn id="10" idx="2"/>
          </p:cNvCxnSpPr>
          <p:nvPr/>
        </p:nvCxnSpPr>
        <p:spPr>
          <a:xfrm flipV="1">
            <a:off x="4549892" y="2679090"/>
            <a:ext cx="2083807" cy="6964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6"/>
            <a:endCxn id="11" idx="1"/>
          </p:cNvCxnSpPr>
          <p:nvPr/>
        </p:nvCxnSpPr>
        <p:spPr>
          <a:xfrm>
            <a:off x="4549892" y="3375547"/>
            <a:ext cx="1439388" cy="8039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7"/>
            <a:endCxn id="9" idx="3"/>
          </p:cNvCxnSpPr>
          <p:nvPr/>
        </p:nvCxnSpPr>
        <p:spPr>
          <a:xfrm flipV="1">
            <a:off x="7133082" y="1616343"/>
            <a:ext cx="1377569" cy="85589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0" idx="5"/>
            <a:endCxn id="12" idx="1"/>
          </p:cNvCxnSpPr>
          <p:nvPr/>
        </p:nvCxnSpPr>
        <p:spPr>
          <a:xfrm>
            <a:off x="7133082" y="2885941"/>
            <a:ext cx="1902311" cy="24456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5"/>
            <a:endCxn id="12" idx="2"/>
          </p:cNvCxnSpPr>
          <p:nvPr/>
        </p:nvCxnSpPr>
        <p:spPr>
          <a:xfrm>
            <a:off x="6402983" y="4593188"/>
            <a:ext cx="2546730" cy="9452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1" idx="7"/>
            <a:endCxn id="10" idx="3"/>
          </p:cNvCxnSpPr>
          <p:nvPr/>
        </p:nvCxnSpPr>
        <p:spPr>
          <a:xfrm flipV="1">
            <a:off x="6402983" y="2885941"/>
            <a:ext cx="316396" cy="129354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5"/>
            <a:endCxn id="12" idx="0"/>
          </p:cNvCxnSpPr>
          <p:nvPr/>
        </p:nvCxnSpPr>
        <p:spPr>
          <a:xfrm>
            <a:off x="8924354" y="1616343"/>
            <a:ext cx="317891" cy="362955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94522" y="14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55902" y="2535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459664" y="3705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56016" y="4032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57024" y="47327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68134" y="52111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65709" y="45546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09280" y="3321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34515" y="37567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76968" y="2713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82604" y="207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447692" y="20630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92249" y="1001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15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86282" y="18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89099" y="3105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2467" y="3631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80873" y="1450228"/>
            <a:ext cx="309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Heap content: empty so </a:t>
            </a:r>
            <a:endParaRPr lang="hu-HU" dirty="0" smtClean="0"/>
          </a:p>
          <a:p>
            <a:r>
              <a:rPr lang="hu-HU" dirty="0" smtClean="0"/>
              <a:t>terminate </a:t>
            </a:r>
            <a:r>
              <a:rPr lang="hu-HU" dirty="0" smtClean="0"/>
              <a:t>the algorithm !!!</a:t>
            </a:r>
            <a:endParaRPr lang="hu-HU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40086" y="29840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14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108" y="263355"/>
            <a:ext cx="10355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constructed the shortest path tree: we just have to calculated once, than reuse it</a:t>
            </a:r>
          </a:p>
          <a:p>
            <a:r>
              <a:rPr lang="hu-HU" dirty="0"/>
              <a:t> </a:t>
            </a:r>
            <a:r>
              <a:rPr lang="hu-HU" dirty="0" smtClean="0"/>
              <a:t>as many times as we want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93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DIJKSTRA ALGORITHM</a:t>
            </a:r>
            <a:endParaRPr lang="hu-H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SHORTEST PATH – with adjacency matrix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45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5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212169" y="1891049"/>
            <a:ext cx="0" cy="32894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25048" y="1891049"/>
            <a:ext cx="54091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12169" y="5180528"/>
            <a:ext cx="54091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713076" y="1906073"/>
            <a:ext cx="0" cy="32894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172163" y="1906073"/>
            <a:ext cx="54091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172163" y="5195552"/>
            <a:ext cx="54091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56867" y="1366458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B      C      D      E      F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641063" y="1975232"/>
            <a:ext cx="6126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</a:t>
            </a:r>
          </a:p>
          <a:p>
            <a:r>
              <a:rPr lang="hu-HU" dirty="0" smtClean="0"/>
              <a:t> </a:t>
            </a:r>
          </a:p>
          <a:p>
            <a:r>
              <a:rPr lang="hu-HU" dirty="0" smtClean="0"/>
              <a:t>B</a:t>
            </a:r>
          </a:p>
          <a:p>
            <a:r>
              <a:rPr lang="hu-HU" dirty="0" smtClean="0"/>
              <a:t>     </a:t>
            </a:r>
          </a:p>
          <a:p>
            <a:r>
              <a:rPr lang="hu-HU" dirty="0" smtClean="0"/>
              <a:t>C </a:t>
            </a:r>
          </a:p>
          <a:p>
            <a:r>
              <a:rPr lang="hu-HU" dirty="0" smtClean="0"/>
              <a:t>     </a:t>
            </a:r>
          </a:p>
          <a:p>
            <a:r>
              <a:rPr lang="hu-HU" dirty="0" smtClean="0"/>
              <a:t>D  </a:t>
            </a:r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E   </a:t>
            </a:r>
          </a:p>
          <a:p>
            <a:r>
              <a:rPr lang="hu-HU" dirty="0" smtClean="0"/>
              <a:t>   </a:t>
            </a:r>
          </a:p>
          <a:p>
            <a:r>
              <a:rPr lang="hu-HU" dirty="0" smtClean="0"/>
              <a:t>F</a:t>
            </a:r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7456867" y="1972049"/>
            <a:ext cx="30700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0       7      5       2      0      0</a:t>
            </a:r>
          </a:p>
          <a:p>
            <a:endParaRPr lang="hu-HU" dirty="0"/>
          </a:p>
          <a:p>
            <a:r>
              <a:rPr lang="hu-HU" dirty="0" smtClean="0"/>
              <a:t>7       0      0       0      3      0</a:t>
            </a:r>
          </a:p>
          <a:p>
            <a:endParaRPr lang="hu-HU" dirty="0" smtClean="0"/>
          </a:p>
          <a:p>
            <a:r>
              <a:rPr lang="hu-HU" dirty="0" smtClean="0"/>
              <a:t>5       0      0       10    4      0</a:t>
            </a:r>
          </a:p>
          <a:p>
            <a:endParaRPr lang="hu-HU" dirty="0" smtClean="0"/>
          </a:p>
          <a:p>
            <a:r>
              <a:rPr lang="hu-HU" dirty="0" smtClean="0"/>
              <a:t>2       0      10     0      0      2</a:t>
            </a:r>
          </a:p>
          <a:p>
            <a:endParaRPr lang="hu-HU" dirty="0" smtClean="0"/>
          </a:p>
          <a:p>
            <a:r>
              <a:rPr lang="hu-HU" dirty="0" smtClean="0"/>
              <a:t>0       3       4      0      0      6</a:t>
            </a:r>
          </a:p>
          <a:p>
            <a:endParaRPr lang="hu-HU" dirty="0"/>
          </a:p>
          <a:p>
            <a:r>
              <a:rPr lang="hu-HU" dirty="0" smtClean="0"/>
              <a:t>0       8       0      2      6      0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71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 smtClean="0"/>
              <a:t>Dijkstra algorithm</a:t>
            </a:r>
            <a:r>
              <a:rPr lang="hu-HU" dirty="0" smtClean="0"/>
              <a:t>: pseudocode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79550" y="965915"/>
            <a:ext cx="9775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unction DijkstraAlgorithm(Graph, source)</a:t>
            </a:r>
          </a:p>
          <a:p>
            <a:endParaRPr lang="hu-HU" dirty="0" smtClean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FFFF00"/>
                </a:solidFill>
              </a:rPr>
              <a:t>distance[source] = 0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create vertex queue Q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v in Graph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distance[v] = inf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predecessor[v] = undefined  // previous node in the shortest path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add v to Q</a:t>
            </a:r>
          </a:p>
          <a:p>
            <a:endParaRPr lang="hu-HU" dirty="0" smtClean="0"/>
          </a:p>
          <a:p>
            <a:r>
              <a:rPr lang="hu-HU" dirty="0" smtClean="0"/>
              <a:t>	while Q not empty</a:t>
            </a:r>
          </a:p>
          <a:p>
            <a:r>
              <a:rPr lang="hu-HU" dirty="0"/>
              <a:t>	</a:t>
            </a:r>
            <a:r>
              <a:rPr lang="hu-HU" dirty="0" smtClean="0"/>
              <a:t>	u = vertex in Q with min distance // this is why to use heaps !!!</a:t>
            </a:r>
          </a:p>
          <a:p>
            <a:r>
              <a:rPr lang="hu-HU" dirty="0"/>
              <a:t>	</a:t>
            </a:r>
            <a:r>
              <a:rPr lang="hu-HU" dirty="0" smtClean="0"/>
              <a:t>	remove v from Q</a:t>
            </a:r>
          </a:p>
          <a:p>
            <a:endParaRPr lang="hu-HU" dirty="0"/>
          </a:p>
          <a:p>
            <a:r>
              <a:rPr lang="hu-HU" dirty="0" smtClean="0"/>
              <a:t>		for each neighbor v of u</a:t>
            </a:r>
          </a:p>
          <a:p>
            <a:r>
              <a:rPr lang="hu-HU" dirty="0"/>
              <a:t>	</a:t>
            </a:r>
            <a:r>
              <a:rPr lang="hu-HU" dirty="0" smtClean="0"/>
              <a:t>		tempDist = distance[u] + distBetween(u,v)</a:t>
            </a:r>
          </a:p>
          <a:p>
            <a:r>
              <a:rPr lang="hu-HU" dirty="0"/>
              <a:t>	</a:t>
            </a:r>
            <a:r>
              <a:rPr lang="hu-HU" dirty="0" smtClean="0"/>
              <a:t>		if tempDist &lt; distance[v]</a:t>
            </a:r>
          </a:p>
          <a:p>
            <a:r>
              <a:rPr lang="hu-HU" dirty="0"/>
              <a:t>	</a:t>
            </a:r>
            <a:r>
              <a:rPr lang="hu-HU" dirty="0" smtClean="0"/>
              <a:t>			distance[v] = tempDist</a:t>
            </a:r>
          </a:p>
          <a:p>
            <a:r>
              <a:rPr lang="hu-HU" dirty="0"/>
              <a:t>	</a:t>
            </a:r>
            <a:r>
              <a:rPr lang="hu-HU" dirty="0" smtClean="0"/>
              <a:t>			predecessor[v] = u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return distance[]  // contains the shortest distances from source to other nodes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4649274" y="1493948"/>
            <a:ext cx="6742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 smtClean="0"/>
              <a:t>Initialization phase: distance from source is 0, because</a:t>
            </a:r>
          </a:p>
          <a:p>
            <a:r>
              <a:rPr lang="hu-HU" i="1" dirty="0"/>
              <a:t>t</a:t>
            </a:r>
            <a:r>
              <a:rPr lang="hu-HU" i="1" dirty="0" smtClean="0"/>
              <a:t>hat is the starting point. All the other nodes distances are</a:t>
            </a:r>
          </a:p>
          <a:p>
            <a:r>
              <a:rPr lang="hu-HU" i="1" dirty="0"/>
              <a:t>i</a:t>
            </a:r>
            <a:r>
              <a:rPr lang="hu-HU" i="1" dirty="0" smtClean="0"/>
              <a:t>nfinity because we do not know the distances in advance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3675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</p:spTree>
    <p:extLst>
      <p:ext uri="{BB962C8B-B14F-4D97-AF65-F5344CB8AC3E}">
        <p14:creationId xmlns:p14="http://schemas.microsoft.com/office/powerpoint/2010/main" val="7777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9754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starting vertex is node A + initialize all the other distances to be infinity</a:t>
            </a:r>
          </a:p>
          <a:p>
            <a:r>
              <a:rPr lang="hu-HU" dirty="0" smtClean="0"/>
              <a:t>	We track: the minimum distance + where did we come here ( predecessor )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0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0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0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consider the possible routes we are able to take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0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39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0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consider the possible routes we are able to take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 </a:t>
            </a:r>
            <a:r>
              <a:rPr lang="hu-HU" dirty="0" smtClean="0"/>
              <a:t>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01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03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consider the possible routes we are able to take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40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colculate: min(inf,7) for node B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7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82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colculate: min(inf,5) for node C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7           5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64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colculate: min(inf,2) for node 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7           5           2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31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05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not reach E and F at the moment: they are infinitely far away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2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76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03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consider the possible routes we are able to take</a:t>
            </a:r>
          </a:p>
          <a:p>
            <a:r>
              <a:rPr lang="hu-HU" dirty="0"/>
              <a:t>	</a:t>
            </a:r>
            <a:r>
              <a:rPr lang="hu-HU" dirty="0" smtClean="0"/>
              <a:t>+ we calculate the minimum value in every row 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 </a:t>
            </a:r>
            <a:r>
              <a:rPr lang="hu-HU" dirty="0" smtClean="0"/>
              <a:t>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97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 smtClean="0"/>
              <a:t>Dijkstra algorithm</a:t>
            </a:r>
            <a:r>
              <a:rPr lang="hu-HU" dirty="0" smtClean="0"/>
              <a:t>: pseudocode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79550" y="965915"/>
            <a:ext cx="9775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unction DijkstraAlgorithm(Graph, source)</a:t>
            </a:r>
          </a:p>
          <a:p>
            <a:endParaRPr lang="hu-HU" dirty="0" smtClean="0"/>
          </a:p>
          <a:p>
            <a:r>
              <a:rPr lang="hu-HU" dirty="0" smtClean="0"/>
              <a:t>	distance[source] = 0</a:t>
            </a:r>
          </a:p>
          <a:p>
            <a:r>
              <a:rPr lang="hu-HU" dirty="0"/>
              <a:t>	</a:t>
            </a:r>
            <a:r>
              <a:rPr lang="hu-HU" dirty="0" smtClean="0"/>
              <a:t>create vertex queue Q</a:t>
            </a:r>
          </a:p>
          <a:p>
            <a:endParaRPr lang="hu-HU" dirty="0"/>
          </a:p>
          <a:p>
            <a:r>
              <a:rPr lang="hu-HU" dirty="0" smtClean="0"/>
              <a:t>	for v in Graph</a:t>
            </a:r>
          </a:p>
          <a:p>
            <a:r>
              <a:rPr lang="hu-HU" dirty="0"/>
              <a:t>	</a:t>
            </a:r>
            <a:r>
              <a:rPr lang="hu-HU" dirty="0" smtClean="0"/>
              <a:t>	distance[v] = inf</a:t>
            </a:r>
          </a:p>
          <a:p>
            <a:r>
              <a:rPr lang="hu-HU" dirty="0"/>
              <a:t>	</a:t>
            </a:r>
            <a:r>
              <a:rPr lang="hu-HU" dirty="0" smtClean="0"/>
              <a:t>	predecessor[v] = undefined  // previous node in the shortest path</a:t>
            </a:r>
          </a:p>
          <a:p>
            <a:r>
              <a:rPr lang="hu-HU" dirty="0"/>
              <a:t>	</a:t>
            </a:r>
            <a:r>
              <a:rPr lang="hu-HU" dirty="0" smtClean="0"/>
              <a:t>	add v to Q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FFFF00"/>
                </a:solidFill>
              </a:rPr>
              <a:t>while Q not empty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u = vertex in Q with min distance // this is why to use heaps !!!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remove u from Q</a:t>
            </a:r>
          </a:p>
          <a:p>
            <a:endParaRPr lang="hu-HU" dirty="0"/>
          </a:p>
          <a:p>
            <a:r>
              <a:rPr lang="hu-HU" dirty="0" smtClean="0"/>
              <a:t>		for each neighbor v of u</a:t>
            </a:r>
          </a:p>
          <a:p>
            <a:r>
              <a:rPr lang="hu-HU" dirty="0"/>
              <a:t>	</a:t>
            </a:r>
            <a:r>
              <a:rPr lang="hu-HU" dirty="0" smtClean="0"/>
              <a:t>		tempDist = distance[u] + distBetween(u,v)</a:t>
            </a:r>
          </a:p>
          <a:p>
            <a:r>
              <a:rPr lang="hu-HU" dirty="0"/>
              <a:t>	</a:t>
            </a:r>
            <a:r>
              <a:rPr lang="hu-HU" dirty="0" smtClean="0"/>
              <a:t>		if tempDist &lt; distance[v]</a:t>
            </a:r>
          </a:p>
          <a:p>
            <a:r>
              <a:rPr lang="hu-HU" dirty="0"/>
              <a:t>	</a:t>
            </a:r>
            <a:r>
              <a:rPr lang="hu-HU" dirty="0" smtClean="0"/>
              <a:t>			distance[v] = tempDist</a:t>
            </a:r>
          </a:p>
          <a:p>
            <a:r>
              <a:rPr lang="hu-HU" dirty="0"/>
              <a:t>	</a:t>
            </a:r>
            <a:r>
              <a:rPr lang="hu-HU" dirty="0" smtClean="0"/>
              <a:t>			predecessor[v] = u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return distance[]  // contains the shortest distances from source to other 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87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689278" y="5822110"/>
            <a:ext cx="8182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iteration we consider the possible routes we are able to take</a:t>
            </a:r>
          </a:p>
          <a:p>
            <a:r>
              <a:rPr lang="hu-HU" dirty="0"/>
              <a:t>	</a:t>
            </a:r>
            <a:r>
              <a:rPr lang="hu-HU" dirty="0" smtClean="0"/>
              <a:t>+ we calculate the minimum value in every row – we hop there 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 </a:t>
            </a:r>
            <a:r>
              <a:rPr lang="hu-HU" dirty="0" smtClean="0"/>
              <a:t>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7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  <a:r>
              <a:rPr lang="hu-HU" dirty="0" smtClean="0"/>
              <a:t>         	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1689278" y="5822110"/>
            <a:ext cx="913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IMPORTANT: it takes cost 2 to get to D so we have to add this value from now on</a:t>
            </a:r>
          </a:p>
          <a:p>
            <a:r>
              <a:rPr lang="hu-HU" dirty="0"/>
              <a:t>	</a:t>
            </a:r>
            <a:r>
              <a:rPr lang="hu-HU" dirty="0" smtClean="0"/>
              <a:t>From D: we can get to A ( already visited ) and C and F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94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88016" y="5915083"/>
            <a:ext cx="551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Math.min(10+2;5) = 5  do not change column C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	        5                             	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00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88016" y="5915083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Math.min(inf, 4) = 4  change column 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	        5                             	    4	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25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788016" y="5915083"/>
            <a:ext cx="831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Copy all the values from the row above for nodes we have not visited yet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4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93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788016" y="5915083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 the minimum again from the last row </a:t>
            </a:r>
            <a:r>
              <a:rPr lang="hu-HU" dirty="0" smtClean="0">
                <a:sym typeface="Wingdings" panose="05000000000000000000" pitchFamily="2" charset="2"/>
              </a:rPr>
              <a:t> so we visit node 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40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1788016" y="5915083"/>
            <a:ext cx="707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Get the minimum again from the last row </a:t>
            </a:r>
            <a:r>
              <a:rPr lang="hu-HU" dirty="0" smtClean="0">
                <a:sym typeface="Wingdings" panose="05000000000000000000" pitchFamily="2" charset="2"/>
              </a:rPr>
              <a:t> so we visit node 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93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	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648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Node F connects to: B, E, D ( we have already visited D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78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	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get to B:  min(7,8+4) = 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070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	               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get to E:  min(inf,4+6) = 10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17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 smtClean="0"/>
              <a:t>Dijkstra algorithm</a:t>
            </a:r>
            <a:r>
              <a:rPr lang="hu-HU" dirty="0" smtClean="0"/>
              <a:t>: pseudocode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79550" y="965915"/>
            <a:ext cx="977543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unction DijkstraAlgorithm(Graph, source)</a:t>
            </a:r>
          </a:p>
          <a:p>
            <a:endParaRPr lang="hu-HU" dirty="0" smtClean="0"/>
          </a:p>
          <a:p>
            <a:r>
              <a:rPr lang="hu-HU" dirty="0" smtClean="0"/>
              <a:t>	distance[source] = 0</a:t>
            </a:r>
          </a:p>
          <a:p>
            <a:r>
              <a:rPr lang="hu-HU" dirty="0"/>
              <a:t>	</a:t>
            </a:r>
            <a:r>
              <a:rPr lang="hu-HU" dirty="0" smtClean="0"/>
              <a:t>create vertex queue Q</a:t>
            </a:r>
          </a:p>
          <a:p>
            <a:endParaRPr lang="hu-HU" dirty="0"/>
          </a:p>
          <a:p>
            <a:r>
              <a:rPr lang="hu-HU" dirty="0" smtClean="0"/>
              <a:t>	for v in Graph</a:t>
            </a:r>
          </a:p>
          <a:p>
            <a:r>
              <a:rPr lang="hu-HU" dirty="0"/>
              <a:t>	</a:t>
            </a:r>
            <a:r>
              <a:rPr lang="hu-HU" dirty="0" smtClean="0"/>
              <a:t>	distance[v] = inf</a:t>
            </a:r>
          </a:p>
          <a:p>
            <a:r>
              <a:rPr lang="hu-HU" dirty="0"/>
              <a:t>	</a:t>
            </a:r>
            <a:r>
              <a:rPr lang="hu-HU" dirty="0" smtClean="0"/>
              <a:t>	predecessor[v] = undefined  // previous node in the shortest path</a:t>
            </a:r>
          </a:p>
          <a:p>
            <a:r>
              <a:rPr lang="hu-HU" dirty="0"/>
              <a:t>	</a:t>
            </a:r>
            <a:r>
              <a:rPr lang="hu-HU" dirty="0" smtClean="0"/>
              <a:t>	add v to Q</a:t>
            </a:r>
          </a:p>
          <a:p>
            <a:endParaRPr lang="hu-HU" dirty="0"/>
          </a:p>
          <a:p>
            <a:r>
              <a:rPr lang="hu-HU" dirty="0" smtClean="0"/>
              <a:t>	while Q not empty</a:t>
            </a:r>
          </a:p>
          <a:p>
            <a:r>
              <a:rPr lang="hu-HU" dirty="0"/>
              <a:t>	</a:t>
            </a:r>
            <a:r>
              <a:rPr lang="hu-HU" dirty="0" smtClean="0"/>
              <a:t>	u = vertex in Q with min distance // this is why to use heaps !!!</a:t>
            </a:r>
          </a:p>
          <a:p>
            <a:r>
              <a:rPr lang="hu-HU" dirty="0"/>
              <a:t>	</a:t>
            </a:r>
            <a:r>
              <a:rPr lang="hu-HU" dirty="0" smtClean="0"/>
              <a:t>	remove u from Q</a:t>
            </a:r>
          </a:p>
          <a:p>
            <a:endParaRPr lang="hu-HU" dirty="0"/>
          </a:p>
          <a:p>
            <a:r>
              <a:rPr lang="hu-HU" dirty="0" smtClean="0"/>
              <a:t>		</a:t>
            </a:r>
            <a:r>
              <a:rPr lang="hu-HU" b="1" dirty="0" smtClean="0">
                <a:solidFill>
                  <a:srgbClr val="FFFF00"/>
                </a:solidFill>
              </a:rPr>
              <a:t>for each neighbor v of u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tempDist = distance[u] + distBetween(u,v)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if tempDist &lt; distance[v]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distance[v] = tempDist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predecessor[v] = u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return distance[]  // contains the shortest distances from source to other 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19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5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Copy all the values from the row above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5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697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 value in the last row: it is 5 so node 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38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697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 value in the last row: it is 5 so node C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82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672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already visited node A and B, so E is the only one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62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min(10,5+4) = 9  we have found a shorter path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                                                             9   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048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80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Copy the values from the row above that has not been visited / ready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                                                             9   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56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80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Copy the values from the row above that has not been visited / ready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                     7                                       9   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71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702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minimum: it is node B </a:t>
            </a:r>
            <a:r>
              <a:rPr lang="hu-HU" dirty="0" smtClean="0">
                <a:sym typeface="Wingdings" panose="05000000000000000000" pitchFamily="2" charset="2"/>
              </a:rPr>
              <a:t> so we consider node B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                     </a:t>
            </a:r>
            <a:r>
              <a:rPr lang="hu-HU" b="1" dirty="0" smtClean="0">
                <a:solidFill>
                  <a:srgbClr val="FF0000"/>
                </a:solidFill>
              </a:rPr>
              <a:t>7</a:t>
            </a:r>
            <a:r>
              <a:rPr lang="hu-HU" dirty="0" smtClean="0"/>
              <a:t>                                       9   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5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702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Calculate the minimum: it is node B </a:t>
            </a:r>
            <a:r>
              <a:rPr lang="hu-HU" dirty="0" smtClean="0">
                <a:sym typeface="Wingdings" panose="05000000000000000000" pitchFamily="2" charset="2"/>
              </a:rPr>
              <a:t> so we consider node B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                     </a:t>
            </a:r>
            <a:r>
              <a:rPr lang="hu-HU" b="1" dirty="0" smtClean="0">
                <a:solidFill>
                  <a:srgbClr val="FF0000"/>
                </a:solidFill>
              </a:rPr>
              <a:t>7</a:t>
            </a:r>
            <a:r>
              <a:rPr lang="hu-HU" dirty="0" smtClean="0"/>
              <a:t>                                       9   	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237667" y="40278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                     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36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3949" y="1906073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140298" y="2882720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6472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140298" y="4606343"/>
            <a:ext cx="785612" cy="785612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91318" y="3820731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91318" y="1680692"/>
            <a:ext cx="785612" cy="7856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6" idx="0"/>
            <a:endCxn id="4" idx="4"/>
          </p:cNvCxnSpPr>
          <p:nvPr/>
        </p:nvCxnSpPr>
        <p:spPr>
          <a:xfrm flipV="1">
            <a:off x="1689278" y="2691685"/>
            <a:ext cx="197477" cy="112904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5" idx="1"/>
          </p:cNvCxnSpPr>
          <p:nvPr/>
        </p:nvCxnSpPr>
        <p:spPr>
          <a:xfrm>
            <a:off x="2164511" y="2576635"/>
            <a:ext cx="1090837" cy="421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6"/>
            <a:endCxn id="9" idx="2"/>
          </p:cNvCxnSpPr>
          <p:nvPr/>
        </p:nvCxnSpPr>
        <p:spPr>
          <a:xfrm flipV="1">
            <a:off x="2279561" y="2073498"/>
            <a:ext cx="2311757" cy="2253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7"/>
            <a:endCxn id="9" idx="3"/>
          </p:cNvCxnSpPr>
          <p:nvPr/>
        </p:nvCxnSpPr>
        <p:spPr>
          <a:xfrm flipV="1">
            <a:off x="3810860" y="2351254"/>
            <a:ext cx="895508" cy="6465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4"/>
            <a:endCxn id="8" idx="0"/>
          </p:cNvCxnSpPr>
          <p:nvPr/>
        </p:nvCxnSpPr>
        <p:spPr>
          <a:xfrm>
            <a:off x="4984124" y="2466304"/>
            <a:ext cx="0" cy="135442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5"/>
            <a:endCxn id="7" idx="2"/>
          </p:cNvCxnSpPr>
          <p:nvPr/>
        </p:nvCxnSpPr>
        <p:spPr>
          <a:xfrm>
            <a:off x="1967034" y="4491293"/>
            <a:ext cx="1173264" cy="50785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0"/>
            <a:endCxn id="5" idx="4"/>
          </p:cNvCxnSpPr>
          <p:nvPr/>
        </p:nvCxnSpPr>
        <p:spPr>
          <a:xfrm flipV="1">
            <a:off x="3533104" y="3668332"/>
            <a:ext cx="0" cy="938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8" idx="3"/>
          </p:cNvCxnSpPr>
          <p:nvPr/>
        </p:nvCxnSpPr>
        <p:spPr>
          <a:xfrm flipV="1">
            <a:off x="3925910" y="4491293"/>
            <a:ext cx="780458" cy="50785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8" idx="2"/>
          </p:cNvCxnSpPr>
          <p:nvPr/>
        </p:nvCxnSpPr>
        <p:spPr>
          <a:xfrm>
            <a:off x="2082084" y="4213537"/>
            <a:ext cx="2509234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20198" y="1735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1376372" y="30585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2445" y="2457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614" y="2698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4979830" y="2997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54686" y="48262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34" name="TextBox 33"/>
          <p:cNvSpPr txBox="1"/>
          <p:nvPr/>
        </p:nvSpPr>
        <p:spPr>
          <a:xfrm>
            <a:off x="4322734" y="47452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5348" y="37511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2907292" y="42370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8</a:t>
            </a:r>
            <a:endParaRPr lang="hu-HU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78828" y="1906073"/>
            <a:ext cx="565382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35651" y="1339403"/>
            <a:ext cx="0" cy="38398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12175" y="1495622"/>
            <a:ext cx="441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 B           C          D          E           F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6308742" y="14956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smtClean="0"/>
              <a:t>v</a:t>
            </a:r>
            <a:endParaRPr lang="hu-HU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6237667" y="2039877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</a:t>
            </a:r>
            <a:r>
              <a:rPr lang="hu-HU" b="1" dirty="0" smtClean="0">
                <a:solidFill>
                  <a:srgbClr val="FF0000"/>
                </a:solidFill>
              </a:rPr>
              <a:t>0</a:t>
            </a:r>
            <a:r>
              <a:rPr lang="hu-HU" dirty="0" smtClean="0"/>
              <a:t>           inf         inf         inf         inf         inf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6222955" y="2457225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      	           7          5            </a:t>
            </a:r>
            <a:r>
              <a:rPr lang="hu-HU" b="1" dirty="0" smtClean="0">
                <a:solidFill>
                  <a:srgbClr val="FF0000"/>
                </a:solidFill>
              </a:rPr>
              <a:t>2</a:t>
            </a:r>
            <a:r>
              <a:rPr lang="hu-HU" dirty="0" smtClean="0"/>
              <a:t>           inf        inf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6237667" y="2826557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	          7           5                         inf        </a:t>
            </a:r>
            <a:r>
              <a:rPr lang="hu-HU" b="1" dirty="0" smtClean="0">
                <a:solidFill>
                  <a:srgbClr val="FF0000"/>
                </a:solidFill>
              </a:rPr>
              <a:t>4</a:t>
            </a: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237667" y="319588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	          7           </a:t>
            </a:r>
            <a:r>
              <a:rPr lang="hu-HU" b="1" dirty="0" smtClean="0">
                <a:solidFill>
                  <a:srgbClr val="FF0000"/>
                </a:solidFill>
              </a:rPr>
              <a:t>5</a:t>
            </a:r>
            <a:r>
              <a:rPr lang="hu-HU" dirty="0" smtClean="0"/>
              <a:t>     	      10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1133341" y="5988676"/>
            <a:ext cx="638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considered every node except for the node E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6237667" y="363141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                     </a:t>
            </a:r>
            <a:r>
              <a:rPr lang="hu-HU" b="1" dirty="0" smtClean="0">
                <a:solidFill>
                  <a:srgbClr val="FF0000"/>
                </a:solidFill>
              </a:rPr>
              <a:t>7</a:t>
            </a:r>
            <a:r>
              <a:rPr lang="hu-HU" dirty="0" smtClean="0"/>
              <a:t>                                       9   	</a:t>
            </a:r>
            <a:endParaRPr lang="hu-HU" dirty="0"/>
          </a:p>
        </p:txBody>
      </p:sp>
      <p:sp>
        <p:nvSpPr>
          <p:cNvPr id="41" name="TextBox 40"/>
          <p:cNvSpPr txBox="1"/>
          <p:nvPr/>
        </p:nvSpPr>
        <p:spPr>
          <a:xfrm>
            <a:off x="6237667" y="40278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                     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26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639</TotalTime>
  <Words>4685</Words>
  <Application>Microsoft Office PowerPoint</Application>
  <PresentationFormat>Widescreen</PresentationFormat>
  <Paragraphs>2769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Century Gothic</vt:lpstr>
      <vt:lpstr>Wingdings</vt:lpstr>
      <vt:lpstr>Wingdings 3</vt:lpstr>
      <vt:lpstr>Ion</vt:lpstr>
      <vt:lpstr>SHORTEST PATH</vt:lpstr>
      <vt:lpstr>PowerPoint Presentation</vt:lpstr>
      <vt:lpstr>Dijkstra algorithm</vt:lpstr>
      <vt:lpstr>Dijkstra algorithm</vt:lpstr>
      <vt:lpstr>Dijkstra algorithm: pseudocode</vt:lpstr>
      <vt:lpstr>Dijkstra algorithm: pseudocode</vt:lpstr>
      <vt:lpstr>Dijkstra algorithm: pseudocode</vt:lpstr>
      <vt:lpstr>Dijkstra algorithm: pseudocode</vt:lpstr>
      <vt:lpstr>Dijkstra algorithm: 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Balazs Holczer</dc:creator>
  <cp:lastModifiedBy>User</cp:lastModifiedBy>
  <cp:revision>54</cp:revision>
  <dcterms:created xsi:type="dcterms:W3CDTF">2015-02-13T11:12:10Z</dcterms:created>
  <dcterms:modified xsi:type="dcterms:W3CDTF">2016-07-10T12:26:49Z</dcterms:modified>
</cp:coreProperties>
</file>