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1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0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18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79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70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00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422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34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68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25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39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6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35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7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64F523-BA59-423B-826F-335B1BE2B83A}" type="datetimeFigureOut">
              <a:rPr lang="hu-HU" smtClean="0"/>
              <a:t>2017. 02. 06.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298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TARJAN ALGORITHM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STRONGLY CONNECTED COMPONENTS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263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4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5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2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5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5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4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4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8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0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516748" y="235998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824769" y="306432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5776" y="306432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34304" y="3776897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29468" y="3785135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46018" y="449800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5" idx="7"/>
          </p:cNvCxnSpPr>
          <p:nvPr/>
        </p:nvCxnSpPr>
        <p:spPr>
          <a:xfrm flipH="1">
            <a:off x="5331033" y="2866253"/>
            <a:ext cx="272576" cy="2849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1"/>
          </p:cNvCxnSpPr>
          <p:nvPr/>
        </p:nvCxnSpPr>
        <p:spPr>
          <a:xfrm>
            <a:off x="6023012" y="2866253"/>
            <a:ext cx="239625" cy="2849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7"/>
          </p:cNvCxnSpPr>
          <p:nvPr/>
        </p:nvCxnSpPr>
        <p:spPr>
          <a:xfrm flipH="1">
            <a:off x="4640568" y="3570588"/>
            <a:ext cx="271062" cy="2931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7"/>
          </p:cNvCxnSpPr>
          <p:nvPr/>
        </p:nvCxnSpPr>
        <p:spPr>
          <a:xfrm flipH="1">
            <a:off x="3952282" y="4283161"/>
            <a:ext cx="268883" cy="3017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11" idx="1"/>
          </p:cNvCxnSpPr>
          <p:nvPr/>
        </p:nvCxnSpPr>
        <p:spPr>
          <a:xfrm>
            <a:off x="5331033" y="3570588"/>
            <a:ext cx="285296" cy="301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8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1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8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2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3742581" y="3360887"/>
            <a:ext cx="1082188" cy="1137122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4668" y="2852463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f</a:t>
            </a:r>
            <a:r>
              <a:rPr lang="hu-HU" b="1" i="1" dirty="0" smtClean="0"/>
              <a:t>orward </a:t>
            </a:r>
          </a:p>
          <a:p>
            <a:r>
              <a:rPr lang="hu-HU" b="1" i="1" dirty="0" smtClean="0"/>
              <a:t>edge</a:t>
            </a:r>
            <a:endParaRPr lang="hu-HU" b="1" i="1" dirty="0"/>
          </a:p>
        </p:txBody>
      </p:sp>
      <p:sp>
        <p:nvSpPr>
          <p:cNvPr id="17" name="Oval 16"/>
          <p:cNvSpPr/>
          <p:nvPr/>
        </p:nvSpPr>
        <p:spPr>
          <a:xfrm>
            <a:off x="5516748" y="235998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24769" y="306432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75776" y="306432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34304" y="3776897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29468" y="3785135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46018" y="449800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8" idx="7"/>
          </p:cNvCxnSpPr>
          <p:nvPr/>
        </p:nvCxnSpPr>
        <p:spPr>
          <a:xfrm flipH="1">
            <a:off x="5331033" y="2866253"/>
            <a:ext cx="272576" cy="2849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9" idx="1"/>
          </p:cNvCxnSpPr>
          <p:nvPr/>
        </p:nvCxnSpPr>
        <p:spPr>
          <a:xfrm>
            <a:off x="6023012" y="2866253"/>
            <a:ext cx="239625" cy="2849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0" idx="7"/>
          </p:cNvCxnSpPr>
          <p:nvPr/>
        </p:nvCxnSpPr>
        <p:spPr>
          <a:xfrm flipH="1">
            <a:off x="4640568" y="3570588"/>
            <a:ext cx="271062" cy="2931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2" idx="7"/>
          </p:cNvCxnSpPr>
          <p:nvPr/>
        </p:nvCxnSpPr>
        <p:spPr>
          <a:xfrm flipH="1">
            <a:off x="3952282" y="4283161"/>
            <a:ext cx="268883" cy="3017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1" idx="1"/>
          </p:cNvCxnSpPr>
          <p:nvPr/>
        </p:nvCxnSpPr>
        <p:spPr>
          <a:xfrm>
            <a:off x="5331033" y="3570588"/>
            <a:ext cx="285296" cy="301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7429" y="4073460"/>
            <a:ext cx="802039" cy="823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6099" y="411511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c</a:t>
            </a:r>
            <a:r>
              <a:rPr lang="hu-HU" b="1" i="1" dirty="0" smtClean="0"/>
              <a:t>ross</a:t>
            </a:r>
          </a:p>
          <a:p>
            <a:r>
              <a:rPr lang="hu-HU" b="1" i="1" dirty="0" smtClean="0"/>
              <a:t>edge</a:t>
            </a:r>
            <a:endParaRPr lang="hu-HU" b="1" i="1" dirty="0"/>
          </a:p>
        </p:txBody>
      </p:sp>
      <p:sp>
        <p:nvSpPr>
          <p:cNvPr id="17" name="Oval 16"/>
          <p:cNvSpPr/>
          <p:nvPr/>
        </p:nvSpPr>
        <p:spPr>
          <a:xfrm>
            <a:off x="5516748" y="235998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24769" y="306432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75776" y="306432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34304" y="3776897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29468" y="3785135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46018" y="449800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8" idx="7"/>
          </p:cNvCxnSpPr>
          <p:nvPr/>
        </p:nvCxnSpPr>
        <p:spPr>
          <a:xfrm flipH="1">
            <a:off x="5331033" y="2866253"/>
            <a:ext cx="272576" cy="2849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9" idx="1"/>
          </p:cNvCxnSpPr>
          <p:nvPr/>
        </p:nvCxnSpPr>
        <p:spPr>
          <a:xfrm>
            <a:off x="6023012" y="2866253"/>
            <a:ext cx="239625" cy="2849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0" idx="7"/>
          </p:cNvCxnSpPr>
          <p:nvPr/>
        </p:nvCxnSpPr>
        <p:spPr>
          <a:xfrm flipH="1">
            <a:off x="4640568" y="3570588"/>
            <a:ext cx="271062" cy="2931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2" idx="7"/>
          </p:cNvCxnSpPr>
          <p:nvPr/>
        </p:nvCxnSpPr>
        <p:spPr>
          <a:xfrm flipH="1">
            <a:off x="3952282" y="4283161"/>
            <a:ext cx="268883" cy="3017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1" idx="1"/>
          </p:cNvCxnSpPr>
          <p:nvPr/>
        </p:nvCxnSpPr>
        <p:spPr>
          <a:xfrm>
            <a:off x="5331033" y="3570588"/>
            <a:ext cx="285296" cy="301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13311" y="2953114"/>
            <a:ext cx="12720" cy="83202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5732" y="3000330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b</a:t>
            </a:r>
            <a:r>
              <a:rPr lang="hu-HU" b="1" i="1" dirty="0" smtClean="0"/>
              <a:t>ackward</a:t>
            </a:r>
          </a:p>
          <a:p>
            <a:r>
              <a:rPr lang="hu-HU" b="1" i="1" dirty="0" smtClean="0"/>
              <a:t>edge</a:t>
            </a:r>
            <a:endParaRPr lang="hu-HU" b="1" i="1" dirty="0"/>
          </a:p>
        </p:txBody>
      </p:sp>
      <p:sp>
        <p:nvSpPr>
          <p:cNvPr id="17" name="Oval 16"/>
          <p:cNvSpPr/>
          <p:nvPr/>
        </p:nvSpPr>
        <p:spPr>
          <a:xfrm>
            <a:off x="5516748" y="235998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24769" y="306432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34304" y="3776897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29468" y="3785135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46018" y="4498009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8" idx="7"/>
          </p:cNvCxnSpPr>
          <p:nvPr/>
        </p:nvCxnSpPr>
        <p:spPr>
          <a:xfrm flipH="1">
            <a:off x="5331033" y="2866253"/>
            <a:ext cx="272576" cy="2849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0" idx="7"/>
          </p:cNvCxnSpPr>
          <p:nvPr/>
        </p:nvCxnSpPr>
        <p:spPr>
          <a:xfrm flipH="1">
            <a:off x="4640568" y="3570588"/>
            <a:ext cx="271062" cy="2931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2" idx="7"/>
          </p:cNvCxnSpPr>
          <p:nvPr/>
        </p:nvCxnSpPr>
        <p:spPr>
          <a:xfrm flipH="1">
            <a:off x="3952282" y="4283161"/>
            <a:ext cx="268883" cy="3017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1" idx="1"/>
          </p:cNvCxnSpPr>
          <p:nvPr/>
        </p:nvCxnSpPr>
        <p:spPr>
          <a:xfrm>
            <a:off x="5331033" y="3570588"/>
            <a:ext cx="285296" cy="301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9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runs in linear time </a:t>
            </a:r>
          </a:p>
          <a:p>
            <a:r>
              <a:rPr lang="hu-HU" dirty="0" smtClean="0"/>
              <a:t>We use depth-first search again for traversing the graph</a:t>
            </a:r>
          </a:p>
          <a:p>
            <a:r>
              <a:rPr lang="hu-HU" b="1" u="sng" dirty="0" smtClean="0"/>
              <a:t>Stack invariant:</a:t>
            </a:r>
          </a:p>
          <a:p>
            <a:r>
              <a:rPr lang="hu-HU" dirty="0" smtClean="0"/>
              <a:t>When </a:t>
            </a:r>
            <a:r>
              <a:rPr lang="hu-HU" b="1" dirty="0" smtClean="0"/>
              <a:t>DFS</a:t>
            </a:r>
            <a:r>
              <a:rPr lang="hu-HU" dirty="0" smtClean="0"/>
              <a:t> recursively visits a node </a:t>
            </a:r>
            <a:r>
              <a:rPr lang="hu-HU" b="1" dirty="0" smtClean="0"/>
              <a:t>v</a:t>
            </a:r>
            <a:r>
              <a:rPr lang="hu-HU" dirty="0" smtClean="0"/>
              <a:t> and its descendants </a:t>
            </a:r>
            <a:r>
              <a:rPr lang="hu-HU" dirty="0" smtClean="0">
                <a:sym typeface="Wingdings" panose="05000000000000000000" pitchFamily="2" charset="2"/>
              </a:rPr>
              <a:t> those nodes are not necessarily popped from the stack when the recursive call returns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node remains on the stack after it has been visited  if there exists a path in the graph from this node to some node earlier on the stack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07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647568"/>
            <a:ext cx="9113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at the end of the call that visits </a:t>
            </a:r>
            <a:r>
              <a:rPr lang="hu-HU" b="1" dirty="0" smtClean="0"/>
              <a:t>v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know whether </a:t>
            </a:r>
            <a:r>
              <a:rPr lang="hu-HU" b="1" dirty="0" smtClean="0"/>
              <a:t>v</a:t>
            </a:r>
            <a:r>
              <a:rPr lang="hu-HU" b="1" i="1" dirty="0" smtClean="0"/>
              <a:t> </a:t>
            </a:r>
            <a:r>
              <a:rPr lang="hu-HU" dirty="0" smtClean="0"/>
              <a:t>itself has a path to any node earlier on the stack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- </a:t>
            </a:r>
            <a:r>
              <a:rPr lang="hu-HU" b="1" dirty="0" smtClean="0">
                <a:solidFill>
                  <a:srgbClr val="FFFF00"/>
                </a:solidFill>
              </a:rPr>
              <a:t>YES</a:t>
            </a:r>
            <a:r>
              <a:rPr lang="hu-HU" dirty="0" smtClean="0"/>
              <a:t>: </a:t>
            </a:r>
            <a:r>
              <a:rPr lang="hu-HU" b="1" dirty="0" smtClean="0"/>
              <a:t>v</a:t>
            </a:r>
            <a:r>
              <a:rPr lang="hu-HU" dirty="0" smtClean="0"/>
              <a:t> has a path to any node earlier on the stack</a:t>
            </a:r>
          </a:p>
          <a:p>
            <a:r>
              <a:rPr lang="hu-HU" dirty="0"/>
              <a:t>	</a:t>
            </a:r>
            <a:r>
              <a:rPr lang="hu-HU" dirty="0" smtClean="0"/>
              <a:t>		The call returns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 stays on the stack !!!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- </a:t>
            </a:r>
            <a:r>
              <a:rPr lang="hu-HU" b="1" dirty="0" smtClean="0">
                <a:solidFill>
                  <a:srgbClr val="FFFF00"/>
                </a:solidFill>
              </a:rPr>
              <a:t>NO</a:t>
            </a:r>
            <a:r>
              <a:rPr lang="hu-HU" dirty="0" smtClean="0"/>
              <a:t>: </a:t>
            </a:r>
            <a:r>
              <a:rPr lang="hu-HU" b="1" dirty="0" smtClean="0"/>
              <a:t>v</a:t>
            </a:r>
            <a:r>
              <a:rPr lang="hu-HU" dirty="0" smtClean="0"/>
              <a:t> does not have a path to any node earlier on the stack</a:t>
            </a:r>
          </a:p>
          <a:p>
            <a:r>
              <a:rPr lang="hu-HU" dirty="0"/>
              <a:t>	</a:t>
            </a:r>
            <a:r>
              <a:rPr lang="hu-HU" dirty="0" smtClean="0"/>
              <a:t>		The </a:t>
            </a:r>
            <a:r>
              <a:rPr lang="hu-HU" b="1" dirty="0" smtClean="0"/>
              <a:t>v</a:t>
            </a:r>
            <a:r>
              <a:rPr lang="hu-HU" dirty="0" smtClean="0"/>
              <a:t> node must be the root of its strongly</a:t>
            </a:r>
          </a:p>
          <a:p>
            <a:r>
              <a:rPr lang="hu-HU" dirty="0"/>
              <a:t>	</a:t>
            </a:r>
            <a:r>
              <a:rPr lang="hu-HU" dirty="0" smtClean="0"/>
              <a:t>			connected component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4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664043" y="1347307"/>
            <a:ext cx="8669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node has two properties: </a:t>
            </a:r>
            <a:r>
              <a:rPr lang="hu-HU" b="1" dirty="0"/>
              <a:t>index</a:t>
            </a:r>
            <a:r>
              <a:rPr lang="hu-HU" dirty="0"/>
              <a:t> + </a:t>
            </a:r>
            <a:r>
              <a:rPr lang="hu-HU" b="1" dirty="0" smtClean="0"/>
              <a:t>lowlink</a:t>
            </a:r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	</a:t>
            </a:r>
            <a:r>
              <a:rPr lang="hu-HU" b="1" dirty="0" smtClean="0"/>
              <a:t>index: </a:t>
            </a:r>
            <a:r>
              <a:rPr lang="hu-HU" dirty="0" smtClean="0"/>
              <a:t>we assign an integer to the nodes consecutively in the order </a:t>
            </a:r>
          </a:p>
          <a:p>
            <a:r>
              <a:rPr lang="hu-HU" dirty="0"/>
              <a:t>	</a:t>
            </a:r>
            <a:r>
              <a:rPr lang="hu-HU" dirty="0" smtClean="0"/>
              <a:t>		they are visited by </a:t>
            </a:r>
            <a:r>
              <a:rPr lang="hu-HU" b="1" dirty="0" smtClean="0"/>
              <a:t>DFS</a:t>
            </a:r>
          </a:p>
          <a:p>
            <a:endParaRPr lang="hu-HU" b="1" dirty="0"/>
          </a:p>
          <a:p>
            <a:r>
              <a:rPr lang="hu-HU" b="1" dirty="0" smtClean="0"/>
              <a:t>	lowlink: </a:t>
            </a:r>
            <a:r>
              <a:rPr lang="hu-HU" dirty="0" smtClean="0"/>
              <a:t>the smallest index of any node known to be reachable</a:t>
            </a:r>
          </a:p>
          <a:p>
            <a:r>
              <a:rPr lang="hu-HU" dirty="0"/>
              <a:t>	</a:t>
            </a:r>
            <a:r>
              <a:rPr lang="hu-HU" dirty="0" smtClean="0"/>
              <a:t>		from node </a:t>
            </a:r>
            <a:r>
              <a:rPr lang="hu-HU" b="1" dirty="0" smtClean="0"/>
              <a:t>v</a:t>
            </a:r>
          </a:p>
          <a:p>
            <a:endParaRPr lang="hu-HU" b="1" dirty="0"/>
          </a:p>
          <a:p>
            <a:endParaRPr lang="hu-HU" b="1" dirty="0" smtClean="0"/>
          </a:p>
          <a:p>
            <a:r>
              <a:rPr lang="hu-HU" b="1" dirty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b="1" dirty="0" smtClean="0"/>
              <a:t>v.lowlink = v.index</a:t>
            </a:r>
          </a:p>
          <a:p>
            <a:r>
              <a:rPr lang="hu-HU" b="1" dirty="0"/>
              <a:t>	</a:t>
            </a:r>
            <a:r>
              <a:rPr lang="hu-HU" b="1" dirty="0" smtClean="0"/>
              <a:t>	</a:t>
            </a:r>
            <a:r>
              <a:rPr lang="hu-HU" dirty="0" smtClean="0"/>
              <a:t>There is no backward edge to any other node</a:t>
            </a:r>
          </a:p>
          <a:p>
            <a:r>
              <a:rPr lang="hu-HU" dirty="0"/>
              <a:t>	</a:t>
            </a:r>
            <a:r>
              <a:rPr lang="hu-HU" dirty="0" smtClean="0"/>
              <a:t>		The current node is the root of a SCC !!!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b="1" dirty="0" smtClean="0"/>
              <a:t>v.lowlink &lt; v.index</a:t>
            </a:r>
          </a:p>
          <a:p>
            <a:r>
              <a:rPr lang="hu-HU" b="1" dirty="0"/>
              <a:t>	</a:t>
            </a:r>
            <a:r>
              <a:rPr lang="hu-HU" b="1" dirty="0" smtClean="0"/>
              <a:t>	</a:t>
            </a:r>
            <a:r>
              <a:rPr lang="hu-HU" dirty="0" smtClean="0"/>
              <a:t>We have found a backward edge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07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48000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6778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6555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2433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0677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6555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3410465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4"/>
          </p:cNvCxnSpPr>
          <p:nvPr/>
        </p:nvCxnSpPr>
        <p:spPr>
          <a:xfrm flipV="1">
            <a:off x="6928021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4"/>
          </p:cNvCxnSpPr>
          <p:nvPr/>
        </p:nvCxnSpPr>
        <p:spPr>
          <a:xfrm flipV="1">
            <a:off x="5169243" y="3258064"/>
            <a:ext cx="0" cy="992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6" idx="3"/>
          </p:cNvCxnSpPr>
          <p:nvPr/>
        </p:nvCxnSpPr>
        <p:spPr>
          <a:xfrm flipV="1">
            <a:off x="3666766" y="3151900"/>
            <a:ext cx="1246176" cy="1204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5" idx="6"/>
          </p:cNvCxnSpPr>
          <p:nvPr/>
        </p:nvCxnSpPr>
        <p:spPr>
          <a:xfrm flipH="1">
            <a:off x="3772930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6"/>
          </p:cNvCxnSpPr>
          <p:nvPr/>
        </p:nvCxnSpPr>
        <p:spPr>
          <a:xfrm flipH="1">
            <a:off x="3772930" y="4613188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6" idx="6"/>
          </p:cNvCxnSpPr>
          <p:nvPr/>
        </p:nvCxnSpPr>
        <p:spPr>
          <a:xfrm flipH="1">
            <a:off x="5531708" y="2895599"/>
            <a:ext cx="10338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1717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2294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4701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55278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1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491</TotalTime>
  <Words>294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Ion</vt:lpstr>
      <vt:lpstr>TARJAN ALGORITHM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User</dc:creator>
  <cp:lastModifiedBy>User</cp:lastModifiedBy>
  <cp:revision>23</cp:revision>
  <dcterms:created xsi:type="dcterms:W3CDTF">2017-02-05T12:10:41Z</dcterms:created>
  <dcterms:modified xsi:type="dcterms:W3CDTF">2017-02-06T19:43:03Z</dcterms:modified>
</cp:coreProperties>
</file>