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6" r:id="rId5"/>
    <p:sldId id="267" r:id="rId6"/>
    <p:sldId id="258" r:id="rId7"/>
    <p:sldId id="259" r:id="rId8"/>
    <p:sldId id="260" r:id="rId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254C8A-3EF4-4ECB-8C5D-B2BEF9D6E62A}" type="datetimeFigureOut">
              <a:rPr lang="hu-HU" smtClean="0"/>
              <a:t>2016. 07. 16.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382146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54C8A-3EF4-4ECB-8C5D-B2BEF9D6E62A}" type="datetimeFigureOut">
              <a:rPr lang="hu-HU" smtClean="0"/>
              <a:t>2016. 07. 16.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316208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54C8A-3EF4-4ECB-8C5D-B2BEF9D6E62A}" type="datetimeFigureOut">
              <a:rPr lang="hu-HU" smtClean="0"/>
              <a:t>2016. 07. 16.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266925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54C8A-3EF4-4ECB-8C5D-B2BEF9D6E62A}" type="datetimeFigureOut">
              <a:rPr lang="hu-HU" smtClean="0"/>
              <a:t>2016. 07. 16.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1FC041D-042D-4B82-9FFA-1D1BD8FAB5BD}" type="slidenum">
              <a:rPr lang="hu-HU" smtClean="0"/>
              <a:t>‹#›</a:t>
            </a:fld>
            <a:endParaRPr lang="hu-H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37062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54C8A-3EF4-4ECB-8C5D-B2BEF9D6E62A}" type="datetimeFigureOut">
              <a:rPr lang="hu-HU" smtClean="0"/>
              <a:t>2016. 07. 16.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3607922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254C8A-3EF4-4ECB-8C5D-B2BEF9D6E62A}" type="datetimeFigureOut">
              <a:rPr lang="hu-HU" smtClean="0"/>
              <a:t>2016. 07. 16.</a:t>
            </a:fld>
            <a:endParaRPr lang="hu-HU"/>
          </a:p>
        </p:txBody>
      </p:sp>
      <p:sp>
        <p:nvSpPr>
          <p:cNvPr id="4"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2520865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254C8A-3EF4-4ECB-8C5D-B2BEF9D6E62A}" type="datetimeFigureOut">
              <a:rPr lang="hu-HU" smtClean="0"/>
              <a:t>2016. 07. 16.</a:t>
            </a:fld>
            <a:endParaRPr lang="hu-HU"/>
          </a:p>
        </p:txBody>
      </p:sp>
      <p:sp>
        <p:nvSpPr>
          <p:cNvPr id="4"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1301635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254C8A-3EF4-4ECB-8C5D-B2BEF9D6E62A}" type="datetimeFigureOut">
              <a:rPr lang="hu-HU" smtClean="0"/>
              <a:t>2016. 07. 16.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2894827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254C8A-3EF4-4ECB-8C5D-B2BEF9D6E62A}" type="datetimeFigureOut">
              <a:rPr lang="hu-HU" smtClean="0"/>
              <a:t>2016. 07. 16.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103036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3254C8A-3EF4-4ECB-8C5D-B2BEF9D6E62A}" type="datetimeFigureOut">
              <a:rPr lang="hu-HU" smtClean="0"/>
              <a:t>2016. 07. 16.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38846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54C8A-3EF4-4ECB-8C5D-B2BEF9D6E62A}" type="datetimeFigureOut">
              <a:rPr lang="hu-HU" smtClean="0"/>
              <a:t>2016. 07. 16.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358074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254C8A-3EF4-4ECB-8C5D-B2BEF9D6E62A}" type="datetimeFigureOut">
              <a:rPr lang="hu-HU" smtClean="0"/>
              <a:t>2016. 07. 16.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136761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254C8A-3EF4-4ECB-8C5D-B2BEF9D6E62A}" type="datetimeFigureOut">
              <a:rPr lang="hu-HU" smtClean="0"/>
              <a:t>2016. 07. 16.</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189942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3254C8A-3EF4-4ECB-8C5D-B2BEF9D6E62A}" type="datetimeFigureOut">
              <a:rPr lang="hu-HU" smtClean="0"/>
              <a:t>2016. 07. 16.</a:t>
            </a:fld>
            <a:endParaRPr lang="hu-HU"/>
          </a:p>
        </p:txBody>
      </p:sp>
      <p:sp>
        <p:nvSpPr>
          <p:cNvPr id="5" name="Footer Placeholder 3"/>
          <p:cNvSpPr>
            <a:spLocks noGrp="1"/>
          </p:cNvSpPr>
          <p:nvPr>
            <p:ph type="ftr" sz="quarter" idx="11"/>
          </p:nvPr>
        </p:nvSpPr>
        <p:spPr/>
        <p:txBody>
          <a:bodyPr/>
          <a:lstStyle/>
          <a:p>
            <a:endParaRPr lang="hu-HU"/>
          </a:p>
        </p:txBody>
      </p:sp>
      <p:sp>
        <p:nvSpPr>
          <p:cNvPr id="6" name="Slide Number Placeholder 4"/>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122389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254C8A-3EF4-4ECB-8C5D-B2BEF9D6E62A}" type="datetimeFigureOut">
              <a:rPr lang="hu-HU" smtClean="0"/>
              <a:t>2016. 07. 16.</a:t>
            </a:fld>
            <a:endParaRPr lang="hu-HU"/>
          </a:p>
        </p:txBody>
      </p:sp>
      <p:sp>
        <p:nvSpPr>
          <p:cNvPr id="5" name="Footer Placeholder 2"/>
          <p:cNvSpPr>
            <a:spLocks noGrp="1"/>
          </p:cNvSpPr>
          <p:nvPr>
            <p:ph type="ftr" sz="quarter" idx="11"/>
          </p:nvPr>
        </p:nvSpPr>
        <p:spPr/>
        <p:txBody>
          <a:bodyPr/>
          <a:lstStyle/>
          <a:p>
            <a:endParaRPr lang="hu-HU"/>
          </a:p>
        </p:txBody>
      </p:sp>
      <p:sp>
        <p:nvSpPr>
          <p:cNvPr id="6" name="Slide Number Placeholder 3"/>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121195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3254C8A-3EF4-4ECB-8C5D-B2BEF9D6E62A}" type="datetimeFigureOut">
              <a:rPr lang="hu-HU" smtClean="0"/>
              <a:t>2016. 07. 16.</a:t>
            </a:fld>
            <a:endParaRPr lang="hu-HU"/>
          </a:p>
        </p:txBody>
      </p:sp>
      <p:sp>
        <p:nvSpPr>
          <p:cNvPr id="5" name="Footer Placeholder 5"/>
          <p:cNvSpPr>
            <a:spLocks noGrp="1"/>
          </p:cNvSpPr>
          <p:nvPr>
            <p:ph type="ftr" sz="quarter" idx="11"/>
          </p:nvPr>
        </p:nvSpPr>
        <p:spPr/>
        <p:txBody>
          <a:bodyPr/>
          <a:lstStyle/>
          <a:p>
            <a:endParaRPr lang="hu-HU"/>
          </a:p>
        </p:txBody>
      </p:sp>
      <p:sp>
        <p:nvSpPr>
          <p:cNvPr id="6" name="Slide Number Placeholder 6"/>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164096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54C8A-3EF4-4ECB-8C5D-B2BEF9D6E62A}" type="datetimeFigureOut">
              <a:rPr lang="hu-HU" smtClean="0"/>
              <a:t>2016. 07. 16.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1FC041D-042D-4B82-9FFA-1D1BD8FAB5BD}" type="slidenum">
              <a:rPr lang="hu-HU" smtClean="0"/>
              <a:t>‹#›</a:t>
            </a:fld>
            <a:endParaRPr lang="hu-HU"/>
          </a:p>
        </p:txBody>
      </p:sp>
    </p:spTree>
    <p:extLst>
      <p:ext uri="{BB962C8B-B14F-4D97-AF65-F5344CB8AC3E}">
        <p14:creationId xmlns:p14="http://schemas.microsoft.com/office/powerpoint/2010/main" val="72670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254C8A-3EF4-4ECB-8C5D-B2BEF9D6E62A}" type="datetimeFigureOut">
              <a:rPr lang="hu-HU" smtClean="0"/>
              <a:t>2016. 07. 16.</a:t>
            </a:fld>
            <a:endParaRPr lang="hu-H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u-H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FC041D-042D-4B82-9FFA-1D1BD8FAB5BD}" type="slidenum">
              <a:rPr lang="hu-HU" smtClean="0"/>
              <a:t>‹#›</a:t>
            </a:fld>
            <a:endParaRPr lang="hu-HU"/>
          </a:p>
        </p:txBody>
      </p:sp>
    </p:spTree>
    <p:extLst>
      <p:ext uri="{BB962C8B-B14F-4D97-AF65-F5344CB8AC3E}">
        <p14:creationId xmlns:p14="http://schemas.microsoft.com/office/powerpoint/2010/main" val="1499074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b="1" dirty="0" smtClean="0"/>
              <a:t>TRAVELLING SALESMAN PROBLEM</a:t>
            </a:r>
            <a:endParaRPr lang="hu-HU" b="1" dirty="0"/>
          </a:p>
        </p:txBody>
      </p:sp>
      <p:sp>
        <p:nvSpPr>
          <p:cNvPr id="3" name="Subtitle 2"/>
          <p:cNvSpPr>
            <a:spLocks noGrp="1"/>
          </p:cNvSpPr>
          <p:nvPr>
            <p:ph type="subTitle" idx="1"/>
          </p:nvPr>
        </p:nvSpPr>
        <p:spPr/>
        <p:txBody>
          <a:bodyPr/>
          <a:lstStyle/>
          <a:p>
            <a:r>
              <a:rPr lang="hu-HU" dirty="0" smtClean="0"/>
              <a:t>TSP</a:t>
            </a:r>
            <a:endParaRPr lang="hu-HU" dirty="0"/>
          </a:p>
        </p:txBody>
      </p:sp>
    </p:spTree>
    <p:extLst>
      <p:ext uri="{BB962C8B-B14F-4D97-AF65-F5344CB8AC3E}">
        <p14:creationId xmlns:p14="http://schemas.microsoft.com/office/powerpoint/2010/main" val="35151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71978"/>
            <a:ext cx="8946541" cy="5076422"/>
          </a:xfrm>
        </p:spPr>
        <p:txBody>
          <a:bodyPr/>
          <a:lstStyle/>
          <a:p>
            <a:r>
              <a:rPr lang="en-US" dirty="0"/>
              <a:t>Given a list of cities and the distances between each pair of cities, what is the shortest possible route that visits each city exactly once and returns to the origin city</a:t>
            </a:r>
            <a:r>
              <a:rPr lang="en-US" dirty="0" smtClean="0"/>
              <a:t>?</a:t>
            </a:r>
            <a:endParaRPr lang="hu-HU" dirty="0" smtClean="0"/>
          </a:p>
          <a:p>
            <a:r>
              <a:rPr lang="hu-HU" dirty="0" smtClean="0"/>
              <a:t>NP-hard problem in combinatorial optimization</a:t>
            </a:r>
          </a:p>
          <a:p>
            <a:r>
              <a:rPr lang="hu-HU" b="1" dirty="0" smtClean="0"/>
              <a:t>N</a:t>
            </a:r>
            <a:r>
              <a:rPr lang="hu-HU" dirty="0" smtClean="0"/>
              <a:t> cities -&gt; </a:t>
            </a:r>
            <a:r>
              <a:rPr lang="hu-HU" b="1" dirty="0" smtClean="0"/>
              <a:t>N!</a:t>
            </a:r>
            <a:r>
              <a:rPr lang="hu-HU" dirty="0" smtClean="0"/>
              <a:t> permutations, so brute force methods cannot be used</a:t>
            </a:r>
          </a:p>
          <a:p>
            <a:r>
              <a:rPr lang="hu-HU" dirty="0"/>
              <a:t>I</a:t>
            </a:r>
            <a:r>
              <a:rPr lang="en-US" dirty="0" smtClean="0"/>
              <a:t>t </a:t>
            </a:r>
            <a:r>
              <a:rPr lang="en-US" dirty="0"/>
              <a:t>is possible that the worst-case running time for any algorithm for the TSP increases </a:t>
            </a:r>
            <a:r>
              <a:rPr lang="en-US" dirty="0" smtClean="0"/>
              <a:t>exponentially </a:t>
            </a:r>
            <a:r>
              <a:rPr lang="en-US" dirty="0"/>
              <a:t>with the number of cities</a:t>
            </a:r>
            <a:r>
              <a:rPr lang="hu-HU" dirty="0" smtClean="0"/>
              <a:t>  </a:t>
            </a:r>
          </a:p>
          <a:p>
            <a:r>
              <a:rPr lang="hu-HU" dirty="0" smtClean="0"/>
              <a:t>Hamilton path: a </a:t>
            </a:r>
            <a:r>
              <a:rPr lang="en-US" dirty="0" smtClean="0"/>
              <a:t>path</a:t>
            </a:r>
            <a:r>
              <a:rPr lang="hu-HU" dirty="0"/>
              <a:t> </a:t>
            </a:r>
            <a:r>
              <a:rPr lang="en-US" dirty="0" smtClean="0"/>
              <a:t>in </a:t>
            </a:r>
            <a:r>
              <a:rPr lang="en-US" dirty="0"/>
              <a:t>an undirected or directed graph that visits each vertex exactly </a:t>
            </a:r>
            <a:r>
              <a:rPr lang="en-US" dirty="0" smtClean="0"/>
              <a:t>once</a:t>
            </a:r>
            <a:endParaRPr lang="hu-HU" dirty="0" smtClean="0"/>
          </a:p>
          <a:p>
            <a:r>
              <a:rPr lang="hu-HU" dirty="0" smtClean="0"/>
              <a:t>Hamiltonian cycle: </a:t>
            </a:r>
            <a:r>
              <a:rPr lang="en-US" dirty="0"/>
              <a:t> Hamiltonian path that is a </a:t>
            </a:r>
            <a:r>
              <a:rPr lang="en-US" dirty="0" smtClean="0"/>
              <a:t>cycle</a:t>
            </a:r>
            <a:endParaRPr lang="hu-HU" dirty="0" smtClean="0"/>
          </a:p>
          <a:p>
            <a:r>
              <a:rPr lang="hu-HU" dirty="0" smtClean="0"/>
              <a:t>HERE: we are looking for the shortest path Hamiltonian cycle basically !!! </a:t>
            </a:r>
            <a:endParaRPr lang="hu-HU" dirty="0"/>
          </a:p>
        </p:txBody>
      </p:sp>
    </p:spTree>
    <p:extLst>
      <p:ext uri="{BB962C8B-B14F-4D97-AF65-F5344CB8AC3E}">
        <p14:creationId xmlns:p14="http://schemas.microsoft.com/office/powerpoint/2010/main" val="48317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534029" y="1837036"/>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A</a:t>
            </a:r>
            <a:endParaRPr lang="hu-HU" b="1" dirty="0">
              <a:solidFill>
                <a:schemeClr val="bg1"/>
              </a:solidFill>
            </a:endParaRPr>
          </a:p>
        </p:txBody>
      </p:sp>
      <p:sp>
        <p:nvSpPr>
          <p:cNvPr id="5" name="Oval 4"/>
          <p:cNvSpPr/>
          <p:nvPr/>
        </p:nvSpPr>
        <p:spPr>
          <a:xfrm>
            <a:off x="7344031" y="1837037"/>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B</a:t>
            </a:r>
            <a:endParaRPr lang="hu-HU" b="1" dirty="0">
              <a:solidFill>
                <a:schemeClr val="bg1"/>
              </a:solidFill>
            </a:endParaRPr>
          </a:p>
        </p:txBody>
      </p:sp>
      <p:sp>
        <p:nvSpPr>
          <p:cNvPr id="6" name="Oval 5"/>
          <p:cNvSpPr/>
          <p:nvPr/>
        </p:nvSpPr>
        <p:spPr>
          <a:xfrm>
            <a:off x="3534029" y="4555523"/>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C</a:t>
            </a:r>
            <a:endParaRPr lang="hu-HU" b="1" dirty="0">
              <a:solidFill>
                <a:schemeClr val="bg1"/>
              </a:solidFill>
            </a:endParaRPr>
          </a:p>
        </p:txBody>
      </p:sp>
      <p:sp>
        <p:nvSpPr>
          <p:cNvPr id="7" name="Oval 6"/>
          <p:cNvSpPr/>
          <p:nvPr/>
        </p:nvSpPr>
        <p:spPr>
          <a:xfrm>
            <a:off x="7344031" y="4555523"/>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D</a:t>
            </a:r>
            <a:endParaRPr lang="hu-HU" b="1" dirty="0">
              <a:solidFill>
                <a:schemeClr val="bg1"/>
              </a:solidFill>
            </a:endParaRPr>
          </a:p>
        </p:txBody>
      </p:sp>
      <p:cxnSp>
        <p:nvCxnSpPr>
          <p:cNvPr id="9" name="Straight Connector 8"/>
          <p:cNvCxnSpPr>
            <a:stCxn id="6" idx="0"/>
            <a:endCxn id="4" idx="4"/>
          </p:cNvCxnSpPr>
          <p:nvPr/>
        </p:nvCxnSpPr>
        <p:spPr>
          <a:xfrm flipV="1">
            <a:off x="3764689" y="2298355"/>
            <a:ext cx="0" cy="22571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7"/>
            <a:endCxn id="5" idx="3"/>
          </p:cNvCxnSpPr>
          <p:nvPr/>
        </p:nvCxnSpPr>
        <p:spPr>
          <a:xfrm flipV="1">
            <a:off x="3927789" y="2230797"/>
            <a:ext cx="3483801" cy="239228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a:endCxn id="5" idx="4"/>
          </p:cNvCxnSpPr>
          <p:nvPr/>
        </p:nvCxnSpPr>
        <p:spPr>
          <a:xfrm flipV="1">
            <a:off x="7574691" y="2298356"/>
            <a:ext cx="0" cy="22571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4" idx="6"/>
          </p:cNvCxnSpPr>
          <p:nvPr/>
        </p:nvCxnSpPr>
        <p:spPr>
          <a:xfrm flipH="1" flipV="1">
            <a:off x="3995348" y="2067696"/>
            <a:ext cx="3348683" cy="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2"/>
            <a:endCxn id="6" idx="6"/>
          </p:cNvCxnSpPr>
          <p:nvPr/>
        </p:nvCxnSpPr>
        <p:spPr>
          <a:xfrm flipH="1">
            <a:off x="3995348" y="4786183"/>
            <a:ext cx="334868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13236" y="1652370"/>
            <a:ext cx="312906" cy="369332"/>
          </a:xfrm>
          <a:prstGeom prst="rect">
            <a:avLst/>
          </a:prstGeom>
          <a:noFill/>
        </p:spPr>
        <p:txBody>
          <a:bodyPr wrap="none" rtlCol="0">
            <a:spAutoFit/>
          </a:bodyPr>
          <a:lstStyle/>
          <a:p>
            <a:r>
              <a:rPr lang="hu-HU" dirty="0" smtClean="0"/>
              <a:t>1</a:t>
            </a:r>
            <a:endParaRPr lang="hu-HU" dirty="0"/>
          </a:p>
        </p:txBody>
      </p:sp>
      <p:sp>
        <p:nvSpPr>
          <p:cNvPr id="24" name="TextBox 23"/>
          <p:cNvSpPr txBox="1"/>
          <p:nvPr/>
        </p:nvSpPr>
        <p:spPr>
          <a:xfrm>
            <a:off x="6534794" y="2819733"/>
            <a:ext cx="312906" cy="369332"/>
          </a:xfrm>
          <a:prstGeom prst="rect">
            <a:avLst/>
          </a:prstGeom>
          <a:noFill/>
        </p:spPr>
        <p:txBody>
          <a:bodyPr wrap="none" rtlCol="0">
            <a:spAutoFit/>
          </a:bodyPr>
          <a:lstStyle/>
          <a:p>
            <a:r>
              <a:rPr lang="hu-HU" dirty="0" smtClean="0"/>
              <a:t>2</a:t>
            </a:r>
            <a:endParaRPr lang="hu-HU" dirty="0"/>
          </a:p>
        </p:txBody>
      </p:sp>
      <p:sp>
        <p:nvSpPr>
          <p:cNvPr id="25" name="TextBox 24"/>
          <p:cNvSpPr txBox="1"/>
          <p:nvPr/>
        </p:nvSpPr>
        <p:spPr>
          <a:xfrm>
            <a:off x="3336453" y="3242273"/>
            <a:ext cx="312906" cy="369332"/>
          </a:xfrm>
          <a:prstGeom prst="rect">
            <a:avLst/>
          </a:prstGeom>
          <a:noFill/>
        </p:spPr>
        <p:txBody>
          <a:bodyPr wrap="none" rtlCol="0">
            <a:spAutoFit/>
          </a:bodyPr>
          <a:lstStyle/>
          <a:p>
            <a:r>
              <a:rPr lang="hu-HU" dirty="0" smtClean="0"/>
              <a:t>5</a:t>
            </a:r>
            <a:endParaRPr lang="hu-HU" dirty="0"/>
          </a:p>
        </p:txBody>
      </p:sp>
      <p:sp>
        <p:nvSpPr>
          <p:cNvPr id="26" name="TextBox 25"/>
          <p:cNvSpPr txBox="1"/>
          <p:nvPr/>
        </p:nvSpPr>
        <p:spPr>
          <a:xfrm>
            <a:off x="5612024" y="4832176"/>
            <a:ext cx="312906" cy="369332"/>
          </a:xfrm>
          <a:prstGeom prst="rect">
            <a:avLst/>
          </a:prstGeom>
          <a:noFill/>
        </p:spPr>
        <p:txBody>
          <a:bodyPr wrap="none" rtlCol="0">
            <a:spAutoFit/>
          </a:bodyPr>
          <a:lstStyle/>
          <a:p>
            <a:r>
              <a:rPr lang="hu-HU" dirty="0" smtClean="0"/>
              <a:t>1</a:t>
            </a:r>
            <a:endParaRPr lang="hu-HU" dirty="0"/>
          </a:p>
        </p:txBody>
      </p:sp>
      <p:sp>
        <p:nvSpPr>
          <p:cNvPr id="27" name="TextBox 26"/>
          <p:cNvSpPr txBox="1"/>
          <p:nvPr/>
        </p:nvSpPr>
        <p:spPr>
          <a:xfrm>
            <a:off x="7648897" y="3345246"/>
            <a:ext cx="312906" cy="369332"/>
          </a:xfrm>
          <a:prstGeom prst="rect">
            <a:avLst/>
          </a:prstGeom>
          <a:noFill/>
        </p:spPr>
        <p:txBody>
          <a:bodyPr wrap="none" rtlCol="0">
            <a:spAutoFit/>
          </a:bodyPr>
          <a:lstStyle/>
          <a:p>
            <a:r>
              <a:rPr lang="hu-HU" dirty="0" smtClean="0"/>
              <a:t>3</a:t>
            </a:r>
            <a:endParaRPr lang="hu-HU" dirty="0"/>
          </a:p>
        </p:txBody>
      </p:sp>
      <p:sp>
        <p:nvSpPr>
          <p:cNvPr id="29" name="TextBox 28"/>
          <p:cNvSpPr txBox="1"/>
          <p:nvPr/>
        </p:nvSpPr>
        <p:spPr>
          <a:xfrm>
            <a:off x="766119" y="395416"/>
            <a:ext cx="6840334" cy="646331"/>
          </a:xfrm>
          <a:prstGeom prst="rect">
            <a:avLst/>
          </a:prstGeom>
          <a:noFill/>
        </p:spPr>
        <p:txBody>
          <a:bodyPr wrap="none" rtlCol="0">
            <a:spAutoFit/>
          </a:bodyPr>
          <a:lstStyle/>
          <a:p>
            <a:r>
              <a:rPr lang="hu-HU" dirty="0" smtClean="0"/>
              <a:t>We are looking for a Hamiltonian cycle but with the shortest</a:t>
            </a:r>
          </a:p>
          <a:p>
            <a:r>
              <a:rPr lang="hu-HU" dirty="0"/>
              <a:t>	</a:t>
            </a:r>
            <a:r>
              <a:rPr lang="hu-HU" dirty="0" smtClean="0"/>
              <a:t>overall cost possible !!!</a:t>
            </a:r>
            <a:endParaRPr lang="hu-HU" dirty="0"/>
          </a:p>
        </p:txBody>
      </p:sp>
      <p:cxnSp>
        <p:nvCxnSpPr>
          <p:cNvPr id="30" name="Straight Connector 29"/>
          <p:cNvCxnSpPr>
            <a:stCxn id="4" idx="5"/>
            <a:endCxn id="7" idx="1"/>
          </p:cNvCxnSpPr>
          <p:nvPr/>
        </p:nvCxnSpPr>
        <p:spPr>
          <a:xfrm>
            <a:off x="3927789" y="2230796"/>
            <a:ext cx="3483801" cy="239228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98221" y="2624774"/>
            <a:ext cx="312906" cy="369332"/>
          </a:xfrm>
          <a:prstGeom prst="rect">
            <a:avLst/>
          </a:prstGeom>
          <a:noFill/>
        </p:spPr>
        <p:txBody>
          <a:bodyPr wrap="none" rtlCol="0">
            <a:spAutoFit/>
          </a:bodyPr>
          <a:lstStyle/>
          <a:p>
            <a:r>
              <a:rPr lang="hu-HU" dirty="0" smtClean="0"/>
              <a:t>2</a:t>
            </a:r>
            <a:endParaRPr lang="hu-HU" dirty="0"/>
          </a:p>
        </p:txBody>
      </p:sp>
    </p:spTree>
    <p:extLst>
      <p:ext uri="{BB962C8B-B14F-4D97-AF65-F5344CB8AC3E}">
        <p14:creationId xmlns:p14="http://schemas.microsoft.com/office/powerpoint/2010/main" val="30063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534029" y="1837036"/>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A</a:t>
            </a:r>
            <a:endParaRPr lang="hu-HU" b="1" dirty="0">
              <a:solidFill>
                <a:schemeClr val="bg1"/>
              </a:solidFill>
            </a:endParaRPr>
          </a:p>
        </p:txBody>
      </p:sp>
      <p:sp>
        <p:nvSpPr>
          <p:cNvPr id="5" name="Oval 4"/>
          <p:cNvSpPr/>
          <p:nvPr/>
        </p:nvSpPr>
        <p:spPr>
          <a:xfrm>
            <a:off x="7344031" y="1837037"/>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B</a:t>
            </a:r>
            <a:endParaRPr lang="hu-HU" b="1" dirty="0">
              <a:solidFill>
                <a:schemeClr val="bg1"/>
              </a:solidFill>
            </a:endParaRPr>
          </a:p>
        </p:txBody>
      </p:sp>
      <p:sp>
        <p:nvSpPr>
          <p:cNvPr id="6" name="Oval 5"/>
          <p:cNvSpPr/>
          <p:nvPr/>
        </p:nvSpPr>
        <p:spPr>
          <a:xfrm>
            <a:off x="3534029" y="4555523"/>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C</a:t>
            </a:r>
            <a:endParaRPr lang="hu-HU" b="1" dirty="0">
              <a:solidFill>
                <a:schemeClr val="bg1"/>
              </a:solidFill>
            </a:endParaRPr>
          </a:p>
        </p:txBody>
      </p:sp>
      <p:sp>
        <p:nvSpPr>
          <p:cNvPr id="7" name="Oval 6"/>
          <p:cNvSpPr/>
          <p:nvPr/>
        </p:nvSpPr>
        <p:spPr>
          <a:xfrm>
            <a:off x="7344031" y="4555523"/>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D</a:t>
            </a:r>
            <a:endParaRPr lang="hu-HU" b="1" dirty="0">
              <a:solidFill>
                <a:schemeClr val="bg1"/>
              </a:solidFill>
            </a:endParaRPr>
          </a:p>
        </p:txBody>
      </p:sp>
      <p:cxnSp>
        <p:nvCxnSpPr>
          <p:cNvPr id="9" name="Straight Connector 8"/>
          <p:cNvCxnSpPr>
            <a:stCxn id="6" idx="0"/>
            <a:endCxn id="4" idx="4"/>
          </p:cNvCxnSpPr>
          <p:nvPr/>
        </p:nvCxnSpPr>
        <p:spPr>
          <a:xfrm flipV="1">
            <a:off x="3764689" y="2298355"/>
            <a:ext cx="0" cy="225716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7"/>
            <a:endCxn id="5" idx="3"/>
          </p:cNvCxnSpPr>
          <p:nvPr/>
        </p:nvCxnSpPr>
        <p:spPr>
          <a:xfrm flipV="1">
            <a:off x="3927789" y="2230797"/>
            <a:ext cx="3483801" cy="239228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a:endCxn id="5" idx="4"/>
          </p:cNvCxnSpPr>
          <p:nvPr/>
        </p:nvCxnSpPr>
        <p:spPr>
          <a:xfrm flipV="1">
            <a:off x="7574691" y="2298356"/>
            <a:ext cx="0" cy="225716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4" idx="6"/>
          </p:cNvCxnSpPr>
          <p:nvPr/>
        </p:nvCxnSpPr>
        <p:spPr>
          <a:xfrm flipH="1" flipV="1">
            <a:off x="3995348" y="2067696"/>
            <a:ext cx="3348683" cy="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2"/>
            <a:endCxn id="6" idx="6"/>
          </p:cNvCxnSpPr>
          <p:nvPr/>
        </p:nvCxnSpPr>
        <p:spPr>
          <a:xfrm flipH="1">
            <a:off x="3995348" y="4786183"/>
            <a:ext cx="334868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13236" y="1652370"/>
            <a:ext cx="312906" cy="369332"/>
          </a:xfrm>
          <a:prstGeom prst="rect">
            <a:avLst/>
          </a:prstGeom>
          <a:noFill/>
        </p:spPr>
        <p:txBody>
          <a:bodyPr wrap="none" rtlCol="0">
            <a:spAutoFit/>
          </a:bodyPr>
          <a:lstStyle/>
          <a:p>
            <a:r>
              <a:rPr lang="hu-HU" dirty="0" smtClean="0"/>
              <a:t>1</a:t>
            </a:r>
            <a:endParaRPr lang="hu-HU" dirty="0"/>
          </a:p>
        </p:txBody>
      </p:sp>
      <p:sp>
        <p:nvSpPr>
          <p:cNvPr id="24" name="TextBox 23"/>
          <p:cNvSpPr txBox="1"/>
          <p:nvPr/>
        </p:nvSpPr>
        <p:spPr>
          <a:xfrm>
            <a:off x="6534794" y="2819733"/>
            <a:ext cx="312906" cy="369332"/>
          </a:xfrm>
          <a:prstGeom prst="rect">
            <a:avLst/>
          </a:prstGeom>
          <a:noFill/>
        </p:spPr>
        <p:txBody>
          <a:bodyPr wrap="none" rtlCol="0">
            <a:spAutoFit/>
          </a:bodyPr>
          <a:lstStyle/>
          <a:p>
            <a:r>
              <a:rPr lang="hu-HU" dirty="0" smtClean="0"/>
              <a:t>2</a:t>
            </a:r>
            <a:endParaRPr lang="hu-HU" dirty="0"/>
          </a:p>
        </p:txBody>
      </p:sp>
      <p:sp>
        <p:nvSpPr>
          <p:cNvPr id="25" name="TextBox 24"/>
          <p:cNvSpPr txBox="1"/>
          <p:nvPr/>
        </p:nvSpPr>
        <p:spPr>
          <a:xfrm>
            <a:off x="3336453" y="3242273"/>
            <a:ext cx="312906" cy="369332"/>
          </a:xfrm>
          <a:prstGeom prst="rect">
            <a:avLst/>
          </a:prstGeom>
          <a:noFill/>
        </p:spPr>
        <p:txBody>
          <a:bodyPr wrap="none" rtlCol="0">
            <a:spAutoFit/>
          </a:bodyPr>
          <a:lstStyle/>
          <a:p>
            <a:r>
              <a:rPr lang="hu-HU" dirty="0" smtClean="0"/>
              <a:t>5</a:t>
            </a:r>
            <a:endParaRPr lang="hu-HU" dirty="0"/>
          </a:p>
        </p:txBody>
      </p:sp>
      <p:sp>
        <p:nvSpPr>
          <p:cNvPr id="26" name="TextBox 25"/>
          <p:cNvSpPr txBox="1"/>
          <p:nvPr/>
        </p:nvSpPr>
        <p:spPr>
          <a:xfrm>
            <a:off x="5612024" y="4832176"/>
            <a:ext cx="312906" cy="369332"/>
          </a:xfrm>
          <a:prstGeom prst="rect">
            <a:avLst/>
          </a:prstGeom>
          <a:noFill/>
        </p:spPr>
        <p:txBody>
          <a:bodyPr wrap="none" rtlCol="0">
            <a:spAutoFit/>
          </a:bodyPr>
          <a:lstStyle/>
          <a:p>
            <a:r>
              <a:rPr lang="hu-HU" dirty="0" smtClean="0"/>
              <a:t>1</a:t>
            </a:r>
            <a:endParaRPr lang="hu-HU" dirty="0"/>
          </a:p>
        </p:txBody>
      </p:sp>
      <p:sp>
        <p:nvSpPr>
          <p:cNvPr id="27" name="TextBox 26"/>
          <p:cNvSpPr txBox="1"/>
          <p:nvPr/>
        </p:nvSpPr>
        <p:spPr>
          <a:xfrm>
            <a:off x="7648897" y="3345246"/>
            <a:ext cx="312906" cy="369332"/>
          </a:xfrm>
          <a:prstGeom prst="rect">
            <a:avLst/>
          </a:prstGeom>
          <a:noFill/>
        </p:spPr>
        <p:txBody>
          <a:bodyPr wrap="none" rtlCol="0">
            <a:spAutoFit/>
          </a:bodyPr>
          <a:lstStyle/>
          <a:p>
            <a:r>
              <a:rPr lang="hu-HU" dirty="0" smtClean="0"/>
              <a:t>3</a:t>
            </a:r>
            <a:endParaRPr lang="hu-HU" dirty="0"/>
          </a:p>
        </p:txBody>
      </p:sp>
      <p:sp>
        <p:nvSpPr>
          <p:cNvPr id="29" name="TextBox 28"/>
          <p:cNvSpPr txBox="1"/>
          <p:nvPr/>
        </p:nvSpPr>
        <p:spPr>
          <a:xfrm>
            <a:off x="766119" y="395416"/>
            <a:ext cx="6840334" cy="646331"/>
          </a:xfrm>
          <a:prstGeom prst="rect">
            <a:avLst/>
          </a:prstGeom>
          <a:noFill/>
        </p:spPr>
        <p:txBody>
          <a:bodyPr wrap="none" rtlCol="0">
            <a:spAutoFit/>
          </a:bodyPr>
          <a:lstStyle/>
          <a:p>
            <a:r>
              <a:rPr lang="hu-HU" dirty="0" smtClean="0"/>
              <a:t>We are looking for a Hamiltonian cycle but with the shortest</a:t>
            </a:r>
          </a:p>
          <a:p>
            <a:r>
              <a:rPr lang="hu-HU" dirty="0"/>
              <a:t>	</a:t>
            </a:r>
            <a:r>
              <a:rPr lang="hu-HU" dirty="0" smtClean="0"/>
              <a:t>overall cost possible !!!</a:t>
            </a:r>
            <a:endParaRPr lang="hu-HU" dirty="0"/>
          </a:p>
        </p:txBody>
      </p:sp>
      <p:cxnSp>
        <p:nvCxnSpPr>
          <p:cNvPr id="30" name="Straight Connector 29"/>
          <p:cNvCxnSpPr>
            <a:stCxn id="4" idx="5"/>
            <a:endCxn id="7" idx="1"/>
          </p:cNvCxnSpPr>
          <p:nvPr/>
        </p:nvCxnSpPr>
        <p:spPr>
          <a:xfrm>
            <a:off x="3927789" y="2230796"/>
            <a:ext cx="3483801" cy="239228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98221" y="2624774"/>
            <a:ext cx="312906" cy="369332"/>
          </a:xfrm>
          <a:prstGeom prst="rect">
            <a:avLst/>
          </a:prstGeom>
          <a:noFill/>
        </p:spPr>
        <p:txBody>
          <a:bodyPr wrap="none" rtlCol="0">
            <a:spAutoFit/>
          </a:bodyPr>
          <a:lstStyle/>
          <a:p>
            <a:r>
              <a:rPr lang="hu-HU" dirty="0" smtClean="0"/>
              <a:t>2</a:t>
            </a:r>
            <a:endParaRPr lang="hu-HU" dirty="0"/>
          </a:p>
        </p:txBody>
      </p:sp>
      <p:sp>
        <p:nvSpPr>
          <p:cNvPr id="2" name="TextBox 1"/>
          <p:cNvSpPr txBox="1"/>
          <p:nvPr/>
        </p:nvSpPr>
        <p:spPr>
          <a:xfrm>
            <a:off x="3927789" y="5700584"/>
            <a:ext cx="1632178" cy="369332"/>
          </a:xfrm>
          <a:prstGeom prst="rect">
            <a:avLst/>
          </a:prstGeom>
          <a:noFill/>
        </p:spPr>
        <p:txBody>
          <a:bodyPr wrap="none" rtlCol="0">
            <a:spAutoFit/>
          </a:bodyPr>
          <a:lstStyle/>
          <a:p>
            <a:r>
              <a:rPr lang="hu-HU" dirty="0" smtClean="0"/>
              <a:t>Total cost: 10</a:t>
            </a:r>
            <a:endParaRPr lang="hu-HU" dirty="0"/>
          </a:p>
        </p:txBody>
      </p:sp>
    </p:spTree>
    <p:extLst>
      <p:ext uri="{BB962C8B-B14F-4D97-AF65-F5344CB8AC3E}">
        <p14:creationId xmlns:p14="http://schemas.microsoft.com/office/powerpoint/2010/main" val="215868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534029" y="1837036"/>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A</a:t>
            </a:r>
            <a:endParaRPr lang="hu-HU" b="1" dirty="0">
              <a:solidFill>
                <a:schemeClr val="bg1"/>
              </a:solidFill>
            </a:endParaRPr>
          </a:p>
        </p:txBody>
      </p:sp>
      <p:sp>
        <p:nvSpPr>
          <p:cNvPr id="5" name="Oval 4"/>
          <p:cNvSpPr/>
          <p:nvPr/>
        </p:nvSpPr>
        <p:spPr>
          <a:xfrm>
            <a:off x="7344031" y="1837037"/>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B</a:t>
            </a:r>
            <a:endParaRPr lang="hu-HU" b="1" dirty="0">
              <a:solidFill>
                <a:schemeClr val="bg1"/>
              </a:solidFill>
            </a:endParaRPr>
          </a:p>
        </p:txBody>
      </p:sp>
      <p:sp>
        <p:nvSpPr>
          <p:cNvPr id="6" name="Oval 5"/>
          <p:cNvSpPr/>
          <p:nvPr/>
        </p:nvSpPr>
        <p:spPr>
          <a:xfrm>
            <a:off x="3534029" y="4555523"/>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C</a:t>
            </a:r>
            <a:endParaRPr lang="hu-HU" b="1" dirty="0">
              <a:solidFill>
                <a:schemeClr val="bg1"/>
              </a:solidFill>
            </a:endParaRPr>
          </a:p>
        </p:txBody>
      </p:sp>
      <p:sp>
        <p:nvSpPr>
          <p:cNvPr id="7" name="Oval 6"/>
          <p:cNvSpPr/>
          <p:nvPr/>
        </p:nvSpPr>
        <p:spPr>
          <a:xfrm>
            <a:off x="7344031" y="4555523"/>
            <a:ext cx="461319" cy="461319"/>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chemeClr val="bg1"/>
                </a:solidFill>
              </a:rPr>
              <a:t>D</a:t>
            </a:r>
            <a:endParaRPr lang="hu-HU" b="1" dirty="0">
              <a:solidFill>
                <a:schemeClr val="bg1"/>
              </a:solidFill>
            </a:endParaRPr>
          </a:p>
        </p:txBody>
      </p:sp>
      <p:cxnSp>
        <p:nvCxnSpPr>
          <p:cNvPr id="9" name="Straight Connector 8"/>
          <p:cNvCxnSpPr>
            <a:stCxn id="6" idx="0"/>
            <a:endCxn id="4" idx="4"/>
          </p:cNvCxnSpPr>
          <p:nvPr/>
        </p:nvCxnSpPr>
        <p:spPr>
          <a:xfrm flipV="1">
            <a:off x="3764689" y="2298355"/>
            <a:ext cx="0" cy="22571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7"/>
            <a:endCxn id="5" idx="3"/>
          </p:cNvCxnSpPr>
          <p:nvPr/>
        </p:nvCxnSpPr>
        <p:spPr>
          <a:xfrm flipV="1">
            <a:off x="3927789" y="2230797"/>
            <a:ext cx="3483801" cy="239228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a:endCxn id="5" idx="4"/>
          </p:cNvCxnSpPr>
          <p:nvPr/>
        </p:nvCxnSpPr>
        <p:spPr>
          <a:xfrm flipV="1">
            <a:off x="7574691" y="2298356"/>
            <a:ext cx="0" cy="22571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4" idx="6"/>
          </p:cNvCxnSpPr>
          <p:nvPr/>
        </p:nvCxnSpPr>
        <p:spPr>
          <a:xfrm flipH="1" flipV="1">
            <a:off x="3995348" y="2067696"/>
            <a:ext cx="3348683" cy="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2"/>
            <a:endCxn id="6" idx="6"/>
          </p:cNvCxnSpPr>
          <p:nvPr/>
        </p:nvCxnSpPr>
        <p:spPr>
          <a:xfrm flipH="1">
            <a:off x="3995348" y="4786183"/>
            <a:ext cx="334868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13236" y="1652370"/>
            <a:ext cx="312906" cy="369332"/>
          </a:xfrm>
          <a:prstGeom prst="rect">
            <a:avLst/>
          </a:prstGeom>
          <a:noFill/>
        </p:spPr>
        <p:txBody>
          <a:bodyPr wrap="none" rtlCol="0">
            <a:spAutoFit/>
          </a:bodyPr>
          <a:lstStyle/>
          <a:p>
            <a:r>
              <a:rPr lang="hu-HU" dirty="0" smtClean="0"/>
              <a:t>1</a:t>
            </a:r>
            <a:endParaRPr lang="hu-HU" dirty="0"/>
          </a:p>
        </p:txBody>
      </p:sp>
      <p:sp>
        <p:nvSpPr>
          <p:cNvPr id="24" name="TextBox 23"/>
          <p:cNvSpPr txBox="1"/>
          <p:nvPr/>
        </p:nvSpPr>
        <p:spPr>
          <a:xfrm>
            <a:off x="6534794" y="2819733"/>
            <a:ext cx="312906" cy="369332"/>
          </a:xfrm>
          <a:prstGeom prst="rect">
            <a:avLst/>
          </a:prstGeom>
          <a:noFill/>
        </p:spPr>
        <p:txBody>
          <a:bodyPr wrap="none" rtlCol="0">
            <a:spAutoFit/>
          </a:bodyPr>
          <a:lstStyle/>
          <a:p>
            <a:r>
              <a:rPr lang="hu-HU" dirty="0" smtClean="0"/>
              <a:t>2</a:t>
            </a:r>
            <a:endParaRPr lang="hu-HU" dirty="0"/>
          </a:p>
        </p:txBody>
      </p:sp>
      <p:sp>
        <p:nvSpPr>
          <p:cNvPr id="25" name="TextBox 24"/>
          <p:cNvSpPr txBox="1"/>
          <p:nvPr/>
        </p:nvSpPr>
        <p:spPr>
          <a:xfrm>
            <a:off x="3336453" y="3242273"/>
            <a:ext cx="312906" cy="369332"/>
          </a:xfrm>
          <a:prstGeom prst="rect">
            <a:avLst/>
          </a:prstGeom>
          <a:noFill/>
        </p:spPr>
        <p:txBody>
          <a:bodyPr wrap="none" rtlCol="0">
            <a:spAutoFit/>
          </a:bodyPr>
          <a:lstStyle/>
          <a:p>
            <a:r>
              <a:rPr lang="hu-HU" dirty="0" smtClean="0"/>
              <a:t>5</a:t>
            </a:r>
            <a:endParaRPr lang="hu-HU" dirty="0"/>
          </a:p>
        </p:txBody>
      </p:sp>
      <p:sp>
        <p:nvSpPr>
          <p:cNvPr id="26" name="TextBox 25"/>
          <p:cNvSpPr txBox="1"/>
          <p:nvPr/>
        </p:nvSpPr>
        <p:spPr>
          <a:xfrm>
            <a:off x="5612024" y="4832176"/>
            <a:ext cx="312906" cy="369332"/>
          </a:xfrm>
          <a:prstGeom prst="rect">
            <a:avLst/>
          </a:prstGeom>
          <a:noFill/>
        </p:spPr>
        <p:txBody>
          <a:bodyPr wrap="none" rtlCol="0">
            <a:spAutoFit/>
          </a:bodyPr>
          <a:lstStyle/>
          <a:p>
            <a:r>
              <a:rPr lang="hu-HU" dirty="0" smtClean="0"/>
              <a:t>1</a:t>
            </a:r>
            <a:endParaRPr lang="hu-HU" dirty="0"/>
          </a:p>
        </p:txBody>
      </p:sp>
      <p:sp>
        <p:nvSpPr>
          <p:cNvPr id="27" name="TextBox 26"/>
          <p:cNvSpPr txBox="1"/>
          <p:nvPr/>
        </p:nvSpPr>
        <p:spPr>
          <a:xfrm>
            <a:off x="7648897" y="3345246"/>
            <a:ext cx="312906" cy="369332"/>
          </a:xfrm>
          <a:prstGeom prst="rect">
            <a:avLst/>
          </a:prstGeom>
          <a:noFill/>
        </p:spPr>
        <p:txBody>
          <a:bodyPr wrap="none" rtlCol="0">
            <a:spAutoFit/>
          </a:bodyPr>
          <a:lstStyle/>
          <a:p>
            <a:r>
              <a:rPr lang="hu-HU" dirty="0" smtClean="0"/>
              <a:t>3</a:t>
            </a:r>
            <a:endParaRPr lang="hu-HU" dirty="0"/>
          </a:p>
        </p:txBody>
      </p:sp>
      <p:sp>
        <p:nvSpPr>
          <p:cNvPr id="29" name="TextBox 28"/>
          <p:cNvSpPr txBox="1"/>
          <p:nvPr/>
        </p:nvSpPr>
        <p:spPr>
          <a:xfrm>
            <a:off x="766119" y="395416"/>
            <a:ext cx="6840334" cy="646331"/>
          </a:xfrm>
          <a:prstGeom prst="rect">
            <a:avLst/>
          </a:prstGeom>
          <a:noFill/>
        </p:spPr>
        <p:txBody>
          <a:bodyPr wrap="none" rtlCol="0">
            <a:spAutoFit/>
          </a:bodyPr>
          <a:lstStyle/>
          <a:p>
            <a:r>
              <a:rPr lang="hu-HU" dirty="0" smtClean="0"/>
              <a:t>We are looking for a Hamiltonian cycle but with the shortest</a:t>
            </a:r>
          </a:p>
          <a:p>
            <a:r>
              <a:rPr lang="hu-HU" dirty="0"/>
              <a:t>	</a:t>
            </a:r>
            <a:r>
              <a:rPr lang="hu-HU" dirty="0" smtClean="0"/>
              <a:t>overall cost possible !!!</a:t>
            </a:r>
            <a:endParaRPr lang="hu-HU" dirty="0"/>
          </a:p>
        </p:txBody>
      </p:sp>
      <p:cxnSp>
        <p:nvCxnSpPr>
          <p:cNvPr id="30" name="Straight Connector 29"/>
          <p:cNvCxnSpPr>
            <a:stCxn id="4" idx="5"/>
            <a:endCxn id="7" idx="1"/>
          </p:cNvCxnSpPr>
          <p:nvPr/>
        </p:nvCxnSpPr>
        <p:spPr>
          <a:xfrm>
            <a:off x="3927789" y="2230796"/>
            <a:ext cx="3483801" cy="23922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98221" y="2624774"/>
            <a:ext cx="312906" cy="369332"/>
          </a:xfrm>
          <a:prstGeom prst="rect">
            <a:avLst/>
          </a:prstGeom>
          <a:noFill/>
        </p:spPr>
        <p:txBody>
          <a:bodyPr wrap="none" rtlCol="0">
            <a:spAutoFit/>
          </a:bodyPr>
          <a:lstStyle/>
          <a:p>
            <a:r>
              <a:rPr lang="hu-HU" dirty="0" smtClean="0"/>
              <a:t>2</a:t>
            </a:r>
            <a:endParaRPr lang="hu-HU" dirty="0"/>
          </a:p>
        </p:txBody>
      </p:sp>
      <p:sp>
        <p:nvSpPr>
          <p:cNvPr id="20" name="TextBox 19"/>
          <p:cNvSpPr txBox="1"/>
          <p:nvPr/>
        </p:nvSpPr>
        <p:spPr>
          <a:xfrm>
            <a:off x="3927789" y="5700584"/>
            <a:ext cx="5440913" cy="369332"/>
          </a:xfrm>
          <a:prstGeom prst="rect">
            <a:avLst/>
          </a:prstGeom>
          <a:noFill/>
        </p:spPr>
        <p:txBody>
          <a:bodyPr wrap="none" rtlCol="0">
            <a:spAutoFit/>
          </a:bodyPr>
          <a:lstStyle/>
          <a:p>
            <a:r>
              <a:rPr lang="hu-HU" dirty="0" smtClean="0"/>
              <a:t>Total cost: 6  ~ so this is the solution of the TSP !!!</a:t>
            </a:r>
            <a:endParaRPr lang="hu-HU" dirty="0"/>
          </a:p>
        </p:txBody>
      </p:sp>
    </p:spTree>
    <p:extLst>
      <p:ext uri="{BB962C8B-B14F-4D97-AF65-F5344CB8AC3E}">
        <p14:creationId xmlns:p14="http://schemas.microsoft.com/office/powerpoint/2010/main" val="415976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Algorithm</a:t>
            </a:r>
            <a:endParaRPr lang="hu-HU" u="sng" dirty="0"/>
          </a:p>
        </p:txBody>
      </p:sp>
      <p:sp>
        <p:nvSpPr>
          <p:cNvPr id="3" name="Content Placeholder 2"/>
          <p:cNvSpPr>
            <a:spLocks noGrp="1"/>
          </p:cNvSpPr>
          <p:nvPr>
            <p:ph idx="1"/>
          </p:nvPr>
        </p:nvSpPr>
        <p:spPr/>
        <p:txBody>
          <a:bodyPr/>
          <a:lstStyle/>
          <a:p>
            <a:r>
              <a:rPr lang="en-US" dirty="0"/>
              <a:t>The most direct solution would be to try all </a:t>
            </a:r>
            <a:r>
              <a:rPr lang="en-US" dirty="0" smtClean="0"/>
              <a:t>permutations</a:t>
            </a:r>
            <a:r>
              <a:rPr lang="hu-HU" dirty="0" smtClean="0"/>
              <a:t>, this is the brute-force search</a:t>
            </a:r>
          </a:p>
          <a:p>
            <a:r>
              <a:rPr lang="hu-HU" b="1" dirty="0" smtClean="0"/>
              <a:t>O(n!) </a:t>
            </a:r>
            <a:r>
              <a:rPr lang="hu-HU" dirty="0" smtClean="0"/>
              <a:t>running time: impractical even for 20 cities</a:t>
            </a:r>
          </a:p>
          <a:p>
            <a:r>
              <a:rPr lang="hu-HU" dirty="0" smtClean="0"/>
              <a:t>Dynamic programing approach, Held-Karp algorithm solve the problem</a:t>
            </a:r>
          </a:p>
          <a:p>
            <a:r>
              <a:rPr lang="hu-HU" dirty="0" smtClean="0"/>
              <a:t>Not so fast too</a:t>
            </a:r>
          </a:p>
          <a:p>
            <a:r>
              <a:rPr lang="hu-HU" dirty="0" smtClean="0"/>
              <a:t>Principle: we just want to get an approximate solution, it does not need to be the best </a:t>
            </a:r>
          </a:p>
          <a:p>
            <a:r>
              <a:rPr lang="hu-HU" dirty="0" smtClean="0"/>
              <a:t>It can be done with Monte-Carlo based simulations</a:t>
            </a:r>
          </a:p>
        </p:txBody>
      </p:sp>
    </p:spTree>
    <p:extLst>
      <p:ext uri="{BB962C8B-B14F-4D97-AF65-F5344CB8AC3E}">
        <p14:creationId xmlns:p14="http://schemas.microsoft.com/office/powerpoint/2010/main" val="239920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Methods for solving TSP</a:t>
            </a:r>
            <a:endParaRPr lang="hu-HU" u="sng" dirty="0"/>
          </a:p>
        </p:txBody>
      </p:sp>
      <p:sp>
        <p:nvSpPr>
          <p:cNvPr id="3" name="Content Placeholder 2"/>
          <p:cNvSpPr>
            <a:spLocks noGrp="1"/>
          </p:cNvSpPr>
          <p:nvPr>
            <p:ph idx="1"/>
          </p:nvPr>
        </p:nvSpPr>
        <p:spPr>
          <a:xfrm>
            <a:off x="1104293" y="1458098"/>
            <a:ext cx="8946541" cy="5095102"/>
          </a:xfrm>
        </p:spPr>
        <p:txBody>
          <a:bodyPr>
            <a:normAutofit/>
          </a:bodyPr>
          <a:lstStyle/>
          <a:p>
            <a:r>
              <a:rPr lang="hu-HU" dirty="0" smtClean="0"/>
              <a:t>Choose a </a:t>
            </a:r>
            <a:r>
              <a:rPr lang="hu-HU" u="sng" dirty="0" smtClean="0"/>
              <a:t>random tour</a:t>
            </a:r>
            <a:r>
              <a:rPr lang="hu-HU" dirty="0" smtClean="0"/>
              <a:t>: not so efficient</a:t>
            </a:r>
          </a:p>
          <a:p>
            <a:r>
              <a:rPr lang="hu-HU" u="sng" dirty="0" smtClean="0"/>
              <a:t>Greedy search</a:t>
            </a:r>
            <a:r>
              <a:rPr lang="hu-HU" dirty="0" smtClean="0"/>
              <a:t>: we always choose the next nearest city</a:t>
            </a:r>
          </a:p>
          <a:p>
            <a:r>
              <a:rPr lang="hu-HU" u="sng" dirty="0" smtClean="0"/>
              <a:t>2-opt-solution</a:t>
            </a:r>
            <a:r>
              <a:rPr lang="hu-HU" dirty="0" smtClean="0"/>
              <a:t>: generate a random tour </a:t>
            </a:r>
            <a:r>
              <a:rPr lang="hu-HU" dirty="0" smtClean="0">
                <a:sym typeface="Wingdings" panose="05000000000000000000" pitchFamily="2" charset="2"/>
              </a:rPr>
              <a:t></a:t>
            </a:r>
            <a:r>
              <a:rPr lang="hu-HU" dirty="0" smtClean="0"/>
              <a:t> </a:t>
            </a:r>
            <a:r>
              <a:rPr lang="en-US" dirty="0" smtClean="0"/>
              <a:t>take a route that crosses over itself and reorder it so that it does not</a:t>
            </a:r>
            <a:endParaRPr lang="hu-HU" dirty="0"/>
          </a:p>
          <a:p>
            <a:r>
              <a:rPr lang="hu-HU" dirty="0" smtClean="0"/>
              <a:t>If the tour overall distance can not be enhanced with swap of edges then terminate</a:t>
            </a:r>
          </a:p>
          <a:p>
            <a:r>
              <a:rPr lang="hu-HU" u="sng" dirty="0" smtClean="0"/>
              <a:t>Simulated </a:t>
            </a:r>
            <a:r>
              <a:rPr lang="hu-HU" u="sng" dirty="0" smtClean="0"/>
              <a:t>annealing</a:t>
            </a:r>
            <a:r>
              <a:rPr lang="hu-HU" dirty="0" smtClean="0"/>
              <a:t>: it can be good !!!</a:t>
            </a:r>
          </a:p>
          <a:p>
            <a:pPr lvl="1"/>
            <a:r>
              <a:rPr lang="hu-HU" dirty="0" smtClean="0"/>
              <a:t>It can avoid local minimums</a:t>
            </a:r>
          </a:p>
          <a:p>
            <a:pPr lvl="1"/>
            <a:r>
              <a:rPr lang="hu-HU" dirty="0" smtClean="0"/>
              <a:t>It is like Metropolis-Hastings algorithm: we allow non-optimal subsolutions too with given probability ( this probability is constant !!! )</a:t>
            </a:r>
          </a:p>
          <a:p>
            <a:pPr lvl="1"/>
            <a:r>
              <a:rPr lang="hu-HU" dirty="0" smtClean="0"/>
              <a:t>Simulated annealing: probability is changing !!!</a:t>
            </a:r>
          </a:p>
          <a:p>
            <a:pPr lvl="1"/>
            <a:r>
              <a:rPr lang="hu-HU" dirty="0" smtClean="0"/>
              <a:t>T temperature: as T decreases probability decreases too ... </a:t>
            </a:r>
            <a:r>
              <a:rPr lang="hu-HU" dirty="0"/>
              <a:t>w</a:t>
            </a:r>
            <a:r>
              <a:rPr lang="hu-HU" dirty="0" smtClean="0"/>
              <a:t>e reject bad solutions as T falls !!!</a:t>
            </a:r>
            <a:endParaRPr lang="hu-HU" dirty="0"/>
          </a:p>
        </p:txBody>
      </p:sp>
    </p:spTree>
    <p:extLst>
      <p:ext uri="{BB962C8B-B14F-4D97-AF65-F5344CB8AC3E}">
        <p14:creationId xmlns:p14="http://schemas.microsoft.com/office/powerpoint/2010/main" val="356357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Simulated annealing</a:t>
            </a:r>
            <a:endParaRPr lang="hu-HU" u="sng" dirty="0"/>
          </a:p>
        </p:txBody>
      </p:sp>
      <p:sp>
        <p:nvSpPr>
          <p:cNvPr id="3" name="Content Placeholder 2"/>
          <p:cNvSpPr>
            <a:spLocks noGrp="1"/>
          </p:cNvSpPr>
          <p:nvPr>
            <p:ph idx="1"/>
          </p:nvPr>
        </p:nvSpPr>
        <p:spPr/>
        <p:txBody>
          <a:bodyPr/>
          <a:lstStyle/>
          <a:p>
            <a:r>
              <a:rPr lang="en-US" dirty="0"/>
              <a:t>Accepting worse solutions is a fundamental property of metaheuristics because it allows for a more extensive search for the optimal </a:t>
            </a:r>
            <a:r>
              <a:rPr lang="en-US" dirty="0" smtClean="0"/>
              <a:t>solution</a:t>
            </a:r>
            <a:endParaRPr lang="hu-HU" dirty="0" smtClean="0"/>
          </a:p>
          <a:p>
            <a:r>
              <a:rPr lang="en-US" dirty="0"/>
              <a:t>We initially set </a:t>
            </a:r>
            <a:r>
              <a:rPr lang="hu-HU" dirty="0" smtClean="0"/>
              <a:t>T to</a:t>
            </a:r>
            <a:r>
              <a:rPr lang="en-US" dirty="0" smtClean="0"/>
              <a:t> </a:t>
            </a:r>
            <a:r>
              <a:rPr lang="en-US" dirty="0"/>
              <a:t>high and then allow it to slowly 'cool' as the algorithm runs. While this temperature variable is high the algorithm will be allowed, with more frequency, to accept solutions that are worse than our current solution. </a:t>
            </a:r>
            <a:endParaRPr lang="hu-HU" dirty="0" smtClean="0"/>
          </a:p>
          <a:p>
            <a:r>
              <a:rPr lang="en-US" dirty="0" smtClean="0"/>
              <a:t>This </a:t>
            </a:r>
            <a:r>
              <a:rPr lang="en-US" dirty="0"/>
              <a:t>gives the algorithm the ability to jump out of any local optimums it finds itself in early on in </a:t>
            </a:r>
            <a:r>
              <a:rPr lang="en-US" dirty="0" smtClean="0"/>
              <a:t>execution</a:t>
            </a:r>
            <a:endParaRPr lang="hu-HU" dirty="0" smtClean="0"/>
          </a:p>
          <a:p>
            <a:r>
              <a:rPr lang="hu-HU" dirty="0" smtClean="0"/>
              <a:t>We keep select edges at random (Monte-Carlo) and keep swapping them with a given probability</a:t>
            </a:r>
            <a:endParaRPr lang="hu-HU" dirty="0"/>
          </a:p>
        </p:txBody>
      </p:sp>
    </p:spTree>
    <p:extLst>
      <p:ext uri="{BB962C8B-B14F-4D97-AF65-F5344CB8AC3E}">
        <p14:creationId xmlns:p14="http://schemas.microsoft.com/office/powerpoint/2010/main" val="1250444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TotalTime>
  <Words>378</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Ion</vt:lpstr>
      <vt:lpstr>TRAVELLING SALESMAN PROBLEM</vt:lpstr>
      <vt:lpstr>PowerPoint Presentation</vt:lpstr>
      <vt:lpstr>PowerPoint Presentation</vt:lpstr>
      <vt:lpstr>PowerPoint Presentation</vt:lpstr>
      <vt:lpstr>PowerPoint Presentation</vt:lpstr>
      <vt:lpstr>Algorithm</vt:lpstr>
      <vt:lpstr>Methods for solving TSP</vt:lpstr>
      <vt:lpstr>Simulated annealing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User</dc:creator>
  <cp:lastModifiedBy>User</cp:lastModifiedBy>
  <cp:revision>9</cp:revision>
  <dcterms:created xsi:type="dcterms:W3CDTF">2015-03-15T18:59:41Z</dcterms:created>
  <dcterms:modified xsi:type="dcterms:W3CDTF">2016-07-16T16:35:17Z</dcterms:modified>
</cp:coreProperties>
</file>