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87" r:id="rId17"/>
    <p:sldId id="288" r:id="rId18"/>
    <p:sldId id="286" r:id="rId19"/>
    <p:sldId id="271" r:id="rId20"/>
    <p:sldId id="272" r:id="rId21"/>
    <p:sldId id="273" r:id="rId22"/>
    <p:sldId id="274" r:id="rId23"/>
    <p:sldId id="282" r:id="rId24"/>
    <p:sldId id="283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4" r:id="rId33"/>
    <p:sldId id="285" r:id="rId34"/>
    <p:sldId id="290" r:id="rId35"/>
    <p:sldId id="289" r:id="rId36"/>
    <p:sldId id="292" r:id="rId37"/>
    <p:sldId id="293" r:id="rId38"/>
    <p:sldId id="296" r:id="rId39"/>
    <p:sldId id="294" r:id="rId40"/>
    <p:sldId id="295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358542D-F7D5-4B58-87C9-44E03F8AF90F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87"/>
            <p14:sldId id="288"/>
            <p14:sldId id="286"/>
            <p14:sldId id="271"/>
            <p14:sldId id="272"/>
            <p14:sldId id="273"/>
            <p14:sldId id="274"/>
            <p14:sldId id="282"/>
            <p14:sldId id="283"/>
            <p14:sldId id="275"/>
            <p14:sldId id="276"/>
            <p14:sldId id="277"/>
            <p14:sldId id="278"/>
            <p14:sldId id="279"/>
            <p14:sldId id="280"/>
            <p14:sldId id="281"/>
            <p14:sldId id="284"/>
            <p14:sldId id="285"/>
            <p14:sldId id="290"/>
            <p14:sldId id="289"/>
            <p14:sldId id="292"/>
            <p14:sldId id="293"/>
            <p14:sldId id="296"/>
            <p14:sldId id="294"/>
            <p14:sldId id="295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A661-2230-4FA8-803F-B08A351F835E}" type="datetimeFigureOut">
              <a:rPr lang="hu-HU" smtClean="0"/>
              <a:t>2016. 08. 07.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876B-1A4B-4BA4-9656-ECC473A5BB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25689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A661-2230-4FA8-803F-B08A351F835E}" type="datetimeFigureOut">
              <a:rPr lang="hu-HU" smtClean="0"/>
              <a:t>2016. 08. 07.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876B-1A4B-4BA4-9656-ECC473A5BB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453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A661-2230-4FA8-803F-B08A351F835E}" type="datetimeFigureOut">
              <a:rPr lang="hu-HU" smtClean="0"/>
              <a:t>2016. 08. 07.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876B-1A4B-4BA4-9656-ECC473A5BB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3778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A661-2230-4FA8-803F-B08A351F835E}" type="datetimeFigureOut">
              <a:rPr lang="hu-HU" smtClean="0"/>
              <a:t>2016. 08. 07.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876B-1A4B-4BA4-9656-ECC473A5BB1B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0059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A661-2230-4FA8-803F-B08A351F835E}" type="datetimeFigureOut">
              <a:rPr lang="hu-HU" smtClean="0"/>
              <a:t>2016. 08. 07.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876B-1A4B-4BA4-9656-ECC473A5BB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902686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A661-2230-4FA8-803F-B08A351F835E}" type="datetimeFigureOut">
              <a:rPr lang="hu-HU" smtClean="0"/>
              <a:t>2016. 08. 07.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876B-1A4B-4BA4-9656-ECC473A5BB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237815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A661-2230-4FA8-803F-B08A351F835E}" type="datetimeFigureOut">
              <a:rPr lang="hu-HU" smtClean="0"/>
              <a:t>2016. 08. 07.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876B-1A4B-4BA4-9656-ECC473A5BB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46250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A661-2230-4FA8-803F-B08A351F835E}" type="datetimeFigureOut">
              <a:rPr lang="hu-HU" smtClean="0"/>
              <a:t>2016. 08. 07.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876B-1A4B-4BA4-9656-ECC473A5BB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06851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A661-2230-4FA8-803F-B08A351F835E}" type="datetimeFigureOut">
              <a:rPr lang="hu-HU" smtClean="0"/>
              <a:t>2016. 08. 07.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876B-1A4B-4BA4-9656-ECC473A5BB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9626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A661-2230-4FA8-803F-B08A351F835E}" type="datetimeFigureOut">
              <a:rPr lang="hu-HU" smtClean="0"/>
              <a:t>2016. 08. 07.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876B-1A4B-4BA4-9656-ECC473A5BB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9969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A661-2230-4FA8-803F-B08A351F835E}" type="datetimeFigureOut">
              <a:rPr lang="hu-HU" smtClean="0"/>
              <a:t>2016. 08. 07.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876B-1A4B-4BA4-9656-ECC473A5BB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685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A661-2230-4FA8-803F-B08A351F835E}" type="datetimeFigureOut">
              <a:rPr lang="hu-HU" smtClean="0"/>
              <a:t>2016. 08. 07.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876B-1A4B-4BA4-9656-ECC473A5BB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299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A661-2230-4FA8-803F-B08A351F835E}" type="datetimeFigureOut">
              <a:rPr lang="hu-HU" smtClean="0"/>
              <a:t>2016. 08. 07.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876B-1A4B-4BA4-9656-ECC473A5BB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9811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A661-2230-4FA8-803F-B08A351F835E}" type="datetimeFigureOut">
              <a:rPr lang="hu-HU" smtClean="0"/>
              <a:t>2016. 08. 07.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876B-1A4B-4BA4-9656-ECC473A5BB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0652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A661-2230-4FA8-803F-B08A351F835E}" type="datetimeFigureOut">
              <a:rPr lang="hu-HU" smtClean="0"/>
              <a:t>2016. 08. 07.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876B-1A4B-4BA4-9656-ECC473A5BB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2964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A661-2230-4FA8-803F-B08A351F835E}" type="datetimeFigureOut">
              <a:rPr lang="hu-HU" smtClean="0"/>
              <a:t>2016. 08. 07.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876B-1A4B-4BA4-9656-ECC473A5BB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2963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A661-2230-4FA8-803F-B08A351F835E}" type="datetimeFigureOut">
              <a:rPr lang="hu-HU" smtClean="0"/>
              <a:t>2016. 08. 07.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876B-1A4B-4BA4-9656-ECC473A5BB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88324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544A661-2230-4FA8-803F-B08A351F835E}" type="datetimeFigureOut">
              <a:rPr lang="hu-HU" smtClean="0"/>
              <a:t>2016. 08. 07.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1876B-1A4B-4BA4-9656-ECC473A5BB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3011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DISJOINT SET</a:t>
            </a:r>
            <a:endParaRPr lang="hu-HU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Union find data structure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676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762897" y="1293341"/>
            <a:ext cx="3682314" cy="388002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TextBox 2"/>
          <p:cNvSpPr txBox="1"/>
          <p:nvPr/>
        </p:nvSpPr>
        <p:spPr>
          <a:xfrm>
            <a:off x="2940908" y="20261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4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56215" y="294364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10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3908366" y="256059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14</a:t>
            </a:r>
            <a:endParaRPr lang="hu-HU" dirty="0"/>
          </a:p>
        </p:txBody>
      </p:sp>
      <p:sp>
        <p:nvSpPr>
          <p:cNvPr id="9" name="TextBox 8"/>
          <p:cNvSpPr txBox="1"/>
          <p:nvPr/>
        </p:nvSpPr>
        <p:spPr>
          <a:xfrm>
            <a:off x="4053439" y="34976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55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3097361" y="394832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128</a:t>
            </a:r>
            <a:endParaRPr lang="hu-HU" dirty="0"/>
          </a:p>
        </p:txBody>
      </p:sp>
      <p:sp>
        <p:nvSpPr>
          <p:cNvPr id="4" name="TextBox 3"/>
          <p:cNvSpPr txBox="1"/>
          <p:nvPr/>
        </p:nvSpPr>
        <p:spPr>
          <a:xfrm>
            <a:off x="1145059" y="477795"/>
            <a:ext cx="212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Representative: 4</a:t>
            </a:r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6614984" y="1598141"/>
            <a:ext cx="15536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</a:t>
            </a:r>
            <a:r>
              <a:rPr lang="hu-HU" dirty="0" smtClean="0"/>
              <a:t>ind(4) = 4</a:t>
            </a:r>
          </a:p>
          <a:p>
            <a:endParaRPr lang="hu-HU" dirty="0"/>
          </a:p>
          <a:p>
            <a:r>
              <a:rPr lang="hu-HU" dirty="0"/>
              <a:t>f</a:t>
            </a:r>
            <a:r>
              <a:rPr lang="hu-HU" dirty="0" smtClean="0"/>
              <a:t>ind(10) = 4 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5060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762897" y="1293341"/>
            <a:ext cx="3682314" cy="388002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TextBox 2"/>
          <p:cNvSpPr txBox="1"/>
          <p:nvPr/>
        </p:nvSpPr>
        <p:spPr>
          <a:xfrm>
            <a:off x="2940908" y="20261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4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56215" y="294364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10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3908366" y="256059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14</a:t>
            </a:r>
            <a:endParaRPr lang="hu-HU" dirty="0"/>
          </a:p>
        </p:txBody>
      </p:sp>
      <p:sp>
        <p:nvSpPr>
          <p:cNvPr id="9" name="TextBox 8"/>
          <p:cNvSpPr txBox="1"/>
          <p:nvPr/>
        </p:nvSpPr>
        <p:spPr>
          <a:xfrm>
            <a:off x="4053439" y="34976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55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3097361" y="394832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128</a:t>
            </a:r>
            <a:endParaRPr lang="hu-HU" dirty="0"/>
          </a:p>
        </p:txBody>
      </p:sp>
      <p:sp>
        <p:nvSpPr>
          <p:cNvPr id="4" name="TextBox 3"/>
          <p:cNvSpPr txBox="1"/>
          <p:nvPr/>
        </p:nvSpPr>
        <p:spPr>
          <a:xfrm>
            <a:off x="1145059" y="477795"/>
            <a:ext cx="212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Representative: 4</a:t>
            </a:r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6614984" y="1598141"/>
            <a:ext cx="14654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</a:t>
            </a:r>
            <a:r>
              <a:rPr lang="hu-HU" dirty="0" smtClean="0"/>
              <a:t>ind(4) = 4</a:t>
            </a:r>
          </a:p>
          <a:p>
            <a:endParaRPr lang="hu-HU" dirty="0"/>
          </a:p>
          <a:p>
            <a:r>
              <a:rPr lang="hu-HU" dirty="0"/>
              <a:t>f</a:t>
            </a:r>
            <a:r>
              <a:rPr lang="hu-HU" dirty="0" smtClean="0"/>
              <a:t>ind(10) = 4</a:t>
            </a:r>
          </a:p>
          <a:p>
            <a:endParaRPr lang="hu-HU" dirty="0"/>
          </a:p>
          <a:p>
            <a:r>
              <a:rPr lang="hu-HU" dirty="0"/>
              <a:t>f</a:t>
            </a:r>
            <a:r>
              <a:rPr lang="hu-HU" dirty="0" smtClean="0"/>
              <a:t>ind(55) =  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6439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762897" y="1293341"/>
            <a:ext cx="3682314" cy="388002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TextBox 2"/>
          <p:cNvSpPr txBox="1"/>
          <p:nvPr/>
        </p:nvSpPr>
        <p:spPr>
          <a:xfrm>
            <a:off x="2940908" y="20261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4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56215" y="294364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10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3908366" y="256059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14</a:t>
            </a:r>
            <a:endParaRPr lang="hu-HU" dirty="0"/>
          </a:p>
        </p:txBody>
      </p:sp>
      <p:sp>
        <p:nvSpPr>
          <p:cNvPr id="9" name="TextBox 8"/>
          <p:cNvSpPr txBox="1"/>
          <p:nvPr/>
        </p:nvSpPr>
        <p:spPr>
          <a:xfrm>
            <a:off x="4053439" y="34976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55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3097361" y="394832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128</a:t>
            </a:r>
            <a:endParaRPr lang="hu-HU" dirty="0"/>
          </a:p>
        </p:txBody>
      </p:sp>
      <p:sp>
        <p:nvSpPr>
          <p:cNvPr id="4" name="TextBox 3"/>
          <p:cNvSpPr txBox="1"/>
          <p:nvPr/>
        </p:nvSpPr>
        <p:spPr>
          <a:xfrm>
            <a:off x="1145059" y="477795"/>
            <a:ext cx="212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Representative: 4</a:t>
            </a:r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6614984" y="1598141"/>
            <a:ext cx="16177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</a:t>
            </a:r>
            <a:r>
              <a:rPr lang="hu-HU" dirty="0" smtClean="0"/>
              <a:t>ind(4) = 4</a:t>
            </a:r>
          </a:p>
          <a:p>
            <a:endParaRPr lang="hu-HU" dirty="0"/>
          </a:p>
          <a:p>
            <a:r>
              <a:rPr lang="hu-HU" dirty="0"/>
              <a:t>f</a:t>
            </a:r>
            <a:r>
              <a:rPr lang="hu-HU" dirty="0" smtClean="0"/>
              <a:t>ind(10) = 4</a:t>
            </a:r>
          </a:p>
          <a:p>
            <a:endParaRPr lang="hu-HU" dirty="0"/>
          </a:p>
          <a:p>
            <a:r>
              <a:rPr lang="hu-HU" dirty="0"/>
              <a:t>f</a:t>
            </a:r>
            <a:r>
              <a:rPr lang="hu-HU" dirty="0" smtClean="0"/>
              <a:t>ind(55) = 4  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6829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7265" y="486032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union</a:t>
            </a:r>
            <a:endParaRPr lang="hu-H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352800" y="1375719"/>
            <a:ext cx="34660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unction union(x,y)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xRoot = find(x)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yRoot = find(y)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xRoot.parent = yRoot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51005" y="3064476"/>
            <a:ext cx="854753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union operation is merge two disjoint sets together by connecting</a:t>
            </a:r>
          </a:p>
          <a:p>
            <a:r>
              <a:rPr lang="hu-HU" dirty="0"/>
              <a:t>	</a:t>
            </a:r>
            <a:r>
              <a:rPr lang="hu-HU" dirty="0" smtClean="0"/>
              <a:t>them according to the representatives</a:t>
            </a:r>
          </a:p>
          <a:p>
            <a:endParaRPr lang="hu-HU" dirty="0"/>
          </a:p>
          <a:p>
            <a:r>
              <a:rPr lang="hu-HU" dirty="0" smtClean="0"/>
              <a:t>		PROBLEM: this tree like structure can become unbalanced</a:t>
            </a:r>
          </a:p>
          <a:p>
            <a:endParaRPr lang="hu-HU" dirty="0"/>
          </a:p>
          <a:p>
            <a:r>
              <a:rPr lang="hu-HU" dirty="0" smtClean="0"/>
              <a:t>			</a:t>
            </a:r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	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2959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7265" y="486032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union</a:t>
            </a:r>
            <a:endParaRPr lang="hu-H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352800" y="1375719"/>
            <a:ext cx="34660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unction union(x,y)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xRoot = find(x)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yRoot = find(y)</a:t>
            </a:r>
          </a:p>
          <a:p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xRoot.parent = yRoot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51005" y="3064476"/>
            <a:ext cx="998222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union operation is merge two disjoint sets together by connecting</a:t>
            </a:r>
          </a:p>
          <a:p>
            <a:r>
              <a:rPr lang="hu-HU" dirty="0"/>
              <a:t>	</a:t>
            </a:r>
            <a:r>
              <a:rPr lang="hu-HU" dirty="0" smtClean="0"/>
              <a:t>them according to the representatives</a:t>
            </a:r>
          </a:p>
          <a:p>
            <a:endParaRPr lang="hu-HU" dirty="0"/>
          </a:p>
          <a:p>
            <a:r>
              <a:rPr lang="hu-HU" dirty="0" smtClean="0"/>
              <a:t>		PROBLEM: this tree like structure can become unbalanced</a:t>
            </a:r>
          </a:p>
          <a:p>
            <a:endParaRPr lang="hu-HU" dirty="0"/>
          </a:p>
          <a:p>
            <a:r>
              <a:rPr lang="hu-HU" dirty="0" smtClean="0"/>
              <a:t>			1.) union by rank </a:t>
            </a:r>
            <a:r>
              <a:rPr lang="hu-HU" dirty="0" smtClean="0">
                <a:sym typeface="Wingdings" panose="05000000000000000000" pitchFamily="2" charset="2"/>
              </a:rPr>
              <a:t> always attach the smaller tree to the root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	of the larger one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					The tree will become more balanced: faster !!!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2.) path compression  flattening the structure of the tree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We set every visited node to be connected to the root directly !!!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	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4599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7221" y="428367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rank</a:t>
            </a:r>
            <a:endParaRPr lang="hu-HU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210421" y="428367"/>
            <a:ext cx="3552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</a:t>
            </a:r>
            <a:r>
              <a:rPr lang="hu-HU" dirty="0" smtClean="0"/>
              <a:t>asically the depth of the tree</a:t>
            </a:r>
            <a:endParaRPr lang="hu-HU" dirty="0"/>
          </a:p>
        </p:txBody>
      </p:sp>
      <p:sp>
        <p:nvSpPr>
          <p:cNvPr id="6" name="Oval 5"/>
          <p:cNvSpPr/>
          <p:nvPr/>
        </p:nvSpPr>
        <p:spPr>
          <a:xfrm>
            <a:off x="5009187" y="1797478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639384" y="2432223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249568" y="3064477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009188" y="3064477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stCxn id="9" idx="7"/>
            <a:endCxn id="7" idx="3"/>
          </p:cNvCxnSpPr>
          <p:nvPr/>
        </p:nvCxnSpPr>
        <p:spPr>
          <a:xfrm flipV="1">
            <a:off x="5395917" y="2818952"/>
            <a:ext cx="309819" cy="3118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1"/>
            <a:endCxn id="7" idx="5"/>
          </p:cNvCxnSpPr>
          <p:nvPr/>
        </p:nvCxnSpPr>
        <p:spPr>
          <a:xfrm flipH="1" flipV="1">
            <a:off x="6026113" y="2818952"/>
            <a:ext cx="289807" cy="3118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1"/>
            <a:endCxn id="6" idx="5"/>
          </p:cNvCxnSpPr>
          <p:nvPr/>
        </p:nvCxnSpPr>
        <p:spPr>
          <a:xfrm flipH="1" flipV="1">
            <a:off x="5395916" y="2184207"/>
            <a:ext cx="309820" cy="31436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430662" y="3130829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(0)</a:t>
            </a:r>
            <a:endParaRPr lang="hu-HU" dirty="0"/>
          </a:p>
        </p:txBody>
      </p:sp>
      <p:sp>
        <p:nvSpPr>
          <p:cNvPr id="13" name="TextBox 12"/>
          <p:cNvSpPr txBox="1"/>
          <p:nvPr/>
        </p:nvSpPr>
        <p:spPr>
          <a:xfrm>
            <a:off x="6700785" y="3106351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(0)</a:t>
            </a:r>
            <a:endParaRPr lang="hu-HU" dirty="0"/>
          </a:p>
        </p:txBody>
      </p:sp>
      <p:sp>
        <p:nvSpPr>
          <p:cNvPr id="14" name="TextBox 13"/>
          <p:cNvSpPr txBox="1"/>
          <p:nvPr/>
        </p:nvSpPr>
        <p:spPr>
          <a:xfrm>
            <a:off x="6074508" y="2432223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(1)</a:t>
            </a:r>
            <a:endParaRPr lang="hu-HU" dirty="0"/>
          </a:p>
        </p:txBody>
      </p:sp>
      <p:sp>
        <p:nvSpPr>
          <p:cNvPr id="15" name="TextBox 14"/>
          <p:cNvSpPr txBox="1"/>
          <p:nvPr/>
        </p:nvSpPr>
        <p:spPr>
          <a:xfrm>
            <a:off x="5430662" y="1816913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(2)</a:t>
            </a:r>
            <a:endParaRPr lang="hu-HU" dirty="0"/>
          </a:p>
        </p:txBody>
      </p:sp>
      <p:sp>
        <p:nvSpPr>
          <p:cNvPr id="16" name="TextBox 15"/>
          <p:cNvSpPr txBox="1"/>
          <p:nvPr/>
        </p:nvSpPr>
        <p:spPr>
          <a:xfrm>
            <a:off x="2833816" y="4003589"/>
            <a:ext cx="86709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rank of the set is equal to the rank of the</a:t>
            </a:r>
          </a:p>
          <a:p>
            <a:r>
              <a:rPr lang="hu-HU" dirty="0"/>
              <a:t>	</a:t>
            </a:r>
            <a:r>
              <a:rPr lang="hu-HU" dirty="0" smtClean="0"/>
              <a:t>representative // ~ the root node</a:t>
            </a:r>
          </a:p>
          <a:p>
            <a:endParaRPr lang="hu-HU" dirty="0"/>
          </a:p>
          <a:p>
            <a:r>
              <a:rPr lang="hu-HU" dirty="0" smtClean="0"/>
              <a:t>We attack the smaller tree to the larger one  </a:t>
            </a:r>
            <a:r>
              <a:rPr lang="hu-HU" dirty="0" smtClean="0">
                <a:sym typeface="Wingdings" panose="05000000000000000000" pitchFamily="2" charset="2"/>
              </a:rPr>
              <a:t>  it means we attach the tree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with smaller rank to the tree with higher rank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508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7221" y="428367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rank</a:t>
            </a:r>
            <a:endParaRPr lang="hu-HU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210421" y="428367"/>
            <a:ext cx="3552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</a:t>
            </a:r>
            <a:r>
              <a:rPr lang="hu-HU" dirty="0" smtClean="0"/>
              <a:t>asically the depth of the tree</a:t>
            </a:r>
            <a:endParaRPr lang="hu-HU" dirty="0"/>
          </a:p>
        </p:txBody>
      </p:sp>
      <p:sp>
        <p:nvSpPr>
          <p:cNvPr id="6" name="Oval 5"/>
          <p:cNvSpPr/>
          <p:nvPr/>
        </p:nvSpPr>
        <p:spPr>
          <a:xfrm>
            <a:off x="6557898" y="1713260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7188095" y="2348005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Oval 7"/>
          <p:cNvSpPr/>
          <p:nvPr/>
        </p:nvSpPr>
        <p:spPr>
          <a:xfrm>
            <a:off x="7798279" y="2980259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11" name="Straight Arrow Connector 10"/>
          <p:cNvCxnSpPr>
            <a:stCxn id="8" idx="1"/>
            <a:endCxn id="7" idx="5"/>
          </p:cNvCxnSpPr>
          <p:nvPr/>
        </p:nvCxnSpPr>
        <p:spPr>
          <a:xfrm flipH="1" flipV="1">
            <a:off x="7574824" y="2734734"/>
            <a:ext cx="289807" cy="3118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1"/>
            <a:endCxn id="6" idx="5"/>
          </p:cNvCxnSpPr>
          <p:nvPr/>
        </p:nvCxnSpPr>
        <p:spPr>
          <a:xfrm flipH="1" flipV="1">
            <a:off x="6944627" y="2099989"/>
            <a:ext cx="309820" cy="31436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33816" y="4003589"/>
            <a:ext cx="86709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rank of the set is equal to the rank of the</a:t>
            </a:r>
          </a:p>
          <a:p>
            <a:r>
              <a:rPr lang="hu-HU" dirty="0"/>
              <a:t>	</a:t>
            </a:r>
            <a:r>
              <a:rPr lang="hu-HU" dirty="0" smtClean="0"/>
              <a:t>representative // ~ the root node</a:t>
            </a:r>
          </a:p>
          <a:p>
            <a:endParaRPr lang="hu-HU" dirty="0"/>
          </a:p>
          <a:p>
            <a:r>
              <a:rPr lang="hu-HU" dirty="0" smtClean="0"/>
              <a:t>We attack the smaller tree to the larger one  </a:t>
            </a:r>
            <a:r>
              <a:rPr lang="hu-HU" dirty="0" smtClean="0">
                <a:sym typeface="Wingdings" panose="05000000000000000000" pitchFamily="2" charset="2"/>
              </a:rPr>
              <a:t>  it means we attack the tree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with smallest rank to the tree with highest rank !!!</a:t>
            </a:r>
            <a:endParaRPr lang="hu-HU" dirty="0"/>
          </a:p>
        </p:txBody>
      </p:sp>
      <p:sp>
        <p:nvSpPr>
          <p:cNvPr id="17" name="Oval 16"/>
          <p:cNvSpPr/>
          <p:nvPr/>
        </p:nvSpPr>
        <p:spPr>
          <a:xfrm>
            <a:off x="3468711" y="1713260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8" name="Oval 17"/>
          <p:cNvSpPr/>
          <p:nvPr/>
        </p:nvSpPr>
        <p:spPr>
          <a:xfrm>
            <a:off x="2838515" y="2345514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9" name="Straight Arrow Connector 18"/>
          <p:cNvCxnSpPr>
            <a:stCxn id="18" idx="7"/>
            <a:endCxn id="17" idx="3"/>
          </p:cNvCxnSpPr>
          <p:nvPr/>
        </p:nvCxnSpPr>
        <p:spPr>
          <a:xfrm flipV="1">
            <a:off x="3225244" y="2099989"/>
            <a:ext cx="309819" cy="3118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91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7221" y="428367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rank</a:t>
            </a:r>
            <a:endParaRPr lang="hu-HU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210421" y="428367"/>
            <a:ext cx="3552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</a:t>
            </a:r>
            <a:r>
              <a:rPr lang="hu-HU" dirty="0" smtClean="0"/>
              <a:t>asically the depth of the tree</a:t>
            </a:r>
            <a:endParaRPr lang="hu-HU" dirty="0"/>
          </a:p>
        </p:txBody>
      </p:sp>
      <p:sp>
        <p:nvSpPr>
          <p:cNvPr id="6" name="Oval 5"/>
          <p:cNvSpPr/>
          <p:nvPr/>
        </p:nvSpPr>
        <p:spPr>
          <a:xfrm>
            <a:off x="5355172" y="1713260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5985369" y="2348005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Oval 7"/>
          <p:cNvSpPr/>
          <p:nvPr/>
        </p:nvSpPr>
        <p:spPr>
          <a:xfrm>
            <a:off x="6595553" y="2980259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11" name="Straight Arrow Connector 10"/>
          <p:cNvCxnSpPr>
            <a:stCxn id="8" idx="1"/>
            <a:endCxn id="7" idx="5"/>
          </p:cNvCxnSpPr>
          <p:nvPr/>
        </p:nvCxnSpPr>
        <p:spPr>
          <a:xfrm flipH="1" flipV="1">
            <a:off x="6372098" y="2734734"/>
            <a:ext cx="289807" cy="3118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1"/>
            <a:endCxn id="6" idx="5"/>
          </p:cNvCxnSpPr>
          <p:nvPr/>
        </p:nvCxnSpPr>
        <p:spPr>
          <a:xfrm flipH="1" flipV="1">
            <a:off x="5741901" y="2099989"/>
            <a:ext cx="309820" cy="31436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33816" y="4003589"/>
            <a:ext cx="86709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rank of the set is equal to the rank of the</a:t>
            </a:r>
          </a:p>
          <a:p>
            <a:r>
              <a:rPr lang="hu-HU" dirty="0"/>
              <a:t>	</a:t>
            </a:r>
            <a:r>
              <a:rPr lang="hu-HU" dirty="0" smtClean="0"/>
              <a:t>representative // ~ the root node</a:t>
            </a:r>
          </a:p>
          <a:p>
            <a:endParaRPr lang="hu-HU" dirty="0"/>
          </a:p>
          <a:p>
            <a:r>
              <a:rPr lang="hu-HU" dirty="0" smtClean="0"/>
              <a:t>We attack the smaller tree to the larger one  </a:t>
            </a:r>
            <a:r>
              <a:rPr lang="hu-HU" dirty="0" smtClean="0">
                <a:sym typeface="Wingdings" panose="05000000000000000000" pitchFamily="2" charset="2"/>
              </a:rPr>
              <a:t>  it means we attack the tree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with smallest rank to the tree with highest rank !!!</a:t>
            </a:r>
            <a:endParaRPr lang="hu-HU" dirty="0"/>
          </a:p>
        </p:txBody>
      </p:sp>
      <p:sp>
        <p:nvSpPr>
          <p:cNvPr id="17" name="Oval 16"/>
          <p:cNvSpPr/>
          <p:nvPr/>
        </p:nvSpPr>
        <p:spPr>
          <a:xfrm>
            <a:off x="4715212" y="2380956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8" name="Oval 17"/>
          <p:cNvSpPr/>
          <p:nvPr/>
        </p:nvSpPr>
        <p:spPr>
          <a:xfrm>
            <a:off x="4085016" y="3013210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9" name="Straight Arrow Connector 18"/>
          <p:cNvCxnSpPr>
            <a:stCxn id="18" idx="7"/>
            <a:endCxn id="17" idx="3"/>
          </p:cNvCxnSpPr>
          <p:nvPr/>
        </p:nvCxnSpPr>
        <p:spPr>
          <a:xfrm flipV="1">
            <a:off x="4471745" y="2767685"/>
            <a:ext cx="309819" cy="3118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092626" y="2102480"/>
            <a:ext cx="309819" cy="3118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54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7221" y="428367"/>
            <a:ext cx="216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pathCompression</a:t>
            </a:r>
            <a:endParaRPr lang="hu-H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694802" y="897923"/>
            <a:ext cx="47884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unction find(x)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 x.parent != x 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x.parent = find(x.parent)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return x.parent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31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7221" y="428367"/>
            <a:ext cx="216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pathCompression</a:t>
            </a:r>
            <a:endParaRPr lang="hu-H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694802" y="897923"/>
            <a:ext cx="48013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unction find (x)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 x.parent != x 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x.parent = find (x.parent)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return x.parent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4992711" y="3222624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622908" y="3857369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233092" y="4489623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992712" y="4489623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>
            <a:stCxn id="8" idx="7"/>
            <a:endCxn id="6" idx="3"/>
          </p:cNvCxnSpPr>
          <p:nvPr/>
        </p:nvCxnSpPr>
        <p:spPr>
          <a:xfrm flipV="1">
            <a:off x="5379441" y="4244098"/>
            <a:ext cx="309819" cy="3118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1"/>
            <a:endCxn id="6" idx="5"/>
          </p:cNvCxnSpPr>
          <p:nvPr/>
        </p:nvCxnSpPr>
        <p:spPr>
          <a:xfrm flipH="1" flipV="1">
            <a:off x="6009637" y="4244098"/>
            <a:ext cx="289807" cy="3118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1"/>
            <a:endCxn id="2" idx="5"/>
          </p:cNvCxnSpPr>
          <p:nvPr/>
        </p:nvCxnSpPr>
        <p:spPr>
          <a:xfrm flipH="1" flipV="1">
            <a:off x="5379440" y="3609353"/>
            <a:ext cx="309820" cy="31436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57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Disjoint sets</a:t>
            </a:r>
            <a:endParaRPr lang="hu-HU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Also known as union-find data structures</a:t>
            </a:r>
          </a:p>
          <a:p>
            <a:r>
              <a:rPr lang="hu-HU" dirty="0" smtClean="0"/>
              <a:t>Data structure to keep track of a set of elements partitioned into a number of disjoint ( non everlapping ) subsets</a:t>
            </a:r>
          </a:p>
          <a:p>
            <a:r>
              <a:rPr lang="hu-HU" dirty="0" smtClean="0"/>
              <a:t>Three main operations: </a:t>
            </a:r>
            <a:r>
              <a:rPr lang="hu-HU" b="1" dirty="0" smtClean="0"/>
              <a:t>union</a:t>
            </a:r>
            <a:r>
              <a:rPr lang="hu-HU" dirty="0" smtClean="0"/>
              <a:t> and </a:t>
            </a:r>
            <a:r>
              <a:rPr lang="hu-HU" b="1" dirty="0" smtClean="0"/>
              <a:t>find </a:t>
            </a:r>
            <a:r>
              <a:rPr lang="hu-HU" dirty="0" smtClean="0"/>
              <a:t>and</a:t>
            </a:r>
            <a:r>
              <a:rPr lang="hu-HU" b="1" dirty="0" smtClean="0"/>
              <a:t> makeSet</a:t>
            </a:r>
          </a:p>
          <a:p>
            <a:r>
              <a:rPr lang="hu-HU" dirty="0" smtClean="0"/>
              <a:t>Disjoint sets can be represented with the help of linked lists but usually we implement it as a tree like structure</a:t>
            </a:r>
          </a:p>
          <a:p>
            <a:r>
              <a:rPr lang="hu-HU" dirty="0" smtClean="0"/>
              <a:t>In Kruskal algorithm it will be useful: with disjoint sets we can decide in approximately O(1) time whether two vertexes are in the same set or not </a:t>
            </a:r>
          </a:p>
        </p:txBody>
      </p:sp>
    </p:spTree>
    <p:extLst>
      <p:ext uri="{BB962C8B-B14F-4D97-AF65-F5344CB8AC3E}">
        <p14:creationId xmlns:p14="http://schemas.microsoft.com/office/powerpoint/2010/main" val="45884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7221" y="428367"/>
            <a:ext cx="216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pathCompression</a:t>
            </a:r>
            <a:endParaRPr lang="hu-H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694802" y="897923"/>
            <a:ext cx="48013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unction find (x)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 x.parent != x 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x.parent = find (x.parent)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return x.parent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4992711" y="3222624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622908" y="3857369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233092" y="4489623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992712" y="4489623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>
            <a:stCxn id="8" idx="7"/>
            <a:endCxn id="6" idx="3"/>
          </p:cNvCxnSpPr>
          <p:nvPr/>
        </p:nvCxnSpPr>
        <p:spPr>
          <a:xfrm flipV="1">
            <a:off x="5379441" y="4244098"/>
            <a:ext cx="309819" cy="3118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1"/>
            <a:endCxn id="6" idx="5"/>
          </p:cNvCxnSpPr>
          <p:nvPr/>
        </p:nvCxnSpPr>
        <p:spPr>
          <a:xfrm flipH="1" flipV="1">
            <a:off x="6009637" y="4244098"/>
            <a:ext cx="289807" cy="3118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1"/>
            <a:endCxn id="2" idx="5"/>
          </p:cNvCxnSpPr>
          <p:nvPr/>
        </p:nvCxnSpPr>
        <p:spPr>
          <a:xfrm flipH="1" flipV="1">
            <a:off x="5379440" y="3609353"/>
            <a:ext cx="309820" cy="31436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128584" y="3222624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</a:t>
            </a:r>
            <a:r>
              <a:rPr lang="hu-HU" dirty="0" smtClean="0"/>
              <a:t>ind(C)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8916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7221" y="428367"/>
            <a:ext cx="216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pathCompression</a:t>
            </a:r>
            <a:endParaRPr lang="hu-H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694802" y="897923"/>
            <a:ext cx="48013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unction find (x)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 x.parent != x 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x.parent = find (x.parent)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return x.parent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4992711" y="3222624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622908" y="3857369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233092" y="4489623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992712" y="4489623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>
            <a:stCxn id="8" idx="7"/>
            <a:endCxn id="6" idx="3"/>
          </p:cNvCxnSpPr>
          <p:nvPr/>
        </p:nvCxnSpPr>
        <p:spPr>
          <a:xfrm flipV="1">
            <a:off x="5379441" y="4244098"/>
            <a:ext cx="309819" cy="3118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1"/>
            <a:endCxn id="6" idx="5"/>
          </p:cNvCxnSpPr>
          <p:nvPr/>
        </p:nvCxnSpPr>
        <p:spPr>
          <a:xfrm flipH="1" flipV="1">
            <a:off x="6009637" y="4244098"/>
            <a:ext cx="289807" cy="3118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1"/>
            <a:endCxn id="2" idx="5"/>
          </p:cNvCxnSpPr>
          <p:nvPr/>
        </p:nvCxnSpPr>
        <p:spPr>
          <a:xfrm flipH="1" flipV="1">
            <a:off x="5379440" y="3609353"/>
            <a:ext cx="309820" cy="31436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128584" y="3222624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</a:t>
            </a:r>
            <a:r>
              <a:rPr lang="hu-HU" dirty="0" smtClean="0"/>
              <a:t>ind(C)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088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7221" y="428367"/>
            <a:ext cx="216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pathCompression</a:t>
            </a:r>
            <a:endParaRPr lang="hu-H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694802" y="897923"/>
            <a:ext cx="48013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unction find (x)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 x.parent != x 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x.parent = find (x.parent)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return x.parent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4992711" y="3222624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622908" y="3857369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233092" y="4489623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992712" y="4489623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>
            <a:stCxn id="8" idx="7"/>
            <a:endCxn id="6" idx="3"/>
          </p:cNvCxnSpPr>
          <p:nvPr/>
        </p:nvCxnSpPr>
        <p:spPr>
          <a:xfrm flipV="1">
            <a:off x="5379441" y="4244098"/>
            <a:ext cx="309819" cy="3118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1"/>
            <a:endCxn id="6" idx="5"/>
          </p:cNvCxnSpPr>
          <p:nvPr/>
        </p:nvCxnSpPr>
        <p:spPr>
          <a:xfrm flipH="1" flipV="1">
            <a:off x="6009637" y="4244098"/>
            <a:ext cx="289807" cy="3118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1"/>
            <a:endCxn id="2" idx="5"/>
          </p:cNvCxnSpPr>
          <p:nvPr/>
        </p:nvCxnSpPr>
        <p:spPr>
          <a:xfrm flipH="1" flipV="1">
            <a:off x="5379440" y="3609353"/>
            <a:ext cx="309820" cy="31436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128584" y="3222624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</a:t>
            </a:r>
            <a:r>
              <a:rPr lang="hu-HU" dirty="0" smtClean="0"/>
              <a:t>ind(C)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7728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7221" y="428367"/>
            <a:ext cx="216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pathCompression</a:t>
            </a:r>
            <a:endParaRPr lang="hu-H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694802" y="897923"/>
            <a:ext cx="48013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unction find (x)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 x.parent != x 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x.parent = find (x.parent)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return x.parent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4992711" y="3222624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622908" y="3857369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233092" y="4489623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992712" y="4489623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>
            <a:stCxn id="8" idx="7"/>
            <a:endCxn id="6" idx="3"/>
          </p:cNvCxnSpPr>
          <p:nvPr/>
        </p:nvCxnSpPr>
        <p:spPr>
          <a:xfrm flipV="1">
            <a:off x="5379441" y="4244098"/>
            <a:ext cx="309819" cy="3118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1"/>
            <a:endCxn id="6" idx="5"/>
          </p:cNvCxnSpPr>
          <p:nvPr/>
        </p:nvCxnSpPr>
        <p:spPr>
          <a:xfrm flipH="1" flipV="1">
            <a:off x="6009637" y="4244098"/>
            <a:ext cx="289807" cy="3118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1"/>
            <a:endCxn id="2" idx="5"/>
          </p:cNvCxnSpPr>
          <p:nvPr/>
        </p:nvCxnSpPr>
        <p:spPr>
          <a:xfrm flipH="1" flipV="1">
            <a:off x="5379440" y="3609353"/>
            <a:ext cx="309820" cy="31436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128584" y="3222624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</a:t>
            </a:r>
            <a:r>
              <a:rPr lang="hu-HU" dirty="0" smtClean="0"/>
              <a:t>ind(C)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2551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7221" y="428367"/>
            <a:ext cx="216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pathCompression</a:t>
            </a:r>
            <a:endParaRPr lang="hu-H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694802" y="897923"/>
            <a:ext cx="48013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unction find (x)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 x.parent != x 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x.parent = find (x.parent)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return x.parent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4992711" y="3222624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622908" y="3857369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233092" y="4489623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391350" y="3857368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>
            <a:stCxn id="8" idx="7"/>
            <a:endCxn id="2" idx="3"/>
          </p:cNvCxnSpPr>
          <p:nvPr/>
        </p:nvCxnSpPr>
        <p:spPr>
          <a:xfrm flipV="1">
            <a:off x="4778079" y="3609353"/>
            <a:ext cx="280984" cy="3143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1"/>
            <a:endCxn id="6" idx="5"/>
          </p:cNvCxnSpPr>
          <p:nvPr/>
        </p:nvCxnSpPr>
        <p:spPr>
          <a:xfrm flipH="1" flipV="1">
            <a:off x="6009637" y="4244098"/>
            <a:ext cx="289807" cy="3118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1"/>
            <a:endCxn id="2" idx="5"/>
          </p:cNvCxnSpPr>
          <p:nvPr/>
        </p:nvCxnSpPr>
        <p:spPr>
          <a:xfrm flipH="1" flipV="1">
            <a:off x="5379440" y="3609353"/>
            <a:ext cx="309820" cy="31436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82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7221" y="428367"/>
            <a:ext cx="216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pathCompression</a:t>
            </a:r>
            <a:endParaRPr lang="hu-H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694802" y="897923"/>
            <a:ext cx="48013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unction find (x)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 x.parent != x 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x.parent = find (x.parent)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return x.parent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4992711" y="3222624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622908" y="3857369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233092" y="4489623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391350" y="3857368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>
            <a:stCxn id="8" idx="7"/>
            <a:endCxn id="2" idx="3"/>
          </p:cNvCxnSpPr>
          <p:nvPr/>
        </p:nvCxnSpPr>
        <p:spPr>
          <a:xfrm flipV="1">
            <a:off x="4778079" y="3609353"/>
            <a:ext cx="280984" cy="3143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1"/>
            <a:endCxn id="6" idx="5"/>
          </p:cNvCxnSpPr>
          <p:nvPr/>
        </p:nvCxnSpPr>
        <p:spPr>
          <a:xfrm flipH="1" flipV="1">
            <a:off x="6009637" y="4244098"/>
            <a:ext cx="289807" cy="3118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1"/>
            <a:endCxn id="2" idx="5"/>
          </p:cNvCxnSpPr>
          <p:nvPr/>
        </p:nvCxnSpPr>
        <p:spPr>
          <a:xfrm flipH="1" flipV="1">
            <a:off x="5379440" y="3609353"/>
            <a:ext cx="309820" cy="31436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85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7221" y="428367"/>
            <a:ext cx="216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pathCompression</a:t>
            </a:r>
            <a:endParaRPr lang="hu-H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694802" y="897923"/>
            <a:ext cx="48013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unction find (x)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 x.parent != x 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x.parent = find (x.parent)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return x.parent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4992711" y="3222624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622908" y="3857369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233092" y="4489623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391350" y="3857368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>
            <a:stCxn id="8" idx="7"/>
            <a:endCxn id="2" idx="3"/>
          </p:cNvCxnSpPr>
          <p:nvPr/>
        </p:nvCxnSpPr>
        <p:spPr>
          <a:xfrm flipV="1">
            <a:off x="4778079" y="3609353"/>
            <a:ext cx="280984" cy="3143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1"/>
            <a:endCxn id="6" idx="5"/>
          </p:cNvCxnSpPr>
          <p:nvPr/>
        </p:nvCxnSpPr>
        <p:spPr>
          <a:xfrm flipH="1" flipV="1">
            <a:off x="6009637" y="4244098"/>
            <a:ext cx="289807" cy="3118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1"/>
            <a:endCxn id="2" idx="5"/>
          </p:cNvCxnSpPr>
          <p:nvPr/>
        </p:nvCxnSpPr>
        <p:spPr>
          <a:xfrm flipH="1" flipV="1">
            <a:off x="5379440" y="3609353"/>
            <a:ext cx="309820" cy="31436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128584" y="322262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find(D)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8958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7221" y="428367"/>
            <a:ext cx="216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pathCompression</a:t>
            </a:r>
            <a:endParaRPr lang="hu-H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694802" y="897923"/>
            <a:ext cx="48013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unction find (x)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 x.parent != x 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x.parent = find (x.parent)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return x.parent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4992711" y="3222624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622908" y="3857369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233092" y="4489623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391350" y="3857368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>
            <a:stCxn id="8" idx="7"/>
            <a:endCxn id="2" idx="3"/>
          </p:cNvCxnSpPr>
          <p:nvPr/>
        </p:nvCxnSpPr>
        <p:spPr>
          <a:xfrm flipV="1">
            <a:off x="4778079" y="3609353"/>
            <a:ext cx="280984" cy="3143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1"/>
            <a:endCxn id="6" idx="5"/>
          </p:cNvCxnSpPr>
          <p:nvPr/>
        </p:nvCxnSpPr>
        <p:spPr>
          <a:xfrm flipH="1" flipV="1">
            <a:off x="6009637" y="4244098"/>
            <a:ext cx="289807" cy="3118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1"/>
            <a:endCxn id="2" idx="5"/>
          </p:cNvCxnSpPr>
          <p:nvPr/>
        </p:nvCxnSpPr>
        <p:spPr>
          <a:xfrm flipH="1" flipV="1">
            <a:off x="5379440" y="3609353"/>
            <a:ext cx="309820" cy="31436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128584" y="322262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find(D)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3513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7221" y="428367"/>
            <a:ext cx="216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pathCompression</a:t>
            </a:r>
            <a:endParaRPr lang="hu-H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694802" y="897923"/>
            <a:ext cx="48013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unction find (x)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 x.parent != x 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x.parent = find (x.parent)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return x.parent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4992711" y="3222624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622908" y="3857369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233092" y="4489623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391350" y="3857368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>
            <a:stCxn id="8" idx="7"/>
            <a:endCxn id="2" idx="3"/>
          </p:cNvCxnSpPr>
          <p:nvPr/>
        </p:nvCxnSpPr>
        <p:spPr>
          <a:xfrm flipV="1">
            <a:off x="4778079" y="3609353"/>
            <a:ext cx="280984" cy="3143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1"/>
            <a:endCxn id="6" idx="5"/>
          </p:cNvCxnSpPr>
          <p:nvPr/>
        </p:nvCxnSpPr>
        <p:spPr>
          <a:xfrm flipH="1" flipV="1">
            <a:off x="6009637" y="4244098"/>
            <a:ext cx="289807" cy="3118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1"/>
            <a:endCxn id="2" idx="5"/>
          </p:cNvCxnSpPr>
          <p:nvPr/>
        </p:nvCxnSpPr>
        <p:spPr>
          <a:xfrm flipH="1" flipV="1">
            <a:off x="5379440" y="3609353"/>
            <a:ext cx="309820" cy="31436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128584" y="322262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find(D)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6405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7221" y="428367"/>
            <a:ext cx="216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pathCompression</a:t>
            </a:r>
            <a:endParaRPr lang="hu-H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694802" y="897923"/>
            <a:ext cx="48013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unction find (x)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 x.parent != x 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x.parent = find (x.parent)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return x.parent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4992711" y="3222624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622908" y="3857369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233092" y="4489623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391350" y="3857368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>
            <a:stCxn id="8" idx="7"/>
            <a:endCxn id="2" idx="3"/>
          </p:cNvCxnSpPr>
          <p:nvPr/>
        </p:nvCxnSpPr>
        <p:spPr>
          <a:xfrm flipV="1">
            <a:off x="4778079" y="3609353"/>
            <a:ext cx="280984" cy="3143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1"/>
            <a:endCxn id="6" idx="5"/>
          </p:cNvCxnSpPr>
          <p:nvPr/>
        </p:nvCxnSpPr>
        <p:spPr>
          <a:xfrm flipH="1" flipV="1">
            <a:off x="6009637" y="4244098"/>
            <a:ext cx="289807" cy="3118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1"/>
            <a:endCxn id="2" idx="5"/>
          </p:cNvCxnSpPr>
          <p:nvPr/>
        </p:nvCxnSpPr>
        <p:spPr>
          <a:xfrm flipH="1" flipV="1">
            <a:off x="5379440" y="3609353"/>
            <a:ext cx="309820" cy="31436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128584" y="322262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find(D)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1287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7265" y="486032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makeSet</a:t>
            </a:r>
            <a:endParaRPr lang="hu-H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352800" y="1375719"/>
            <a:ext cx="2473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unction makeSet(x)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x.parent = x 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39546" y="2405449"/>
            <a:ext cx="72202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So the make sets operation is quite easy to implement</a:t>
            </a:r>
          </a:p>
          <a:p>
            <a:r>
              <a:rPr lang="hu-HU" dirty="0"/>
              <a:t>	</a:t>
            </a:r>
            <a:r>
              <a:rPr lang="hu-HU" dirty="0" smtClean="0"/>
              <a:t>~ we set the parent of the given node to be itself</a:t>
            </a:r>
          </a:p>
          <a:p>
            <a:endParaRPr lang="hu-HU" dirty="0"/>
          </a:p>
          <a:p>
            <a:r>
              <a:rPr lang="hu-HU" dirty="0" smtClean="0"/>
              <a:t>	Basically we create a distinct set to all the items/nodes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3216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7221" y="428367"/>
            <a:ext cx="216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pathCompression</a:t>
            </a:r>
            <a:endParaRPr lang="hu-H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694802" y="897923"/>
            <a:ext cx="48013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unction find (x)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 x.parent != x 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x.parent = find (x.parent)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return x.parent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4992711" y="3222624"/>
            <a:ext cx="453081" cy="453081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622908" y="3857369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031848" y="3025175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391350" y="3857368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>
            <a:stCxn id="8" idx="7"/>
            <a:endCxn id="2" idx="3"/>
          </p:cNvCxnSpPr>
          <p:nvPr/>
        </p:nvCxnSpPr>
        <p:spPr>
          <a:xfrm flipV="1">
            <a:off x="4778079" y="3609353"/>
            <a:ext cx="280984" cy="3143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2" idx="6"/>
          </p:cNvCxnSpPr>
          <p:nvPr/>
        </p:nvCxnSpPr>
        <p:spPr>
          <a:xfrm flipH="1">
            <a:off x="5445792" y="3251716"/>
            <a:ext cx="586056" cy="19744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1"/>
            <a:endCxn id="2" idx="5"/>
          </p:cNvCxnSpPr>
          <p:nvPr/>
        </p:nvCxnSpPr>
        <p:spPr>
          <a:xfrm flipH="1" flipV="1">
            <a:off x="5379440" y="3609353"/>
            <a:ext cx="309820" cy="31436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128584" y="322262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find(D)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6518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7221" y="428367"/>
            <a:ext cx="216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pathCompression</a:t>
            </a:r>
            <a:endParaRPr lang="hu-H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694802" y="897923"/>
            <a:ext cx="48381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unction find (x)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 x.parent != x 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x.parent = find(x.parent)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return x.parent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4992711" y="3222624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622908" y="3857369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031848" y="3025175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391350" y="3857368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>
            <a:stCxn id="8" idx="7"/>
            <a:endCxn id="2" idx="3"/>
          </p:cNvCxnSpPr>
          <p:nvPr/>
        </p:nvCxnSpPr>
        <p:spPr>
          <a:xfrm flipV="1">
            <a:off x="4778079" y="3609353"/>
            <a:ext cx="280984" cy="3143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2" idx="6"/>
          </p:cNvCxnSpPr>
          <p:nvPr/>
        </p:nvCxnSpPr>
        <p:spPr>
          <a:xfrm flipH="1">
            <a:off x="5445792" y="3251716"/>
            <a:ext cx="586056" cy="19744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1"/>
            <a:endCxn id="2" idx="5"/>
          </p:cNvCxnSpPr>
          <p:nvPr/>
        </p:nvCxnSpPr>
        <p:spPr>
          <a:xfrm flipH="1" flipV="1">
            <a:off x="5379440" y="3609353"/>
            <a:ext cx="309820" cy="31436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24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7221" y="428367"/>
            <a:ext cx="216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pathCompression</a:t>
            </a:r>
            <a:endParaRPr lang="hu-H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694802" y="897923"/>
            <a:ext cx="48013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unction find (x)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 x.parent != x 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x.parent = find (x.parent)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return x.parent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4992711" y="3222624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622908" y="3857369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031848" y="3025175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391350" y="3857368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>
            <a:stCxn id="8" idx="7"/>
            <a:endCxn id="2" idx="3"/>
          </p:cNvCxnSpPr>
          <p:nvPr/>
        </p:nvCxnSpPr>
        <p:spPr>
          <a:xfrm flipV="1">
            <a:off x="4778079" y="3609353"/>
            <a:ext cx="280984" cy="3143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2" idx="6"/>
          </p:cNvCxnSpPr>
          <p:nvPr/>
        </p:nvCxnSpPr>
        <p:spPr>
          <a:xfrm flipH="1">
            <a:off x="5445792" y="3251716"/>
            <a:ext cx="586056" cy="19744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1"/>
            <a:endCxn id="2" idx="5"/>
          </p:cNvCxnSpPr>
          <p:nvPr/>
        </p:nvCxnSpPr>
        <p:spPr>
          <a:xfrm flipH="1" flipV="1">
            <a:off x="5379440" y="3609353"/>
            <a:ext cx="309820" cy="31436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59243" y="4712043"/>
            <a:ext cx="92817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Why is it good? The next time we want to find(C) or find(D) it will take O(1)</a:t>
            </a:r>
          </a:p>
          <a:p>
            <a:r>
              <a:rPr lang="hu-HU" dirty="0"/>
              <a:t>	</a:t>
            </a:r>
            <a:r>
              <a:rPr lang="hu-HU" dirty="0" smtClean="0"/>
              <a:t>time because they are the direct neighbour of the representative !!!</a:t>
            </a:r>
          </a:p>
          <a:p>
            <a:r>
              <a:rPr lang="hu-HU" dirty="0"/>
              <a:t>	</a:t>
            </a:r>
            <a:r>
              <a:rPr lang="hu-HU" dirty="0" smtClean="0"/>
              <a:t>	~ the algorithm will be faster because of the „path compression”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8282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Applications</a:t>
            </a:r>
            <a:endParaRPr lang="hu-HU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It is used mostly in Kruskal-algorithm implementation</a:t>
            </a:r>
          </a:p>
          <a:p>
            <a:r>
              <a:rPr lang="hu-HU" dirty="0" smtClean="0"/>
              <a:t>We have to check whether adding a given edge to the MST would form a cycle or not</a:t>
            </a:r>
          </a:p>
          <a:p>
            <a:r>
              <a:rPr lang="hu-HU" dirty="0" smtClean="0"/>
              <a:t>For checking this </a:t>
            </a:r>
            <a:r>
              <a:rPr lang="hu-HU" dirty="0" smtClean="0">
                <a:sym typeface="Wingdings" panose="05000000000000000000" pitchFamily="2" charset="2"/>
              </a:rPr>
              <a:t> union-find data structure is extremely helpful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We can check whether a cycle is present  in </a:t>
            </a:r>
            <a:r>
              <a:rPr lang="hu-HU" dirty="0">
                <a:sym typeface="Wingdings" panose="05000000000000000000" pitchFamily="2" charset="2"/>
              </a:rPr>
              <a:t>asymtotically </a:t>
            </a:r>
            <a:r>
              <a:rPr lang="hu-HU" dirty="0" smtClean="0">
                <a:sym typeface="Wingdings" panose="05000000000000000000" pitchFamily="2" charset="2"/>
              </a:rPr>
              <a:t>O(1) constant time complexity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4513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DISJOINT SET</a:t>
            </a:r>
            <a:endParaRPr lang="hu-HU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Union find data structure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6479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513487" y="2388763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5" name="Oval 4"/>
          <p:cNvSpPr/>
          <p:nvPr/>
        </p:nvSpPr>
        <p:spPr>
          <a:xfrm>
            <a:off x="3691131" y="3882302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" name="Oval 5"/>
          <p:cNvSpPr/>
          <p:nvPr/>
        </p:nvSpPr>
        <p:spPr>
          <a:xfrm>
            <a:off x="5602308" y="3882301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3691132" y="2388763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0" name="Oval 9"/>
          <p:cNvSpPr/>
          <p:nvPr/>
        </p:nvSpPr>
        <p:spPr>
          <a:xfrm>
            <a:off x="5602309" y="2407087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3" name="Oval 12"/>
          <p:cNvSpPr/>
          <p:nvPr/>
        </p:nvSpPr>
        <p:spPr>
          <a:xfrm>
            <a:off x="7513487" y="3882301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27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513487" y="2388763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5" name="Oval 4"/>
          <p:cNvSpPr/>
          <p:nvPr/>
        </p:nvSpPr>
        <p:spPr>
          <a:xfrm>
            <a:off x="3691131" y="3882302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" name="Oval 5"/>
          <p:cNvSpPr/>
          <p:nvPr/>
        </p:nvSpPr>
        <p:spPr>
          <a:xfrm>
            <a:off x="5602308" y="3882301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3691132" y="2388763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0" name="Oval 9"/>
          <p:cNvSpPr/>
          <p:nvPr/>
        </p:nvSpPr>
        <p:spPr>
          <a:xfrm>
            <a:off x="5602309" y="2407087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3" name="Oval 12"/>
          <p:cNvSpPr/>
          <p:nvPr/>
        </p:nvSpPr>
        <p:spPr>
          <a:xfrm>
            <a:off x="7513487" y="3882301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87042" y="2675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1" name="TextBox 10"/>
          <p:cNvSpPr txBox="1"/>
          <p:nvPr/>
        </p:nvSpPr>
        <p:spPr>
          <a:xfrm>
            <a:off x="7200579" y="26897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5365445" y="26839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4" name="TextBox 13"/>
          <p:cNvSpPr txBox="1"/>
          <p:nvPr/>
        </p:nvSpPr>
        <p:spPr>
          <a:xfrm>
            <a:off x="3479396" y="42786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5" name="TextBox 14"/>
          <p:cNvSpPr txBox="1"/>
          <p:nvPr/>
        </p:nvSpPr>
        <p:spPr>
          <a:xfrm>
            <a:off x="5418214" y="42786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6" name="TextBox 15"/>
          <p:cNvSpPr txBox="1"/>
          <p:nvPr/>
        </p:nvSpPr>
        <p:spPr>
          <a:xfrm>
            <a:off x="7357032" y="42992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8139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513487" y="2388763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5" name="Oval 4"/>
          <p:cNvSpPr/>
          <p:nvPr/>
        </p:nvSpPr>
        <p:spPr>
          <a:xfrm>
            <a:off x="3691131" y="3882302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" name="Oval 5"/>
          <p:cNvSpPr/>
          <p:nvPr/>
        </p:nvSpPr>
        <p:spPr>
          <a:xfrm>
            <a:off x="5602308" y="3882301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3691132" y="2388763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0" name="Oval 9"/>
          <p:cNvSpPr/>
          <p:nvPr/>
        </p:nvSpPr>
        <p:spPr>
          <a:xfrm>
            <a:off x="5602309" y="2407087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3" name="Oval 12"/>
          <p:cNvSpPr/>
          <p:nvPr/>
        </p:nvSpPr>
        <p:spPr>
          <a:xfrm>
            <a:off x="7513487" y="3882301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87042" y="2675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1" name="TextBox 10"/>
          <p:cNvSpPr txBox="1"/>
          <p:nvPr/>
        </p:nvSpPr>
        <p:spPr>
          <a:xfrm>
            <a:off x="7200579" y="26897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5365445" y="26839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4" name="TextBox 13"/>
          <p:cNvSpPr txBox="1"/>
          <p:nvPr/>
        </p:nvSpPr>
        <p:spPr>
          <a:xfrm>
            <a:off x="3479396" y="42786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5" name="TextBox 14"/>
          <p:cNvSpPr txBox="1"/>
          <p:nvPr/>
        </p:nvSpPr>
        <p:spPr>
          <a:xfrm>
            <a:off x="5418214" y="42786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6" name="TextBox 15"/>
          <p:cNvSpPr txBox="1"/>
          <p:nvPr/>
        </p:nvSpPr>
        <p:spPr>
          <a:xfrm>
            <a:off x="7357032" y="42992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691979" y="626076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m</a:t>
            </a:r>
            <a:r>
              <a:rPr lang="hu-HU" dirty="0" smtClean="0"/>
              <a:t>erge(A,B)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2511809" y="487576"/>
            <a:ext cx="80489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make the set with lower rank to be the child of</a:t>
            </a:r>
          </a:p>
          <a:p>
            <a:r>
              <a:rPr lang="hu-HU" dirty="0"/>
              <a:t>t</a:t>
            </a:r>
            <a:r>
              <a:rPr lang="hu-HU" dirty="0" smtClean="0"/>
              <a:t>he set with higher rank</a:t>
            </a:r>
          </a:p>
          <a:p>
            <a:r>
              <a:rPr lang="hu-HU" dirty="0"/>
              <a:t>	</a:t>
            </a:r>
            <a:r>
              <a:rPr lang="hu-HU" dirty="0" smtClean="0"/>
              <a:t>~ it keeps the depth of the tree as low as possible !!!</a:t>
            </a:r>
          </a:p>
          <a:p>
            <a:r>
              <a:rPr lang="hu-HU" dirty="0"/>
              <a:t>	</a:t>
            </a:r>
            <a:r>
              <a:rPr lang="hu-HU" dirty="0" smtClean="0"/>
              <a:t>	+ we have to operate with the representatives always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4960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513487" y="2388763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5" name="Oval 4"/>
          <p:cNvSpPr/>
          <p:nvPr/>
        </p:nvSpPr>
        <p:spPr>
          <a:xfrm>
            <a:off x="3691131" y="3882302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" name="Oval 5"/>
          <p:cNvSpPr/>
          <p:nvPr/>
        </p:nvSpPr>
        <p:spPr>
          <a:xfrm>
            <a:off x="5602308" y="3882301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3691132" y="2388763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0" name="Oval 9"/>
          <p:cNvSpPr/>
          <p:nvPr/>
        </p:nvSpPr>
        <p:spPr>
          <a:xfrm>
            <a:off x="5602309" y="2407087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3" name="Oval 12"/>
          <p:cNvSpPr/>
          <p:nvPr/>
        </p:nvSpPr>
        <p:spPr>
          <a:xfrm>
            <a:off x="7513487" y="3882301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87042" y="26755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1" name="TextBox 10"/>
          <p:cNvSpPr txBox="1"/>
          <p:nvPr/>
        </p:nvSpPr>
        <p:spPr>
          <a:xfrm>
            <a:off x="7200579" y="26897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5365445" y="26839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4" name="TextBox 13"/>
          <p:cNvSpPr txBox="1"/>
          <p:nvPr/>
        </p:nvSpPr>
        <p:spPr>
          <a:xfrm>
            <a:off x="3479396" y="42786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5" name="TextBox 14"/>
          <p:cNvSpPr txBox="1"/>
          <p:nvPr/>
        </p:nvSpPr>
        <p:spPr>
          <a:xfrm>
            <a:off x="5418214" y="42786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6" name="TextBox 15"/>
          <p:cNvSpPr txBox="1"/>
          <p:nvPr/>
        </p:nvSpPr>
        <p:spPr>
          <a:xfrm>
            <a:off x="7357032" y="42992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691979" y="626076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m</a:t>
            </a:r>
            <a:r>
              <a:rPr lang="hu-HU" dirty="0" smtClean="0"/>
              <a:t>erge(A,B)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2511809" y="487576"/>
            <a:ext cx="68772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make the set with lower rank to be the child of</a:t>
            </a:r>
          </a:p>
          <a:p>
            <a:r>
              <a:rPr lang="hu-HU" dirty="0"/>
              <a:t>t</a:t>
            </a:r>
            <a:r>
              <a:rPr lang="hu-HU" dirty="0" smtClean="0"/>
              <a:t>he set with higher rank</a:t>
            </a:r>
          </a:p>
          <a:p>
            <a:r>
              <a:rPr lang="hu-HU" dirty="0"/>
              <a:t>	</a:t>
            </a:r>
            <a:r>
              <a:rPr lang="hu-HU" dirty="0" smtClean="0"/>
              <a:t>~ it keeps the depth of the tree as low as possible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1911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513487" y="2388763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5" name="Oval 4"/>
          <p:cNvSpPr/>
          <p:nvPr/>
        </p:nvSpPr>
        <p:spPr>
          <a:xfrm>
            <a:off x="3691131" y="3882302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" name="Oval 5"/>
          <p:cNvSpPr/>
          <p:nvPr/>
        </p:nvSpPr>
        <p:spPr>
          <a:xfrm>
            <a:off x="5602308" y="3882301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4118690" y="1748325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0" name="Oval 9"/>
          <p:cNvSpPr/>
          <p:nvPr/>
        </p:nvSpPr>
        <p:spPr>
          <a:xfrm>
            <a:off x="4734847" y="2404396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3" name="Oval 12"/>
          <p:cNvSpPr/>
          <p:nvPr/>
        </p:nvSpPr>
        <p:spPr>
          <a:xfrm>
            <a:off x="7513487" y="3882301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4600" y="20350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0000"/>
                </a:solidFill>
              </a:rPr>
              <a:t>0</a:t>
            </a:r>
            <a:endParaRPr lang="hu-HU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00579" y="26897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4497983" y="268129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4" name="TextBox 13"/>
          <p:cNvSpPr txBox="1"/>
          <p:nvPr/>
        </p:nvSpPr>
        <p:spPr>
          <a:xfrm>
            <a:off x="3479396" y="42786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5" name="TextBox 14"/>
          <p:cNvSpPr txBox="1"/>
          <p:nvPr/>
        </p:nvSpPr>
        <p:spPr>
          <a:xfrm>
            <a:off x="5418214" y="42786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6" name="TextBox 15"/>
          <p:cNvSpPr txBox="1"/>
          <p:nvPr/>
        </p:nvSpPr>
        <p:spPr>
          <a:xfrm>
            <a:off x="7357032" y="42992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691979" y="626076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m</a:t>
            </a:r>
            <a:r>
              <a:rPr lang="hu-HU" dirty="0" smtClean="0"/>
              <a:t>erge(A,B)</a:t>
            </a:r>
            <a:endParaRPr lang="hu-HU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4497985" y="2144347"/>
            <a:ext cx="309820" cy="31436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11809" y="487576"/>
            <a:ext cx="768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increment the rank ONLY if the rank parameters were the same</a:t>
            </a:r>
          </a:p>
          <a:p>
            <a:r>
              <a:rPr lang="hu-HU" dirty="0"/>
              <a:t>	</a:t>
            </a:r>
            <a:r>
              <a:rPr lang="hu-HU" dirty="0" smtClean="0"/>
              <a:t>before the merge operation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7035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7265" y="48603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find</a:t>
            </a:r>
            <a:endParaRPr lang="hu-H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352800" y="1375719"/>
            <a:ext cx="426110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unction find(x)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 x.parent == x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return x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else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 find(x.parent)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94702" y="3303373"/>
            <a:ext cx="85379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Several items can belong to the same set </a:t>
            </a:r>
            <a:r>
              <a:rPr lang="hu-HU" dirty="0" smtClean="0">
                <a:sym typeface="Wingdings" panose="05000000000000000000" pitchFamily="2" charset="2"/>
              </a:rPr>
              <a:t> we usually represent the set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with one of its items     „representative of the set”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When we search for an item with find() then the operation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is going to return with the representative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6791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513487" y="2388763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5" name="Oval 4"/>
          <p:cNvSpPr/>
          <p:nvPr/>
        </p:nvSpPr>
        <p:spPr>
          <a:xfrm>
            <a:off x="3691131" y="3882302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" name="Oval 5"/>
          <p:cNvSpPr/>
          <p:nvPr/>
        </p:nvSpPr>
        <p:spPr>
          <a:xfrm>
            <a:off x="5602308" y="3882301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4118690" y="1748325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0" name="Oval 9"/>
          <p:cNvSpPr/>
          <p:nvPr/>
        </p:nvSpPr>
        <p:spPr>
          <a:xfrm>
            <a:off x="4734847" y="2404396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3" name="Oval 12"/>
          <p:cNvSpPr/>
          <p:nvPr/>
        </p:nvSpPr>
        <p:spPr>
          <a:xfrm>
            <a:off x="7513487" y="3882301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4600" y="20350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0000"/>
                </a:solidFill>
              </a:rPr>
              <a:t>1</a:t>
            </a:r>
            <a:endParaRPr lang="hu-HU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00579" y="26897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4497983" y="268129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4" name="TextBox 13"/>
          <p:cNvSpPr txBox="1"/>
          <p:nvPr/>
        </p:nvSpPr>
        <p:spPr>
          <a:xfrm>
            <a:off x="3479396" y="42786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5" name="TextBox 14"/>
          <p:cNvSpPr txBox="1"/>
          <p:nvPr/>
        </p:nvSpPr>
        <p:spPr>
          <a:xfrm>
            <a:off x="5418214" y="42786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6" name="TextBox 15"/>
          <p:cNvSpPr txBox="1"/>
          <p:nvPr/>
        </p:nvSpPr>
        <p:spPr>
          <a:xfrm>
            <a:off x="7357032" y="42992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691979" y="626076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m</a:t>
            </a:r>
            <a:r>
              <a:rPr lang="hu-HU" dirty="0" smtClean="0"/>
              <a:t>erge(A,B)</a:t>
            </a:r>
            <a:endParaRPr lang="hu-HU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4497985" y="2144347"/>
            <a:ext cx="309820" cy="31436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29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513487" y="2388763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5" name="Oval 4"/>
          <p:cNvSpPr/>
          <p:nvPr/>
        </p:nvSpPr>
        <p:spPr>
          <a:xfrm>
            <a:off x="3691131" y="3882302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" name="Oval 5"/>
          <p:cNvSpPr/>
          <p:nvPr/>
        </p:nvSpPr>
        <p:spPr>
          <a:xfrm>
            <a:off x="5602308" y="3882301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4118690" y="1748325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0" name="Oval 9"/>
          <p:cNvSpPr/>
          <p:nvPr/>
        </p:nvSpPr>
        <p:spPr>
          <a:xfrm>
            <a:off x="4734847" y="2404396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3" name="Oval 12"/>
          <p:cNvSpPr/>
          <p:nvPr/>
        </p:nvSpPr>
        <p:spPr>
          <a:xfrm>
            <a:off x="7513487" y="3882301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4600" y="20350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chemeClr val="tx2"/>
                </a:solidFill>
              </a:rPr>
              <a:t>1</a:t>
            </a:r>
            <a:endParaRPr lang="hu-HU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00579" y="26897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4497983" y="268129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4" name="TextBox 13"/>
          <p:cNvSpPr txBox="1"/>
          <p:nvPr/>
        </p:nvSpPr>
        <p:spPr>
          <a:xfrm>
            <a:off x="3479396" y="42786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5" name="TextBox 14"/>
          <p:cNvSpPr txBox="1"/>
          <p:nvPr/>
        </p:nvSpPr>
        <p:spPr>
          <a:xfrm>
            <a:off x="5418214" y="42786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6" name="TextBox 15"/>
          <p:cNvSpPr txBox="1"/>
          <p:nvPr/>
        </p:nvSpPr>
        <p:spPr>
          <a:xfrm>
            <a:off x="7357032" y="42992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4497985" y="2144347"/>
            <a:ext cx="309820" cy="31436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86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513487" y="2388763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5" name="Oval 4"/>
          <p:cNvSpPr/>
          <p:nvPr/>
        </p:nvSpPr>
        <p:spPr>
          <a:xfrm>
            <a:off x="3691131" y="3882302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" name="Oval 5"/>
          <p:cNvSpPr/>
          <p:nvPr/>
        </p:nvSpPr>
        <p:spPr>
          <a:xfrm>
            <a:off x="5602308" y="3882301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4118690" y="1748325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0" name="Oval 9"/>
          <p:cNvSpPr/>
          <p:nvPr/>
        </p:nvSpPr>
        <p:spPr>
          <a:xfrm>
            <a:off x="4734847" y="2404396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3" name="Oval 12"/>
          <p:cNvSpPr/>
          <p:nvPr/>
        </p:nvSpPr>
        <p:spPr>
          <a:xfrm>
            <a:off x="7513487" y="3882301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4600" y="20350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chemeClr val="tx2"/>
                </a:solidFill>
              </a:rPr>
              <a:t>1</a:t>
            </a:r>
            <a:endParaRPr lang="hu-HU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00579" y="26897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4497983" y="268129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4" name="TextBox 13"/>
          <p:cNvSpPr txBox="1"/>
          <p:nvPr/>
        </p:nvSpPr>
        <p:spPr>
          <a:xfrm>
            <a:off x="3479396" y="42786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5" name="TextBox 14"/>
          <p:cNvSpPr txBox="1"/>
          <p:nvPr/>
        </p:nvSpPr>
        <p:spPr>
          <a:xfrm>
            <a:off x="5418214" y="42786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6" name="TextBox 15"/>
          <p:cNvSpPr txBox="1"/>
          <p:nvPr/>
        </p:nvSpPr>
        <p:spPr>
          <a:xfrm>
            <a:off x="7357032" y="42992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691979" y="626076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merge(B,C)</a:t>
            </a:r>
            <a:endParaRPr lang="hu-HU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4497985" y="2144347"/>
            <a:ext cx="309820" cy="31436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60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513487" y="2388763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5" name="Oval 4"/>
          <p:cNvSpPr/>
          <p:nvPr/>
        </p:nvSpPr>
        <p:spPr>
          <a:xfrm>
            <a:off x="3691131" y="3882302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" name="Oval 5"/>
          <p:cNvSpPr/>
          <p:nvPr/>
        </p:nvSpPr>
        <p:spPr>
          <a:xfrm>
            <a:off x="5602308" y="3882301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4118690" y="1748325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0" name="Oval 9"/>
          <p:cNvSpPr/>
          <p:nvPr/>
        </p:nvSpPr>
        <p:spPr>
          <a:xfrm>
            <a:off x="4734847" y="2404396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3" name="Oval 12"/>
          <p:cNvSpPr/>
          <p:nvPr/>
        </p:nvSpPr>
        <p:spPr>
          <a:xfrm>
            <a:off x="7513487" y="3882301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4600" y="20350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chemeClr val="tx2"/>
                </a:solidFill>
              </a:rPr>
              <a:t>1</a:t>
            </a:r>
            <a:endParaRPr lang="hu-HU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00579" y="26897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4497983" y="268129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4" name="TextBox 13"/>
          <p:cNvSpPr txBox="1"/>
          <p:nvPr/>
        </p:nvSpPr>
        <p:spPr>
          <a:xfrm>
            <a:off x="3479396" y="42786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5" name="TextBox 14"/>
          <p:cNvSpPr txBox="1"/>
          <p:nvPr/>
        </p:nvSpPr>
        <p:spPr>
          <a:xfrm>
            <a:off x="5418214" y="42786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6" name="TextBox 15"/>
          <p:cNvSpPr txBox="1"/>
          <p:nvPr/>
        </p:nvSpPr>
        <p:spPr>
          <a:xfrm>
            <a:off x="7357032" y="42992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691979" y="626076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merge(B,C)</a:t>
            </a:r>
            <a:endParaRPr lang="hu-HU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4497985" y="2144347"/>
            <a:ext cx="309820" cy="31436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11809" y="487576"/>
            <a:ext cx="7318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First we have to find the representatives in both sets: and merge</a:t>
            </a:r>
          </a:p>
          <a:p>
            <a:r>
              <a:rPr lang="hu-HU" dirty="0"/>
              <a:t>t</a:t>
            </a:r>
            <a:r>
              <a:rPr lang="hu-HU" dirty="0" smtClean="0"/>
              <a:t>hem together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0825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513487" y="2388763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5" name="Oval 4"/>
          <p:cNvSpPr/>
          <p:nvPr/>
        </p:nvSpPr>
        <p:spPr>
          <a:xfrm>
            <a:off x="3691131" y="3882302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" name="Oval 5"/>
          <p:cNvSpPr/>
          <p:nvPr/>
        </p:nvSpPr>
        <p:spPr>
          <a:xfrm>
            <a:off x="5602308" y="3882301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4118690" y="1748325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0" name="Oval 9"/>
          <p:cNvSpPr/>
          <p:nvPr/>
        </p:nvSpPr>
        <p:spPr>
          <a:xfrm>
            <a:off x="4734847" y="2404396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3" name="Oval 12"/>
          <p:cNvSpPr/>
          <p:nvPr/>
        </p:nvSpPr>
        <p:spPr>
          <a:xfrm>
            <a:off x="7513487" y="3882301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4600" y="20350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chemeClr val="tx2"/>
                </a:solidFill>
              </a:rPr>
              <a:t>1</a:t>
            </a:r>
            <a:endParaRPr lang="hu-HU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00579" y="26897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4497983" y="268129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4" name="TextBox 13"/>
          <p:cNvSpPr txBox="1"/>
          <p:nvPr/>
        </p:nvSpPr>
        <p:spPr>
          <a:xfrm>
            <a:off x="3479396" y="42786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5" name="TextBox 14"/>
          <p:cNvSpPr txBox="1"/>
          <p:nvPr/>
        </p:nvSpPr>
        <p:spPr>
          <a:xfrm>
            <a:off x="5418214" y="42786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6" name="TextBox 15"/>
          <p:cNvSpPr txBox="1"/>
          <p:nvPr/>
        </p:nvSpPr>
        <p:spPr>
          <a:xfrm>
            <a:off x="7357032" y="42992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691979" y="626076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merge(B,C)</a:t>
            </a:r>
            <a:endParaRPr lang="hu-HU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4497985" y="2144347"/>
            <a:ext cx="309820" cy="31436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11809" y="487576"/>
            <a:ext cx="7318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First we have to find the representatives in both sets: and merge</a:t>
            </a:r>
          </a:p>
          <a:p>
            <a:r>
              <a:rPr lang="hu-HU" dirty="0"/>
              <a:t>t</a:t>
            </a:r>
            <a:r>
              <a:rPr lang="hu-HU" dirty="0" smtClean="0"/>
              <a:t>hem together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9350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513487" y="2388763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5" name="Oval 4"/>
          <p:cNvSpPr/>
          <p:nvPr/>
        </p:nvSpPr>
        <p:spPr>
          <a:xfrm>
            <a:off x="3691131" y="3882302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" name="Oval 5"/>
          <p:cNvSpPr/>
          <p:nvPr/>
        </p:nvSpPr>
        <p:spPr>
          <a:xfrm>
            <a:off x="5602308" y="3882301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4118690" y="1748325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0" name="Oval 9"/>
          <p:cNvSpPr/>
          <p:nvPr/>
        </p:nvSpPr>
        <p:spPr>
          <a:xfrm>
            <a:off x="4734847" y="2404396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3" name="Oval 12"/>
          <p:cNvSpPr/>
          <p:nvPr/>
        </p:nvSpPr>
        <p:spPr>
          <a:xfrm>
            <a:off x="7513487" y="3882301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4600" y="20350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chemeClr val="tx2"/>
                </a:solidFill>
              </a:rPr>
              <a:t>1</a:t>
            </a:r>
            <a:endParaRPr lang="hu-HU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00579" y="26897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4497983" y="268129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4" name="TextBox 13"/>
          <p:cNvSpPr txBox="1"/>
          <p:nvPr/>
        </p:nvSpPr>
        <p:spPr>
          <a:xfrm>
            <a:off x="3479396" y="42786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5" name="TextBox 14"/>
          <p:cNvSpPr txBox="1"/>
          <p:nvPr/>
        </p:nvSpPr>
        <p:spPr>
          <a:xfrm>
            <a:off x="5418214" y="42786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6" name="TextBox 15"/>
          <p:cNvSpPr txBox="1"/>
          <p:nvPr/>
        </p:nvSpPr>
        <p:spPr>
          <a:xfrm>
            <a:off x="7357032" y="42992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691979" y="626076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merge(B,C)</a:t>
            </a:r>
            <a:endParaRPr lang="hu-HU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4497985" y="2144347"/>
            <a:ext cx="309820" cy="31436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11809" y="487576"/>
            <a:ext cx="7318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First we have to find the representatives in both sets: and merge</a:t>
            </a:r>
          </a:p>
          <a:p>
            <a:r>
              <a:rPr lang="hu-HU" dirty="0"/>
              <a:t>t</a:t>
            </a:r>
            <a:r>
              <a:rPr lang="hu-HU" dirty="0" smtClean="0"/>
              <a:t>hem together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2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513487" y="2388763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5" name="Oval 4"/>
          <p:cNvSpPr/>
          <p:nvPr/>
        </p:nvSpPr>
        <p:spPr>
          <a:xfrm>
            <a:off x="3691131" y="3882302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" name="Oval 5"/>
          <p:cNvSpPr/>
          <p:nvPr/>
        </p:nvSpPr>
        <p:spPr>
          <a:xfrm>
            <a:off x="5602308" y="3882301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4118690" y="1748325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0" name="Oval 9"/>
          <p:cNvSpPr/>
          <p:nvPr/>
        </p:nvSpPr>
        <p:spPr>
          <a:xfrm>
            <a:off x="4734847" y="2404396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3" name="Oval 12"/>
          <p:cNvSpPr/>
          <p:nvPr/>
        </p:nvSpPr>
        <p:spPr>
          <a:xfrm>
            <a:off x="7513487" y="3882301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4600" y="20350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chemeClr val="tx2"/>
                </a:solidFill>
              </a:rPr>
              <a:t>1</a:t>
            </a:r>
            <a:endParaRPr lang="hu-HU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00579" y="26897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4497983" y="268129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4" name="TextBox 13"/>
          <p:cNvSpPr txBox="1"/>
          <p:nvPr/>
        </p:nvSpPr>
        <p:spPr>
          <a:xfrm>
            <a:off x="3479396" y="42786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5" name="TextBox 14"/>
          <p:cNvSpPr txBox="1"/>
          <p:nvPr/>
        </p:nvSpPr>
        <p:spPr>
          <a:xfrm>
            <a:off x="5418214" y="42786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6" name="TextBox 15"/>
          <p:cNvSpPr txBox="1"/>
          <p:nvPr/>
        </p:nvSpPr>
        <p:spPr>
          <a:xfrm>
            <a:off x="7357032" y="42992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691979" y="626076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merge(B,C)</a:t>
            </a:r>
            <a:endParaRPr lang="hu-HU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4497985" y="2144347"/>
            <a:ext cx="309820" cy="31436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11809" y="487576"/>
            <a:ext cx="7318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First we have to find the representatives in both sets: and merge</a:t>
            </a:r>
          </a:p>
          <a:p>
            <a:r>
              <a:rPr lang="hu-HU" dirty="0"/>
              <a:t>t</a:t>
            </a:r>
            <a:r>
              <a:rPr lang="hu-HU" dirty="0" smtClean="0"/>
              <a:t>hem together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9854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513487" y="2388763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5" name="Oval 4"/>
          <p:cNvSpPr/>
          <p:nvPr/>
        </p:nvSpPr>
        <p:spPr>
          <a:xfrm>
            <a:off x="3691131" y="3882302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" name="Oval 5"/>
          <p:cNvSpPr/>
          <p:nvPr/>
        </p:nvSpPr>
        <p:spPr>
          <a:xfrm>
            <a:off x="5602308" y="3882301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4118690" y="1748325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0" name="Oval 9"/>
          <p:cNvSpPr/>
          <p:nvPr/>
        </p:nvSpPr>
        <p:spPr>
          <a:xfrm>
            <a:off x="4734847" y="2404396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3" name="Oval 12"/>
          <p:cNvSpPr/>
          <p:nvPr/>
        </p:nvSpPr>
        <p:spPr>
          <a:xfrm>
            <a:off x="7513487" y="3882301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4600" y="20350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chemeClr val="tx2"/>
                </a:solidFill>
              </a:rPr>
              <a:t>1</a:t>
            </a:r>
            <a:endParaRPr lang="hu-HU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00579" y="26897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4497983" y="268129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4" name="TextBox 13"/>
          <p:cNvSpPr txBox="1"/>
          <p:nvPr/>
        </p:nvSpPr>
        <p:spPr>
          <a:xfrm>
            <a:off x="3479396" y="42786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5" name="TextBox 14"/>
          <p:cNvSpPr txBox="1"/>
          <p:nvPr/>
        </p:nvSpPr>
        <p:spPr>
          <a:xfrm>
            <a:off x="5418214" y="42786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6" name="TextBox 15"/>
          <p:cNvSpPr txBox="1"/>
          <p:nvPr/>
        </p:nvSpPr>
        <p:spPr>
          <a:xfrm>
            <a:off x="7357032" y="42992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691979" y="626076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merge(B,C)</a:t>
            </a:r>
            <a:endParaRPr lang="hu-HU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4497985" y="2144347"/>
            <a:ext cx="309820" cy="31436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11809" y="487576"/>
            <a:ext cx="7318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First we have to find the representatives in both sets: and merge</a:t>
            </a:r>
          </a:p>
          <a:p>
            <a:r>
              <a:rPr lang="hu-HU" dirty="0"/>
              <a:t>t</a:t>
            </a:r>
            <a:r>
              <a:rPr lang="hu-HU" dirty="0" smtClean="0"/>
              <a:t>hem together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4163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71191" y="2412844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5" name="Oval 4"/>
          <p:cNvSpPr/>
          <p:nvPr/>
        </p:nvSpPr>
        <p:spPr>
          <a:xfrm>
            <a:off x="3691131" y="3882302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" name="Oval 5"/>
          <p:cNvSpPr/>
          <p:nvPr/>
        </p:nvSpPr>
        <p:spPr>
          <a:xfrm>
            <a:off x="5602308" y="3882301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5828848" y="1756773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0" name="Oval 9"/>
          <p:cNvSpPr/>
          <p:nvPr/>
        </p:nvSpPr>
        <p:spPr>
          <a:xfrm>
            <a:off x="6445005" y="2412844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3" name="Oval 12"/>
          <p:cNvSpPr/>
          <p:nvPr/>
        </p:nvSpPr>
        <p:spPr>
          <a:xfrm>
            <a:off x="7513487" y="3882301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74667" y="15110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chemeClr val="tx2"/>
                </a:solidFill>
              </a:rPr>
              <a:t>1</a:t>
            </a:r>
            <a:endParaRPr lang="hu-HU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97799" y="26393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6170121" y="26058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4" name="TextBox 13"/>
          <p:cNvSpPr txBox="1"/>
          <p:nvPr/>
        </p:nvSpPr>
        <p:spPr>
          <a:xfrm>
            <a:off x="3479396" y="42786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5" name="TextBox 14"/>
          <p:cNvSpPr txBox="1"/>
          <p:nvPr/>
        </p:nvSpPr>
        <p:spPr>
          <a:xfrm>
            <a:off x="5418214" y="42786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6" name="TextBox 15"/>
          <p:cNvSpPr txBox="1"/>
          <p:nvPr/>
        </p:nvSpPr>
        <p:spPr>
          <a:xfrm>
            <a:off x="7357032" y="42992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691979" y="626076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merge(B,C)</a:t>
            </a:r>
            <a:endParaRPr lang="hu-HU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6208143" y="2152795"/>
            <a:ext cx="309820" cy="31436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11809" y="487576"/>
            <a:ext cx="7318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First we have to find the representatives in both sets: and merge</a:t>
            </a:r>
          </a:p>
          <a:p>
            <a:r>
              <a:rPr lang="hu-HU" dirty="0"/>
              <a:t>t</a:t>
            </a:r>
            <a:r>
              <a:rPr lang="hu-HU" dirty="0" smtClean="0"/>
              <a:t>hem together !!!</a:t>
            </a:r>
            <a:endParaRPr lang="hu-HU" dirty="0"/>
          </a:p>
        </p:txBody>
      </p:sp>
      <p:cxnSp>
        <p:nvCxnSpPr>
          <p:cNvPr id="19" name="Straight Arrow Connector 18"/>
          <p:cNvCxnSpPr>
            <a:stCxn id="4" idx="7"/>
            <a:endCxn id="9" idx="3"/>
          </p:cNvCxnSpPr>
          <p:nvPr/>
        </p:nvCxnSpPr>
        <p:spPr>
          <a:xfrm flipV="1">
            <a:off x="5557920" y="2143502"/>
            <a:ext cx="337280" cy="33569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35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71191" y="2412844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5" name="Oval 4"/>
          <p:cNvSpPr/>
          <p:nvPr/>
        </p:nvSpPr>
        <p:spPr>
          <a:xfrm>
            <a:off x="3691131" y="3882302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" name="Oval 5"/>
          <p:cNvSpPr/>
          <p:nvPr/>
        </p:nvSpPr>
        <p:spPr>
          <a:xfrm>
            <a:off x="5602308" y="3882301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5828848" y="1756773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0" name="Oval 9"/>
          <p:cNvSpPr/>
          <p:nvPr/>
        </p:nvSpPr>
        <p:spPr>
          <a:xfrm>
            <a:off x="6445005" y="2412844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3" name="Oval 12"/>
          <p:cNvSpPr/>
          <p:nvPr/>
        </p:nvSpPr>
        <p:spPr>
          <a:xfrm>
            <a:off x="7513487" y="3882301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74667" y="15110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chemeClr val="tx2"/>
                </a:solidFill>
              </a:rPr>
              <a:t>1</a:t>
            </a:r>
            <a:endParaRPr lang="hu-HU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97799" y="26393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6170121" y="26058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4" name="TextBox 13"/>
          <p:cNvSpPr txBox="1"/>
          <p:nvPr/>
        </p:nvSpPr>
        <p:spPr>
          <a:xfrm>
            <a:off x="3479396" y="42786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5" name="TextBox 14"/>
          <p:cNvSpPr txBox="1"/>
          <p:nvPr/>
        </p:nvSpPr>
        <p:spPr>
          <a:xfrm>
            <a:off x="5418214" y="42786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6" name="TextBox 15"/>
          <p:cNvSpPr txBox="1"/>
          <p:nvPr/>
        </p:nvSpPr>
        <p:spPr>
          <a:xfrm>
            <a:off x="7357032" y="42992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6208143" y="2152795"/>
            <a:ext cx="309820" cy="31436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7"/>
            <a:endCxn id="9" idx="3"/>
          </p:cNvCxnSpPr>
          <p:nvPr/>
        </p:nvCxnSpPr>
        <p:spPr>
          <a:xfrm flipV="1">
            <a:off x="5557920" y="2143502"/>
            <a:ext cx="337280" cy="33569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32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762897" y="1293341"/>
            <a:ext cx="3682314" cy="388002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TextBox 2"/>
          <p:cNvSpPr txBox="1"/>
          <p:nvPr/>
        </p:nvSpPr>
        <p:spPr>
          <a:xfrm>
            <a:off x="2940908" y="20261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2656215" y="294364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10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3908366" y="256059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14</a:t>
            </a:r>
            <a:endParaRPr lang="hu-HU" dirty="0"/>
          </a:p>
        </p:txBody>
      </p:sp>
      <p:sp>
        <p:nvSpPr>
          <p:cNvPr id="9" name="TextBox 8"/>
          <p:cNvSpPr txBox="1"/>
          <p:nvPr/>
        </p:nvSpPr>
        <p:spPr>
          <a:xfrm>
            <a:off x="4053439" y="34976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55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3097361" y="394832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128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4084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71191" y="2412844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5" name="Oval 4"/>
          <p:cNvSpPr/>
          <p:nvPr/>
        </p:nvSpPr>
        <p:spPr>
          <a:xfrm>
            <a:off x="3691131" y="3882302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" name="Oval 5"/>
          <p:cNvSpPr/>
          <p:nvPr/>
        </p:nvSpPr>
        <p:spPr>
          <a:xfrm>
            <a:off x="5602308" y="3882301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5828848" y="1756773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0" name="Oval 9"/>
          <p:cNvSpPr/>
          <p:nvPr/>
        </p:nvSpPr>
        <p:spPr>
          <a:xfrm>
            <a:off x="6445005" y="2412844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3" name="Oval 12"/>
          <p:cNvSpPr/>
          <p:nvPr/>
        </p:nvSpPr>
        <p:spPr>
          <a:xfrm>
            <a:off x="7513487" y="3882301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74667" y="15110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chemeClr val="tx2"/>
                </a:solidFill>
              </a:rPr>
              <a:t>1</a:t>
            </a:r>
            <a:endParaRPr lang="hu-HU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97799" y="26393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6170121" y="26058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4" name="TextBox 13"/>
          <p:cNvSpPr txBox="1"/>
          <p:nvPr/>
        </p:nvSpPr>
        <p:spPr>
          <a:xfrm>
            <a:off x="3479396" y="42786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5" name="TextBox 14"/>
          <p:cNvSpPr txBox="1"/>
          <p:nvPr/>
        </p:nvSpPr>
        <p:spPr>
          <a:xfrm>
            <a:off x="5418214" y="42786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6" name="TextBox 15"/>
          <p:cNvSpPr txBox="1"/>
          <p:nvPr/>
        </p:nvSpPr>
        <p:spPr>
          <a:xfrm>
            <a:off x="7357032" y="42992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691979" y="626076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merge(D,E)</a:t>
            </a:r>
            <a:endParaRPr lang="hu-HU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6208143" y="2152795"/>
            <a:ext cx="309820" cy="31436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7"/>
            <a:endCxn id="9" idx="3"/>
          </p:cNvCxnSpPr>
          <p:nvPr/>
        </p:nvCxnSpPr>
        <p:spPr>
          <a:xfrm flipV="1">
            <a:off x="5557920" y="2143502"/>
            <a:ext cx="337280" cy="33569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73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71191" y="2412844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5" name="Oval 4"/>
          <p:cNvSpPr/>
          <p:nvPr/>
        </p:nvSpPr>
        <p:spPr>
          <a:xfrm>
            <a:off x="3691131" y="3882302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" name="Oval 5"/>
          <p:cNvSpPr/>
          <p:nvPr/>
        </p:nvSpPr>
        <p:spPr>
          <a:xfrm>
            <a:off x="5602308" y="3882301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5828848" y="1756773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0" name="Oval 9"/>
          <p:cNvSpPr/>
          <p:nvPr/>
        </p:nvSpPr>
        <p:spPr>
          <a:xfrm>
            <a:off x="6445005" y="2412844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3" name="Oval 12"/>
          <p:cNvSpPr/>
          <p:nvPr/>
        </p:nvSpPr>
        <p:spPr>
          <a:xfrm>
            <a:off x="7513487" y="3882301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74667" y="15110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chemeClr val="tx2"/>
                </a:solidFill>
              </a:rPr>
              <a:t>1</a:t>
            </a:r>
            <a:endParaRPr lang="hu-HU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97799" y="26393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6170121" y="26058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4" name="TextBox 13"/>
          <p:cNvSpPr txBox="1"/>
          <p:nvPr/>
        </p:nvSpPr>
        <p:spPr>
          <a:xfrm>
            <a:off x="3479396" y="42786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5" name="TextBox 14"/>
          <p:cNvSpPr txBox="1"/>
          <p:nvPr/>
        </p:nvSpPr>
        <p:spPr>
          <a:xfrm>
            <a:off x="5418214" y="42786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6" name="TextBox 15"/>
          <p:cNvSpPr txBox="1"/>
          <p:nvPr/>
        </p:nvSpPr>
        <p:spPr>
          <a:xfrm>
            <a:off x="7357032" y="42992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691979" y="626076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merge(D,E)</a:t>
            </a:r>
            <a:endParaRPr lang="hu-HU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6208143" y="2152795"/>
            <a:ext cx="309820" cy="31436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7"/>
            <a:endCxn id="9" idx="3"/>
          </p:cNvCxnSpPr>
          <p:nvPr/>
        </p:nvCxnSpPr>
        <p:spPr>
          <a:xfrm flipV="1">
            <a:off x="5557920" y="2143502"/>
            <a:ext cx="337280" cy="33569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8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71191" y="2412844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5828848" y="1756773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0" name="Oval 9"/>
          <p:cNvSpPr/>
          <p:nvPr/>
        </p:nvSpPr>
        <p:spPr>
          <a:xfrm>
            <a:off x="6445005" y="2412844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3" name="Oval 12"/>
          <p:cNvSpPr/>
          <p:nvPr/>
        </p:nvSpPr>
        <p:spPr>
          <a:xfrm>
            <a:off x="7513487" y="3882301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74667" y="15110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chemeClr val="tx2"/>
                </a:solidFill>
              </a:rPr>
              <a:t>1</a:t>
            </a:r>
            <a:endParaRPr lang="hu-HU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97799" y="26393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6170121" y="26058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6" name="TextBox 15"/>
          <p:cNvSpPr txBox="1"/>
          <p:nvPr/>
        </p:nvSpPr>
        <p:spPr>
          <a:xfrm>
            <a:off x="7357032" y="42992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6208143" y="2152795"/>
            <a:ext cx="309820" cy="31436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7"/>
            <a:endCxn id="9" idx="3"/>
          </p:cNvCxnSpPr>
          <p:nvPr/>
        </p:nvCxnSpPr>
        <p:spPr>
          <a:xfrm flipV="1">
            <a:off x="5557920" y="2143502"/>
            <a:ext cx="337280" cy="33569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038494" y="3655760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654651" y="4311831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784313" y="341007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chemeClr val="tx2"/>
                </a:solidFill>
              </a:rPr>
              <a:t>1</a:t>
            </a:r>
            <a:endParaRPr lang="hu-HU" dirty="0">
              <a:solidFill>
                <a:schemeClr val="tx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79767" y="45048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4417789" y="4051782"/>
            <a:ext cx="309820" cy="31436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4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71191" y="2412844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5828848" y="1756773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0" name="Oval 9"/>
          <p:cNvSpPr/>
          <p:nvPr/>
        </p:nvSpPr>
        <p:spPr>
          <a:xfrm>
            <a:off x="6445005" y="2412844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3" name="Oval 12"/>
          <p:cNvSpPr/>
          <p:nvPr/>
        </p:nvSpPr>
        <p:spPr>
          <a:xfrm>
            <a:off x="7513487" y="3882301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74667" y="15110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chemeClr val="tx2"/>
                </a:solidFill>
              </a:rPr>
              <a:t>1</a:t>
            </a:r>
            <a:endParaRPr lang="hu-HU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97799" y="26393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6170121" y="26058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6" name="TextBox 15"/>
          <p:cNvSpPr txBox="1"/>
          <p:nvPr/>
        </p:nvSpPr>
        <p:spPr>
          <a:xfrm>
            <a:off x="7357032" y="42992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691979" y="626076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merge(E,C)</a:t>
            </a:r>
            <a:endParaRPr lang="hu-HU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6208143" y="2152795"/>
            <a:ext cx="309820" cy="31436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7"/>
            <a:endCxn id="9" idx="3"/>
          </p:cNvCxnSpPr>
          <p:nvPr/>
        </p:nvCxnSpPr>
        <p:spPr>
          <a:xfrm flipV="1">
            <a:off x="5557920" y="2143502"/>
            <a:ext cx="337280" cy="33569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038494" y="3655760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654651" y="4311831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784313" y="341007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chemeClr val="tx2"/>
                </a:solidFill>
              </a:rPr>
              <a:t>1</a:t>
            </a:r>
            <a:endParaRPr lang="hu-HU" dirty="0">
              <a:solidFill>
                <a:schemeClr val="tx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79767" y="45048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4417789" y="4051782"/>
            <a:ext cx="309820" cy="31436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27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71191" y="2412844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5828848" y="1756773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0" name="Oval 9"/>
          <p:cNvSpPr/>
          <p:nvPr/>
        </p:nvSpPr>
        <p:spPr>
          <a:xfrm>
            <a:off x="6445005" y="2412844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3" name="Oval 12"/>
          <p:cNvSpPr/>
          <p:nvPr/>
        </p:nvSpPr>
        <p:spPr>
          <a:xfrm>
            <a:off x="7513487" y="3882301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74667" y="15110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chemeClr val="tx2"/>
                </a:solidFill>
              </a:rPr>
              <a:t>1</a:t>
            </a:r>
            <a:endParaRPr lang="hu-HU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97799" y="26393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6170121" y="26058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6" name="TextBox 15"/>
          <p:cNvSpPr txBox="1"/>
          <p:nvPr/>
        </p:nvSpPr>
        <p:spPr>
          <a:xfrm>
            <a:off x="7357032" y="42992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691979" y="626076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merge(E,C)</a:t>
            </a:r>
            <a:endParaRPr lang="hu-HU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6208143" y="2152795"/>
            <a:ext cx="309820" cy="31436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7"/>
            <a:endCxn id="9" idx="3"/>
          </p:cNvCxnSpPr>
          <p:nvPr/>
        </p:nvCxnSpPr>
        <p:spPr>
          <a:xfrm flipV="1">
            <a:off x="5557920" y="2143502"/>
            <a:ext cx="337280" cy="33569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038494" y="3655760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654651" y="4311831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784313" y="341007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chemeClr val="tx2"/>
                </a:solidFill>
              </a:rPr>
              <a:t>1</a:t>
            </a:r>
            <a:endParaRPr lang="hu-HU" dirty="0">
              <a:solidFill>
                <a:schemeClr val="tx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79767" y="45048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4417789" y="4051782"/>
            <a:ext cx="309820" cy="31436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87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71191" y="2412844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5828848" y="1756773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0" name="Oval 9"/>
          <p:cNvSpPr/>
          <p:nvPr/>
        </p:nvSpPr>
        <p:spPr>
          <a:xfrm>
            <a:off x="6445005" y="2412844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3" name="Oval 12"/>
          <p:cNvSpPr/>
          <p:nvPr/>
        </p:nvSpPr>
        <p:spPr>
          <a:xfrm>
            <a:off x="7513487" y="3882301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74667" y="15110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chemeClr val="tx2"/>
                </a:solidFill>
              </a:rPr>
              <a:t>1</a:t>
            </a:r>
            <a:endParaRPr lang="hu-HU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97799" y="26393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6170121" y="26058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6" name="TextBox 15"/>
          <p:cNvSpPr txBox="1"/>
          <p:nvPr/>
        </p:nvSpPr>
        <p:spPr>
          <a:xfrm>
            <a:off x="7357032" y="42992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691979" y="626076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merge(E,C)</a:t>
            </a:r>
            <a:endParaRPr lang="hu-HU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6208143" y="2152795"/>
            <a:ext cx="309820" cy="31436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7"/>
            <a:endCxn id="9" idx="3"/>
          </p:cNvCxnSpPr>
          <p:nvPr/>
        </p:nvCxnSpPr>
        <p:spPr>
          <a:xfrm flipV="1">
            <a:off x="5557920" y="2143502"/>
            <a:ext cx="337280" cy="33569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038494" y="3655760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654651" y="4311831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784313" y="341007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chemeClr val="tx2"/>
                </a:solidFill>
              </a:rPr>
              <a:t>1</a:t>
            </a:r>
            <a:endParaRPr lang="hu-HU" dirty="0">
              <a:solidFill>
                <a:schemeClr val="tx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79767" y="45048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4417789" y="4051782"/>
            <a:ext cx="309820" cy="31436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46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71191" y="2412844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5828848" y="1756773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0" name="Oval 9"/>
          <p:cNvSpPr/>
          <p:nvPr/>
        </p:nvSpPr>
        <p:spPr>
          <a:xfrm>
            <a:off x="6445005" y="2412844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3" name="Oval 12"/>
          <p:cNvSpPr/>
          <p:nvPr/>
        </p:nvSpPr>
        <p:spPr>
          <a:xfrm>
            <a:off x="7513487" y="3882301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74667" y="15110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chemeClr val="tx2"/>
                </a:solidFill>
              </a:rPr>
              <a:t>1</a:t>
            </a:r>
            <a:endParaRPr lang="hu-HU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97799" y="26393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6170121" y="26058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6" name="TextBox 15"/>
          <p:cNvSpPr txBox="1"/>
          <p:nvPr/>
        </p:nvSpPr>
        <p:spPr>
          <a:xfrm>
            <a:off x="7357032" y="42992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691979" y="626076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merge(E,C)</a:t>
            </a:r>
            <a:endParaRPr lang="hu-HU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6208143" y="2152795"/>
            <a:ext cx="309820" cy="31436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7"/>
            <a:endCxn id="9" idx="3"/>
          </p:cNvCxnSpPr>
          <p:nvPr/>
        </p:nvCxnSpPr>
        <p:spPr>
          <a:xfrm flipV="1">
            <a:off x="5557920" y="2143502"/>
            <a:ext cx="337280" cy="33569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038494" y="3655760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654651" y="4311831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784313" y="341007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chemeClr val="tx2"/>
                </a:solidFill>
              </a:rPr>
              <a:t>1</a:t>
            </a:r>
            <a:endParaRPr lang="hu-HU" dirty="0">
              <a:solidFill>
                <a:schemeClr val="tx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79767" y="45048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4417789" y="4051782"/>
            <a:ext cx="309820" cy="31436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00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71191" y="2412844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5828848" y="1756773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0" name="Oval 9"/>
          <p:cNvSpPr/>
          <p:nvPr/>
        </p:nvSpPr>
        <p:spPr>
          <a:xfrm>
            <a:off x="6445005" y="2412844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3" name="Oval 12"/>
          <p:cNvSpPr/>
          <p:nvPr/>
        </p:nvSpPr>
        <p:spPr>
          <a:xfrm>
            <a:off x="7513487" y="3882301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74667" y="15110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chemeClr val="tx2"/>
                </a:solidFill>
              </a:rPr>
              <a:t>1</a:t>
            </a:r>
            <a:endParaRPr lang="hu-HU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97799" y="26393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6170121" y="26058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6" name="TextBox 15"/>
          <p:cNvSpPr txBox="1"/>
          <p:nvPr/>
        </p:nvSpPr>
        <p:spPr>
          <a:xfrm>
            <a:off x="7357032" y="42992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691979" y="626076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merge(E,C)</a:t>
            </a:r>
            <a:endParaRPr lang="hu-HU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6208143" y="2152795"/>
            <a:ext cx="309820" cy="31436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7"/>
            <a:endCxn id="9" idx="3"/>
          </p:cNvCxnSpPr>
          <p:nvPr/>
        </p:nvCxnSpPr>
        <p:spPr>
          <a:xfrm flipV="1">
            <a:off x="5557920" y="2143502"/>
            <a:ext cx="337280" cy="33569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038494" y="3655760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654651" y="4311831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784313" y="341007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chemeClr val="tx2"/>
                </a:solidFill>
              </a:rPr>
              <a:t>1</a:t>
            </a:r>
            <a:endParaRPr lang="hu-HU" dirty="0">
              <a:solidFill>
                <a:schemeClr val="tx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79767" y="45048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4417789" y="4051782"/>
            <a:ext cx="309820" cy="31436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873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671127" y="2108708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5828848" y="1756773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0" name="Oval 9"/>
          <p:cNvSpPr/>
          <p:nvPr/>
        </p:nvSpPr>
        <p:spPr>
          <a:xfrm>
            <a:off x="5661032" y="2849449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3" name="Oval 12"/>
          <p:cNvSpPr/>
          <p:nvPr/>
        </p:nvSpPr>
        <p:spPr>
          <a:xfrm>
            <a:off x="7513487" y="3882301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74667" y="15110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chemeClr val="tx2"/>
                </a:solidFill>
              </a:rPr>
              <a:t>1</a:t>
            </a:r>
            <a:endParaRPr lang="hu-HU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25027" y="20251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5461397" y="26647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6" name="TextBox 15"/>
          <p:cNvSpPr txBox="1"/>
          <p:nvPr/>
        </p:nvSpPr>
        <p:spPr>
          <a:xfrm>
            <a:off x="7357032" y="42992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691979" y="626076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merge(E,C)</a:t>
            </a:r>
            <a:endParaRPr lang="hu-HU" dirty="0"/>
          </a:p>
        </p:txBody>
      </p:sp>
      <p:cxnSp>
        <p:nvCxnSpPr>
          <p:cNvPr id="17" name="Straight Arrow Connector 16"/>
          <p:cNvCxnSpPr>
            <a:stCxn id="10" idx="0"/>
            <a:endCxn id="9" idx="4"/>
          </p:cNvCxnSpPr>
          <p:nvPr/>
        </p:nvCxnSpPr>
        <p:spPr>
          <a:xfrm flipV="1">
            <a:off x="5887573" y="2209854"/>
            <a:ext cx="167816" cy="6395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9" idx="2"/>
          </p:cNvCxnSpPr>
          <p:nvPr/>
        </p:nvCxnSpPr>
        <p:spPr>
          <a:xfrm flipV="1">
            <a:off x="5107732" y="1983314"/>
            <a:ext cx="721116" cy="2444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670789" y="2026165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286946" y="2682236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78590" y="16610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chemeClr val="tx2"/>
                </a:solidFill>
              </a:rPr>
              <a:t>1</a:t>
            </a:r>
            <a:endParaRPr lang="hu-HU" dirty="0">
              <a:solidFill>
                <a:schemeClr val="tx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12062" y="28752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7050084" y="2422187"/>
            <a:ext cx="309820" cy="31436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8" idx="1"/>
            <a:endCxn id="9" idx="6"/>
          </p:cNvCxnSpPr>
          <p:nvPr/>
        </p:nvCxnSpPr>
        <p:spPr>
          <a:xfrm flipH="1" flipV="1">
            <a:off x="6281929" y="1983314"/>
            <a:ext cx="455212" cy="10920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00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671127" y="2108708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5828848" y="1756773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0" name="Oval 9"/>
          <p:cNvSpPr/>
          <p:nvPr/>
        </p:nvSpPr>
        <p:spPr>
          <a:xfrm>
            <a:off x="5661032" y="2849449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3" name="Oval 12"/>
          <p:cNvSpPr/>
          <p:nvPr/>
        </p:nvSpPr>
        <p:spPr>
          <a:xfrm>
            <a:off x="7513487" y="3882301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74667" y="15110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0000"/>
                </a:solidFill>
              </a:rPr>
              <a:t>1</a:t>
            </a:r>
            <a:endParaRPr lang="hu-HU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25027" y="20251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5461397" y="26647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6" name="TextBox 15"/>
          <p:cNvSpPr txBox="1"/>
          <p:nvPr/>
        </p:nvSpPr>
        <p:spPr>
          <a:xfrm>
            <a:off x="7357032" y="42992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691979" y="626076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merge(E,C)</a:t>
            </a:r>
            <a:endParaRPr lang="hu-HU" dirty="0"/>
          </a:p>
        </p:txBody>
      </p:sp>
      <p:cxnSp>
        <p:nvCxnSpPr>
          <p:cNvPr id="17" name="Straight Arrow Connector 16"/>
          <p:cNvCxnSpPr>
            <a:stCxn id="10" idx="0"/>
            <a:endCxn id="9" idx="4"/>
          </p:cNvCxnSpPr>
          <p:nvPr/>
        </p:nvCxnSpPr>
        <p:spPr>
          <a:xfrm flipV="1">
            <a:off x="5887573" y="2209854"/>
            <a:ext cx="167816" cy="6395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9" idx="2"/>
          </p:cNvCxnSpPr>
          <p:nvPr/>
        </p:nvCxnSpPr>
        <p:spPr>
          <a:xfrm flipV="1">
            <a:off x="5107732" y="1983314"/>
            <a:ext cx="721116" cy="2444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670789" y="2026165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286946" y="2682236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78590" y="16610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chemeClr val="tx2"/>
                </a:solidFill>
              </a:rPr>
              <a:t>1</a:t>
            </a:r>
            <a:endParaRPr lang="hu-HU" dirty="0">
              <a:solidFill>
                <a:schemeClr val="tx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12062" y="28752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7050084" y="2422187"/>
            <a:ext cx="309820" cy="31436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8" idx="1"/>
            <a:endCxn id="9" idx="6"/>
          </p:cNvCxnSpPr>
          <p:nvPr/>
        </p:nvCxnSpPr>
        <p:spPr>
          <a:xfrm flipH="1" flipV="1">
            <a:off x="6281929" y="1983314"/>
            <a:ext cx="455212" cy="10920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32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762897" y="1293341"/>
            <a:ext cx="3682314" cy="388002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TextBox 2"/>
          <p:cNvSpPr txBox="1"/>
          <p:nvPr/>
        </p:nvSpPr>
        <p:spPr>
          <a:xfrm>
            <a:off x="2940908" y="20261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4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56215" y="294364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10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3908366" y="256059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14</a:t>
            </a:r>
            <a:endParaRPr lang="hu-HU" dirty="0"/>
          </a:p>
        </p:txBody>
      </p:sp>
      <p:sp>
        <p:nvSpPr>
          <p:cNvPr id="9" name="TextBox 8"/>
          <p:cNvSpPr txBox="1"/>
          <p:nvPr/>
        </p:nvSpPr>
        <p:spPr>
          <a:xfrm>
            <a:off x="4053439" y="34976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55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3097361" y="394832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128</a:t>
            </a:r>
            <a:endParaRPr lang="hu-HU" dirty="0"/>
          </a:p>
        </p:txBody>
      </p:sp>
      <p:sp>
        <p:nvSpPr>
          <p:cNvPr id="4" name="TextBox 3"/>
          <p:cNvSpPr txBox="1"/>
          <p:nvPr/>
        </p:nvSpPr>
        <p:spPr>
          <a:xfrm>
            <a:off x="1145059" y="477795"/>
            <a:ext cx="212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Representative: 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2077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671127" y="2108708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5828848" y="1756773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0" name="Oval 9"/>
          <p:cNvSpPr/>
          <p:nvPr/>
        </p:nvSpPr>
        <p:spPr>
          <a:xfrm>
            <a:off x="5661032" y="2849449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3" name="Oval 12"/>
          <p:cNvSpPr/>
          <p:nvPr/>
        </p:nvSpPr>
        <p:spPr>
          <a:xfrm>
            <a:off x="7513487" y="3882301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74667" y="15110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0000"/>
                </a:solidFill>
              </a:rPr>
              <a:t>2</a:t>
            </a:r>
            <a:endParaRPr lang="hu-HU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25027" y="20251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5461397" y="26647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6" name="TextBox 15"/>
          <p:cNvSpPr txBox="1"/>
          <p:nvPr/>
        </p:nvSpPr>
        <p:spPr>
          <a:xfrm>
            <a:off x="7357032" y="42992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691979" y="626076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merge(E,C)</a:t>
            </a:r>
            <a:endParaRPr lang="hu-HU" dirty="0"/>
          </a:p>
        </p:txBody>
      </p:sp>
      <p:cxnSp>
        <p:nvCxnSpPr>
          <p:cNvPr id="17" name="Straight Arrow Connector 16"/>
          <p:cNvCxnSpPr>
            <a:stCxn id="10" idx="0"/>
            <a:endCxn id="9" idx="4"/>
          </p:cNvCxnSpPr>
          <p:nvPr/>
        </p:nvCxnSpPr>
        <p:spPr>
          <a:xfrm flipV="1">
            <a:off x="5887573" y="2209854"/>
            <a:ext cx="167816" cy="6395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9" idx="2"/>
          </p:cNvCxnSpPr>
          <p:nvPr/>
        </p:nvCxnSpPr>
        <p:spPr>
          <a:xfrm flipV="1">
            <a:off x="5107732" y="1983314"/>
            <a:ext cx="721116" cy="2444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670789" y="2026165"/>
            <a:ext cx="453081" cy="453081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286946" y="2682236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78590" y="16610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chemeClr val="tx2"/>
                </a:solidFill>
              </a:rPr>
              <a:t>1</a:t>
            </a:r>
            <a:endParaRPr lang="hu-HU" dirty="0">
              <a:solidFill>
                <a:schemeClr val="tx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12062" y="28752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7050084" y="2422187"/>
            <a:ext cx="309820" cy="31436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8" idx="1"/>
            <a:endCxn id="9" idx="6"/>
          </p:cNvCxnSpPr>
          <p:nvPr/>
        </p:nvCxnSpPr>
        <p:spPr>
          <a:xfrm flipH="1" flipV="1">
            <a:off x="6281929" y="1983314"/>
            <a:ext cx="455212" cy="10920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43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671127" y="2108708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5828848" y="1756773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0" name="Oval 9"/>
          <p:cNvSpPr/>
          <p:nvPr/>
        </p:nvSpPr>
        <p:spPr>
          <a:xfrm>
            <a:off x="5661032" y="2849449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3" name="Oval 12"/>
          <p:cNvSpPr/>
          <p:nvPr/>
        </p:nvSpPr>
        <p:spPr>
          <a:xfrm>
            <a:off x="7513487" y="3882301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74667" y="15110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chemeClr val="tx2"/>
                </a:solidFill>
              </a:rPr>
              <a:t>2</a:t>
            </a:r>
            <a:endParaRPr lang="hu-HU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25027" y="20251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5461397" y="26647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6" name="TextBox 15"/>
          <p:cNvSpPr txBox="1"/>
          <p:nvPr/>
        </p:nvSpPr>
        <p:spPr>
          <a:xfrm>
            <a:off x="7357032" y="42992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cxnSp>
        <p:nvCxnSpPr>
          <p:cNvPr id="17" name="Straight Arrow Connector 16"/>
          <p:cNvCxnSpPr>
            <a:stCxn id="10" idx="0"/>
            <a:endCxn id="9" idx="4"/>
          </p:cNvCxnSpPr>
          <p:nvPr/>
        </p:nvCxnSpPr>
        <p:spPr>
          <a:xfrm flipV="1">
            <a:off x="5887573" y="2209854"/>
            <a:ext cx="167816" cy="6395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9" idx="2"/>
          </p:cNvCxnSpPr>
          <p:nvPr/>
        </p:nvCxnSpPr>
        <p:spPr>
          <a:xfrm flipV="1">
            <a:off x="5107732" y="1983314"/>
            <a:ext cx="721116" cy="2444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670789" y="2026165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286946" y="2682236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78590" y="16610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chemeClr val="tx2"/>
                </a:solidFill>
              </a:rPr>
              <a:t>1</a:t>
            </a:r>
            <a:endParaRPr lang="hu-HU" dirty="0">
              <a:solidFill>
                <a:schemeClr val="tx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12062" y="28752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7050084" y="2422187"/>
            <a:ext cx="309820" cy="31436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8" idx="1"/>
            <a:endCxn id="9" idx="6"/>
          </p:cNvCxnSpPr>
          <p:nvPr/>
        </p:nvCxnSpPr>
        <p:spPr>
          <a:xfrm flipH="1" flipV="1">
            <a:off x="6281929" y="1983314"/>
            <a:ext cx="455212" cy="10920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25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671127" y="2108708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5828848" y="1756773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0" name="Oval 9"/>
          <p:cNvSpPr/>
          <p:nvPr/>
        </p:nvSpPr>
        <p:spPr>
          <a:xfrm>
            <a:off x="5661032" y="2849449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3" name="Oval 12"/>
          <p:cNvSpPr/>
          <p:nvPr/>
        </p:nvSpPr>
        <p:spPr>
          <a:xfrm>
            <a:off x="7513487" y="3882301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74667" y="15110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chemeClr val="tx2"/>
                </a:solidFill>
              </a:rPr>
              <a:t>2</a:t>
            </a:r>
            <a:endParaRPr lang="hu-HU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25027" y="20251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5461397" y="26647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6" name="TextBox 15"/>
          <p:cNvSpPr txBox="1"/>
          <p:nvPr/>
        </p:nvSpPr>
        <p:spPr>
          <a:xfrm>
            <a:off x="7357032" y="42992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691979" y="626076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merge(A,F)</a:t>
            </a:r>
            <a:endParaRPr lang="hu-HU" dirty="0"/>
          </a:p>
        </p:txBody>
      </p:sp>
      <p:cxnSp>
        <p:nvCxnSpPr>
          <p:cNvPr id="17" name="Straight Arrow Connector 16"/>
          <p:cNvCxnSpPr>
            <a:stCxn id="10" idx="0"/>
            <a:endCxn id="9" idx="4"/>
          </p:cNvCxnSpPr>
          <p:nvPr/>
        </p:nvCxnSpPr>
        <p:spPr>
          <a:xfrm flipV="1">
            <a:off x="5887573" y="2209854"/>
            <a:ext cx="167816" cy="6395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9" idx="2"/>
          </p:cNvCxnSpPr>
          <p:nvPr/>
        </p:nvCxnSpPr>
        <p:spPr>
          <a:xfrm flipV="1">
            <a:off x="5107732" y="1983314"/>
            <a:ext cx="721116" cy="2444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670789" y="2026165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286946" y="2682236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78590" y="16610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chemeClr val="tx2"/>
                </a:solidFill>
              </a:rPr>
              <a:t>1</a:t>
            </a:r>
            <a:endParaRPr lang="hu-HU" dirty="0">
              <a:solidFill>
                <a:schemeClr val="tx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12062" y="28752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7050084" y="2422187"/>
            <a:ext cx="309820" cy="31436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8" idx="1"/>
            <a:endCxn id="9" idx="6"/>
          </p:cNvCxnSpPr>
          <p:nvPr/>
        </p:nvCxnSpPr>
        <p:spPr>
          <a:xfrm flipH="1" flipV="1">
            <a:off x="6281929" y="1983314"/>
            <a:ext cx="455212" cy="10920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80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671127" y="2108708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5828848" y="1756773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0" name="Oval 9"/>
          <p:cNvSpPr/>
          <p:nvPr/>
        </p:nvSpPr>
        <p:spPr>
          <a:xfrm>
            <a:off x="5661032" y="2849449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3" name="Oval 12"/>
          <p:cNvSpPr/>
          <p:nvPr/>
        </p:nvSpPr>
        <p:spPr>
          <a:xfrm>
            <a:off x="7513487" y="3882301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74667" y="15110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chemeClr val="tx2"/>
                </a:solidFill>
              </a:rPr>
              <a:t>2</a:t>
            </a:r>
            <a:endParaRPr lang="hu-HU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25027" y="20251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5461397" y="26647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6" name="TextBox 15"/>
          <p:cNvSpPr txBox="1"/>
          <p:nvPr/>
        </p:nvSpPr>
        <p:spPr>
          <a:xfrm>
            <a:off x="7357032" y="42992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691979" y="626076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merge(A,F)</a:t>
            </a:r>
            <a:endParaRPr lang="hu-HU" dirty="0"/>
          </a:p>
        </p:txBody>
      </p:sp>
      <p:cxnSp>
        <p:nvCxnSpPr>
          <p:cNvPr id="17" name="Straight Arrow Connector 16"/>
          <p:cNvCxnSpPr>
            <a:stCxn id="10" idx="0"/>
            <a:endCxn id="9" idx="4"/>
          </p:cNvCxnSpPr>
          <p:nvPr/>
        </p:nvCxnSpPr>
        <p:spPr>
          <a:xfrm flipV="1">
            <a:off x="5887573" y="2209854"/>
            <a:ext cx="167816" cy="6395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9" idx="2"/>
          </p:cNvCxnSpPr>
          <p:nvPr/>
        </p:nvCxnSpPr>
        <p:spPr>
          <a:xfrm flipV="1">
            <a:off x="5107732" y="1983314"/>
            <a:ext cx="721116" cy="2444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670789" y="2026165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286946" y="2682236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78590" y="16610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chemeClr val="tx2"/>
                </a:solidFill>
              </a:rPr>
              <a:t>1</a:t>
            </a:r>
            <a:endParaRPr lang="hu-HU" dirty="0">
              <a:solidFill>
                <a:schemeClr val="tx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12062" y="28752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7050084" y="2422187"/>
            <a:ext cx="309820" cy="31436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8" idx="1"/>
            <a:endCxn id="9" idx="6"/>
          </p:cNvCxnSpPr>
          <p:nvPr/>
        </p:nvCxnSpPr>
        <p:spPr>
          <a:xfrm flipH="1" flipV="1">
            <a:off x="6281929" y="1983314"/>
            <a:ext cx="455212" cy="10920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1"/>
            <a:endCxn id="9" idx="5"/>
          </p:cNvCxnSpPr>
          <p:nvPr/>
        </p:nvCxnSpPr>
        <p:spPr>
          <a:xfrm flipH="1" flipV="1">
            <a:off x="6215577" y="2143502"/>
            <a:ext cx="1364262" cy="180515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99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671127" y="2108708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5828848" y="1756773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0" name="Oval 9"/>
          <p:cNvSpPr/>
          <p:nvPr/>
        </p:nvSpPr>
        <p:spPr>
          <a:xfrm>
            <a:off x="5661032" y="2849449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3" name="Oval 12"/>
          <p:cNvSpPr/>
          <p:nvPr/>
        </p:nvSpPr>
        <p:spPr>
          <a:xfrm>
            <a:off x="7513487" y="3882301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74667" y="15110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chemeClr val="tx2"/>
                </a:solidFill>
              </a:rPr>
              <a:t>2</a:t>
            </a:r>
            <a:endParaRPr lang="hu-HU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25027" y="20251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5461397" y="26647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6" name="TextBox 15"/>
          <p:cNvSpPr txBox="1"/>
          <p:nvPr/>
        </p:nvSpPr>
        <p:spPr>
          <a:xfrm>
            <a:off x="7357032" y="42992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cxnSp>
        <p:nvCxnSpPr>
          <p:cNvPr id="17" name="Straight Arrow Connector 16"/>
          <p:cNvCxnSpPr>
            <a:stCxn id="10" idx="0"/>
            <a:endCxn id="9" idx="4"/>
          </p:cNvCxnSpPr>
          <p:nvPr/>
        </p:nvCxnSpPr>
        <p:spPr>
          <a:xfrm flipV="1">
            <a:off x="5887573" y="2209854"/>
            <a:ext cx="167816" cy="6395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9" idx="2"/>
          </p:cNvCxnSpPr>
          <p:nvPr/>
        </p:nvCxnSpPr>
        <p:spPr>
          <a:xfrm flipV="1">
            <a:off x="5107732" y="1983314"/>
            <a:ext cx="721116" cy="2444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670789" y="2026165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286946" y="2682236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78590" y="16610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chemeClr val="tx2"/>
                </a:solidFill>
              </a:rPr>
              <a:t>1</a:t>
            </a:r>
            <a:endParaRPr lang="hu-HU" dirty="0">
              <a:solidFill>
                <a:schemeClr val="tx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12062" y="28752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7050084" y="2422187"/>
            <a:ext cx="309820" cy="31436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8" idx="1"/>
            <a:endCxn id="9" idx="6"/>
          </p:cNvCxnSpPr>
          <p:nvPr/>
        </p:nvCxnSpPr>
        <p:spPr>
          <a:xfrm flipH="1" flipV="1">
            <a:off x="6281929" y="1983314"/>
            <a:ext cx="455212" cy="10920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1"/>
            <a:endCxn id="9" idx="5"/>
          </p:cNvCxnSpPr>
          <p:nvPr/>
        </p:nvCxnSpPr>
        <p:spPr>
          <a:xfrm flipH="1" flipV="1">
            <a:off x="6215577" y="2143502"/>
            <a:ext cx="1364262" cy="180515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24930" y="593124"/>
            <a:ext cx="9573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Because of the path compression </a:t>
            </a:r>
            <a:r>
              <a:rPr lang="hu-HU" dirty="0" smtClean="0">
                <a:sym typeface="Wingdings" panose="05000000000000000000" pitchFamily="2" charset="2"/>
              </a:rPr>
              <a:t> all the nodes will connect to the representative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directly. Finding the representative takes </a:t>
            </a:r>
            <a:r>
              <a:rPr lang="hu-HU" b="1" dirty="0" smtClean="0">
                <a:sym typeface="Wingdings" panose="05000000000000000000" pitchFamily="2" charset="2"/>
              </a:rPr>
              <a:t>O(1)</a:t>
            </a:r>
            <a:r>
              <a:rPr lang="hu-HU" dirty="0" smtClean="0">
                <a:sym typeface="Wingdings" panose="05000000000000000000" pitchFamily="2" charset="2"/>
              </a:rPr>
              <a:t> for every node !!!</a:t>
            </a:r>
          </a:p>
        </p:txBody>
      </p:sp>
    </p:spTree>
    <p:extLst>
      <p:ext uri="{BB962C8B-B14F-4D97-AF65-F5344CB8AC3E}">
        <p14:creationId xmlns:p14="http://schemas.microsoft.com/office/powerpoint/2010/main" val="77104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185095" y="3542092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5342816" y="3190157"/>
            <a:ext cx="453081" cy="453081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0" name="Oval 9"/>
          <p:cNvSpPr/>
          <p:nvPr/>
        </p:nvSpPr>
        <p:spPr>
          <a:xfrm>
            <a:off x="5175000" y="4282833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3" name="Oval 12"/>
          <p:cNvSpPr/>
          <p:nvPr/>
        </p:nvSpPr>
        <p:spPr>
          <a:xfrm>
            <a:off x="6800912" y="4067258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88635" y="29444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chemeClr val="tx2"/>
                </a:solidFill>
              </a:rPr>
              <a:t>2</a:t>
            </a:r>
            <a:endParaRPr lang="hu-HU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38995" y="34585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4975365" y="40981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6" name="TextBox 15"/>
          <p:cNvSpPr txBox="1"/>
          <p:nvPr/>
        </p:nvSpPr>
        <p:spPr>
          <a:xfrm>
            <a:off x="6699448" y="44288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cxnSp>
        <p:nvCxnSpPr>
          <p:cNvPr id="17" name="Straight Arrow Connector 16"/>
          <p:cNvCxnSpPr>
            <a:stCxn id="10" idx="0"/>
            <a:endCxn id="9" idx="4"/>
          </p:cNvCxnSpPr>
          <p:nvPr/>
        </p:nvCxnSpPr>
        <p:spPr>
          <a:xfrm flipV="1">
            <a:off x="5401541" y="3643238"/>
            <a:ext cx="167816" cy="6395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9" idx="2"/>
          </p:cNvCxnSpPr>
          <p:nvPr/>
        </p:nvCxnSpPr>
        <p:spPr>
          <a:xfrm flipV="1">
            <a:off x="4621700" y="3416698"/>
            <a:ext cx="721116" cy="2444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342816" y="2020992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6526030" y="2531382"/>
            <a:ext cx="453081" cy="4530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83356" y="22302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chemeClr val="tx2"/>
                </a:solidFill>
              </a:rPr>
              <a:t>1</a:t>
            </a:r>
            <a:endParaRPr lang="hu-HU" dirty="0">
              <a:solidFill>
                <a:schemeClr val="tx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941087" y="27997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cxnSp>
        <p:nvCxnSpPr>
          <p:cNvPr id="23" name="Straight Arrow Connector 22"/>
          <p:cNvCxnSpPr>
            <a:stCxn id="20" idx="2"/>
            <a:endCxn id="9" idx="7"/>
          </p:cNvCxnSpPr>
          <p:nvPr/>
        </p:nvCxnSpPr>
        <p:spPr>
          <a:xfrm flipH="1">
            <a:off x="5729545" y="2757923"/>
            <a:ext cx="796485" cy="4985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8" idx="4"/>
            <a:endCxn id="9" idx="0"/>
          </p:cNvCxnSpPr>
          <p:nvPr/>
        </p:nvCxnSpPr>
        <p:spPr>
          <a:xfrm>
            <a:off x="5569357" y="2474073"/>
            <a:ext cx="0" cy="71608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1"/>
            <a:endCxn id="9" idx="5"/>
          </p:cNvCxnSpPr>
          <p:nvPr/>
        </p:nvCxnSpPr>
        <p:spPr>
          <a:xfrm flipH="1" flipV="1">
            <a:off x="5729545" y="3576886"/>
            <a:ext cx="1137719" cy="55672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24930" y="593124"/>
            <a:ext cx="9573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Because of the path compression </a:t>
            </a:r>
            <a:r>
              <a:rPr lang="hu-HU" dirty="0" smtClean="0">
                <a:sym typeface="Wingdings" panose="05000000000000000000" pitchFamily="2" charset="2"/>
              </a:rPr>
              <a:t> all the nodes will connect to the representative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directly. Finding the representative takes </a:t>
            </a:r>
            <a:r>
              <a:rPr lang="hu-HU" b="1" dirty="0" smtClean="0">
                <a:sym typeface="Wingdings" panose="05000000000000000000" pitchFamily="2" charset="2"/>
              </a:rPr>
              <a:t>O(1)</a:t>
            </a:r>
            <a:r>
              <a:rPr lang="hu-HU" dirty="0" smtClean="0">
                <a:sym typeface="Wingdings" panose="05000000000000000000" pitchFamily="2" charset="2"/>
              </a:rPr>
              <a:t> for every node !!!</a:t>
            </a:r>
          </a:p>
        </p:txBody>
      </p:sp>
    </p:spTree>
    <p:extLst>
      <p:ext uri="{BB962C8B-B14F-4D97-AF65-F5344CB8AC3E}">
        <p14:creationId xmlns:p14="http://schemas.microsoft.com/office/powerpoint/2010/main" val="55422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762897" y="1293341"/>
            <a:ext cx="3682314" cy="388002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TextBox 2"/>
          <p:cNvSpPr txBox="1"/>
          <p:nvPr/>
        </p:nvSpPr>
        <p:spPr>
          <a:xfrm>
            <a:off x="2940908" y="20261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4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56215" y="294364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10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3908366" y="256059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14</a:t>
            </a:r>
            <a:endParaRPr lang="hu-HU" dirty="0"/>
          </a:p>
        </p:txBody>
      </p:sp>
      <p:sp>
        <p:nvSpPr>
          <p:cNvPr id="9" name="TextBox 8"/>
          <p:cNvSpPr txBox="1"/>
          <p:nvPr/>
        </p:nvSpPr>
        <p:spPr>
          <a:xfrm>
            <a:off x="4053439" y="34976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55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3097361" y="394832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128</a:t>
            </a:r>
            <a:endParaRPr lang="hu-HU" dirty="0"/>
          </a:p>
        </p:txBody>
      </p:sp>
      <p:sp>
        <p:nvSpPr>
          <p:cNvPr id="4" name="TextBox 3"/>
          <p:cNvSpPr txBox="1"/>
          <p:nvPr/>
        </p:nvSpPr>
        <p:spPr>
          <a:xfrm>
            <a:off x="1145059" y="477795"/>
            <a:ext cx="212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Representative: 4</a:t>
            </a:r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6614984" y="1598141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</a:t>
            </a:r>
            <a:r>
              <a:rPr lang="hu-HU" dirty="0" smtClean="0"/>
              <a:t>ind(4) =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9091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762897" y="1293341"/>
            <a:ext cx="3682314" cy="388002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TextBox 2"/>
          <p:cNvSpPr txBox="1"/>
          <p:nvPr/>
        </p:nvSpPr>
        <p:spPr>
          <a:xfrm>
            <a:off x="2940908" y="20261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4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56215" y="294364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10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3908366" y="256059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14</a:t>
            </a:r>
            <a:endParaRPr lang="hu-HU" dirty="0"/>
          </a:p>
        </p:txBody>
      </p:sp>
      <p:sp>
        <p:nvSpPr>
          <p:cNvPr id="9" name="TextBox 8"/>
          <p:cNvSpPr txBox="1"/>
          <p:nvPr/>
        </p:nvSpPr>
        <p:spPr>
          <a:xfrm>
            <a:off x="4053439" y="34976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55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3097361" y="394832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128</a:t>
            </a:r>
            <a:endParaRPr lang="hu-HU" dirty="0"/>
          </a:p>
        </p:txBody>
      </p:sp>
      <p:sp>
        <p:nvSpPr>
          <p:cNvPr id="4" name="TextBox 3"/>
          <p:cNvSpPr txBox="1"/>
          <p:nvPr/>
        </p:nvSpPr>
        <p:spPr>
          <a:xfrm>
            <a:off x="1145059" y="477795"/>
            <a:ext cx="212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Representative: 4</a:t>
            </a:r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6614984" y="1598141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</a:t>
            </a:r>
            <a:r>
              <a:rPr lang="hu-HU" dirty="0" smtClean="0"/>
              <a:t>ind(4) = 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3052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762897" y="1293341"/>
            <a:ext cx="3682314" cy="388002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TextBox 2"/>
          <p:cNvSpPr txBox="1"/>
          <p:nvPr/>
        </p:nvSpPr>
        <p:spPr>
          <a:xfrm>
            <a:off x="2940908" y="20261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4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56215" y="294364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10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3908366" y="256059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14</a:t>
            </a:r>
            <a:endParaRPr lang="hu-HU" dirty="0"/>
          </a:p>
        </p:txBody>
      </p:sp>
      <p:sp>
        <p:nvSpPr>
          <p:cNvPr id="9" name="TextBox 8"/>
          <p:cNvSpPr txBox="1"/>
          <p:nvPr/>
        </p:nvSpPr>
        <p:spPr>
          <a:xfrm>
            <a:off x="4053439" y="34976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55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3097361" y="394832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128</a:t>
            </a:r>
            <a:endParaRPr lang="hu-HU" dirty="0"/>
          </a:p>
        </p:txBody>
      </p:sp>
      <p:sp>
        <p:nvSpPr>
          <p:cNvPr id="4" name="TextBox 3"/>
          <p:cNvSpPr txBox="1"/>
          <p:nvPr/>
        </p:nvSpPr>
        <p:spPr>
          <a:xfrm>
            <a:off x="1145059" y="477795"/>
            <a:ext cx="212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Representative: 4</a:t>
            </a:r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6614984" y="1598141"/>
            <a:ext cx="13612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</a:t>
            </a:r>
            <a:r>
              <a:rPr lang="hu-HU" dirty="0" smtClean="0"/>
              <a:t>ind(4) = 4</a:t>
            </a:r>
          </a:p>
          <a:p>
            <a:endParaRPr lang="hu-HU" dirty="0"/>
          </a:p>
          <a:p>
            <a:r>
              <a:rPr lang="hu-HU" dirty="0"/>
              <a:t>f</a:t>
            </a:r>
            <a:r>
              <a:rPr lang="hu-HU" dirty="0" smtClean="0"/>
              <a:t>ind(10) = 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2068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5959</TotalTime>
  <Words>1169</Words>
  <Application>Microsoft Office PowerPoint</Application>
  <PresentationFormat>Widescreen</PresentationFormat>
  <Paragraphs>725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0" baseType="lpstr">
      <vt:lpstr>Arial</vt:lpstr>
      <vt:lpstr>Century Gothic</vt:lpstr>
      <vt:lpstr>Wingdings</vt:lpstr>
      <vt:lpstr>Wingdings 3</vt:lpstr>
      <vt:lpstr>Ion</vt:lpstr>
      <vt:lpstr>DISJOINT SET</vt:lpstr>
      <vt:lpstr>Disjoint sets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Applications</vt:lpstr>
      <vt:lpstr>DISJOINT 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JPA</dc:title>
  <dc:creator>Holczer Balázs</dc:creator>
  <cp:lastModifiedBy>User</cp:lastModifiedBy>
  <cp:revision>100</cp:revision>
  <dcterms:created xsi:type="dcterms:W3CDTF">2016-06-10T12:24:21Z</dcterms:created>
  <dcterms:modified xsi:type="dcterms:W3CDTF">2016-08-07T12:49:26Z</dcterms:modified>
</cp:coreProperties>
</file>