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6" r:id="rId2"/>
    <p:sldId id="604" r:id="rId3"/>
    <p:sldId id="892" r:id="rId4"/>
    <p:sldId id="893" r:id="rId5"/>
    <p:sldId id="894" r:id="rId6"/>
    <p:sldId id="895" r:id="rId7"/>
    <p:sldId id="896" r:id="rId8"/>
    <p:sldId id="898" r:id="rId9"/>
    <p:sldId id="899" r:id="rId10"/>
    <p:sldId id="900" r:id="rId11"/>
    <p:sldId id="901" r:id="rId12"/>
    <p:sldId id="902" r:id="rId13"/>
    <p:sldId id="903" r:id="rId14"/>
    <p:sldId id="904" r:id="rId15"/>
    <p:sldId id="905" r:id="rId16"/>
    <p:sldId id="906" r:id="rId17"/>
    <p:sldId id="907" r:id="rId18"/>
    <p:sldId id="908" r:id="rId19"/>
    <p:sldId id="909" r:id="rId20"/>
    <p:sldId id="910" r:id="rId21"/>
    <p:sldId id="911" r:id="rId22"/>
    <p:sldId id="912" r:id="rId23"/>
    <p:sldId id="913" r:id="rId24"/>
    <p:sldId id="914" r:id="rId25"/>
    <p:sldId id="915" r:id="rId26"/>
    <p:sldId id="916" r:id="rId27"/>
    <p:sldId id="917" r:id="rId28"/>
    <p:sldId id="918" r:id="rId29"/>
    <p:sldId id="919" r:id="rId30"/>
    <p:sldId id="920" r:id="rId31"/>
    <p:sldId id="921" r:id="rId32"/>
    <p:sldId id="922" r:id="rId33"/>
    <p:sldId id="923" r:id="rId34"/>
    <p:sldId id="924" r:id="rId35"/>
    <p:sldId id="290" r:id="rId36"/>
    <p:sldId id="288" r:id="rId37"/>
    <p:sldId id="291" r:id="rId38"/>
    <p:sldId id="292" r:id="rId39"/>
    <p:sldId id="296" r:id="rId40"/>
    <p:sldId id="925" r:id="rId41"/>
    <p:sldId id="926" r:id="rId42"/>
    <p:sldId id="927" r:id="rId43"/>
    <p:sldId id="928" r:id="rId44"/>
    <p:sldId id="929" r:id="rId45"/>
    <p:sldId id="930" r:id="rId46"/>
    <p:sldId id="933" r:id="rId47"/>
    <p:sldId id="931" r:id="rId48"/>
    <p:sldId id="932" r:id="rId49"/>
    <p:sldId id="934" r:id="rId50"/>
    <p:sldId id="936" r:id="rId51"/>
    <p:sldId id="937" r:id="rId52"/>
    <p:sldId id="938" r:id="rId53"/>
    <p:sldId id="939" r:id="rId54"/>
    <p:sldId id="940" r:id="rId55"/>
    <p:sldId id="941" r:id="rId56"/>
    <p:sldId id="942" r:id="rId57"/>
    <p:sldId id="943" r:id="rId58"/>
    <p:sldId id="944" r:id="rId59"/>
    <p:sldId id="945" r:id="rId60"/>
    <p:sldId id="946" r:id="rId61"/>
    <p:sldId id="948" r:id="rId62"/>
    <p:sldId id="949" r:id="rId63"/>
    <p:sldId id="935" r:id="rId64"/>
    <p:sldId id="950" r:id="rId65"/>
    <p:sldId id="951" r:id="rId66"/>
    <p:sldId id="952" r:id="rId67"/>
    <p:sldId id="953" r:id="rId68"/>
    <p:sldId id="954" r:id="rId69"/>
    <p:sldId id="955" r:id="rId70"/>
    <p:sldId id="956" r:id="rId71"/>
    <p:sldId id="957" r:id="rId72"/>
    <p:sldId id="615" r:id="rId73"/>
    <p:sldId id="963" r:id="rId74"/>
    <p:sldId id="958" r:id="rId75"/>
    <p:sldId id="959" r:id="rId76"/>
    <p:sldId id="960" r:id="rId77"/>
    <p:sldId id="961" r:id="rId78"/>
    <p:sldId id="962" r:id="rId79"/>
    <p:sldId id="964" r:id="rId80"/>
    <p:sldId id="965" r:id="rId81"/>
    <p:sldId id="966" r:id="rId82"/>
    <p:sldId id="967" r:id="rId83"/>
    <p:sldId id="968" r:id="rId84"/>
    <p:sldId id="969" r:id="rId85"/>
    <p:sldId id="970" r:id="rId86"/>
    <p:sldId id="971" r:id="rId87"/>
    <p:sldId id="972" r:id="rId88"/>
    <p:sldId id="973" r:id="rId89"/>
    <p:sldId id="974" r:id="rId90"/>
    <p:sldId id="975" r:id="rId91"/>
    <p:sldId id="976" r:id="rId92"/>
    <p:sldId id="977" r:id="rId93"/>
    <p:sldId id="978" r:id="rId94"/>
    <p:sldId id="979" r:id="rId95"/>
    <p:sldId id="980" r:id="rId96"/>
    <p:sldId id="981" r:id="rId97"/>
    <p:sldId id="982" r:id="rId98"/>
    <p:sldId id="983" r:id="rId99"/>
    <p:sldId id="984" r:id="rId100"/>
    <p:sldId id="985" r:id="rId101"/>
    <p:sldId id="986" r:id="rId102"/>
    <p:sldId id="987" r:id="rId103"/>
    <p:sldId id="988" r:id="rId104"/>
    <p:sldId id="989" r:id="rId105"/>
    <p:sldId id="990" r:id="rId106"/>
    <p:sldId id="991" r:id="rId107"/>
    <p:sldId id="992" r:id="rId108"/>
    <p:sldId id="993" r:id="rId109"/>
    <p:sldId id="994" r:id="rId110"/>
    <p:sldId id="995" r:id="rId111"/>
    <p:sldId id="996" r:id="rId112"/>
    <p:sldId id="997" r:id="rId113"/>
    <p:sldId id="998" r:id="rId114"/>
    <p:sldId id="999" r:id="rId115"/>
    <p:sldId id="1000" r:id="rId116"/>
    <p:sldId id="1001" r:id="rId117"/>
    <p:sldId id="1002" r:id="rId118"/>
    <p:sldId id="1003" r:id="rId119"/>
    <p:sldId id="1004" r:id="rId120"/>
    <p:sldId id="1005" r:id="rId121"/>
    <p:sldId id="1006" r:id="rId122"/>
    <p:sldId id="1007" r:id="rId123"/>
    <p:sldId id="1008" r:id="rId124"/>
    <p:sldId id="1009" r:id="rId125"/>
    <p:sldId id="1010" r:id="rId126"/>
    <p:sldId id="1011" r:id="rId127"/>
    <p:sldId id="1012" r:id="rId128"/>
    <p:sldId id="1041" r:id="rId129"/>
    <p:sldId id="1014" r:id="rId130"/>
    <p:sldId id="1016" r:id="rId131"/>
    <p:sldId id="1017" r:id="rId132"/>
    <p:sldId id="1018" r:id="rId133"/>
    <p:sldId id="1019" r:id="rId134"/>
    <p:sldId id="1020" r:id="rId135"/>
    <p:sldId id="1021" r:id="rId136"/>
    <p:sldId id="1022" r:id="rId137"/>
    <p:sldId id="1023" r:id="rId138"/>
    <p:sldId id="1024" r:id="rId139"/>
    <p:sldId id="1025" r:id="rId140"/>
    <p:sldId id="1026" r:id="rId141"/>
    <p:sldId id="1027" r:id="rId142"/>
    <p:sldId id="1028" r:id="rId143"/>
    <p:sldId id="1029" r:id="rId144"/>
    <p:sldId id="1030" r:id="rId145"/>
    <p:sldId id="1031" r:id="rId146"/>
    <p:sldId id="1032" r:id="rId147"/>
    <p:sldId id="1037" r:id="rId148"/>
    <p:sldId id="1033" r:id="rId149"/>
    <p:sldId id="1034" r:id="rId150"/>
    <p:sldId id="1036" r:id="rId151"/>
    <p:sldId id="1038" r:id="rId152"/>
    <p:sldId id="1039" r:id="rId153"/>
    <p:sldId id="1040" r:id="rId154"/>
    <p:sldId id="1044" r:id="rId155"/>
    <p:sldId id="1045" r:id="rId156"/>
    <p:sldId id="1046" r:id="rId157"/>
    <p:sldId id="1047" r:id="rId158"/>
    <p:sldId id="1048" r:id="rId159"/>
    <p:sldId id="1049" r:id="rId160"/>
    <p:sldId id="1050" r:id="rId161"/>
    <p:sldId id="1083" r:id="rId162"/>
    <p:sldId id="1084" r:id="rId163"/>
    <p:sldId id="1085" r:id="rId164"/>
    <p:sldId id="1086" r:id="rId165"/>
    <p:sldId id="1053" r:id="rId166"/>
    <p:sldId id="1054" r:id="rId167"/>
    <p:sldId id="1055" r:id="rId168"/>
    <p:sldId id="1056" r:id="rId169"/>
    <p:sldId id="1057" r:id="rId170"/>
    <p:sldId id="1058" r:id="rId171"/>
    <p:sldId id="1059" r:id="rId172"/>
    <p:sldId id="1060" r:id="rId173"/>
    <p:sldId id="1061" r:id="rId174"/>
    <p:sldId id="1063" r:id="rId175"/>
    <p:sldId id="1064" r:id="rId176"/>
    <p:sldId id="1065" r:id="rId177"/>
    <p:sldId id="1066" r:id="rId178"/>
    <p:sldId id="1067" r:id="rId179"/>
    <p:sldId id="1068" r:id="rId180"/>
    <p:sldId id="1069" r:id="rId181"/>
    <p:sldId id="1070" r:id="rId182"/>
    <p:sldId id="1071" r:id="rId183"/>
    <p:sldId id="1072" r:id="rId184"/>
    <p:sldId id="1073" r:id="rId185"/>
    <p:sldId id="1074" r:id="rId186"/>
    <p:sldId id="1075" r:id="rId187"/>
    <p:sldId id="1076" r:id="rId188"/>
    <p:sldId id="1077" r:id="rId189"/>
    <p:sldId id="1078" r:id="rId190"/>
    <p:sldId id="1079" r:id="rId191"/>
    <p:sldId id="1080" r:id="rId192"/>
    <p:sldId id="1081" r:id="rId193"/>
    <p:sldId id="1082" r:id="rId194"/>
    <p:sldId id="1087" r:id="rId195"/>
    <p:sldId id="1095" r:id="rId196"/>
    <p:sldId id="1088" r:id="rId197"/>
    <p:sldId id="1096" r:id="rId198"/>
    <p:sldId id="1097" r:id="rId199"/>
    <p:sldId id="1098" r:id="rId200"/>
    <p:sldId id="1099" r:id="rId201"/>
    <p:sldId id="1100" r:id="rId202"/>
    <p:sldId id="259" r:id="rId203"/>
    <p:sldId id="280" r:id="rId204"/>
    <p:sldId id="281" r:id="rId205"/>
    <p:sldId id="282" r:id="rId206"/>
    <p:sldId id="283" r:id="rId207"/>
    <p:sldId id="1090" r:id="rId208"/>
    <p:sldId id="275" r:id="rId209"/>
    <p:sldId id="330" r:id="rId210"/>
    <p:sldId id="289" r:id="rId211"/>
    <p:sldId id="1091" r:id="rId212"/>
    <p:sldId id="333" r:id="rId213"/>
    <p:sldId id="284" r:id="rId214"/>
    <p:sldId id="285" r:id="rId215"/>
    <p:sldId id="286" r:id="rId216"/>
    <p:sldId id="287" r:id="rId217"/>
    <p:sldId id="1092" r:id="rId218"/>
    <p:sldId id="1093" r:id="rId219"/>
    <p:sldId id="1094" r:id="rId220"/>
    <p:sldId id="293" r:id="rId221"/>
    <p:sldId id="294" r:id="rId222"/>
    <p:sldId id="295" r:id="rId223"/>
    <p:sldId id="301" r:id="rId224"/>
    <p:sldId id="297" r:id="rId225"/>
    <p:sldId id="329" r:id="rId226"/>
    <p:sldId id="298" r:id="rId227"/>
    <p:sldId id="299" r:id="rId228"/>
    <p:sldId id="300" r:id="rId229"/>
    <p:sldId id="302" r:id="rId230"/>
    <p:sldId id="303" r:id="rId231"/>
    <p:sldId id="305" r:id="rId232"/>
    <p:sldId id="304" r:id="rId233"/>
    <p:sldId id="306" r:id="rId234"/>
    <p:sldId id="308" r:id="rId235"/>
    <p:sldId id="309" r:id="rId236"/>
    <p:sldId id="310" r:id="rId237"/>
    <p:sldId id="311" r:id="rId238"/>
    <p:sldId id="307" r:id="rId239"/>
    <p:sldId id="278" r:id="rId240"/>
    <p:sldId id="313" r:id="rId241"/>
    <p:sldId id="328" r:id="rId242"/>
    <p:sldId id="314" r:id="rId243"/>
    <p:sldId id="315" r:id="rId244"/>
    <p:sldId id="317" r:id="rId245"/>
    <p:sldId id="318" r:id="rId246"/>
    <p:sldId id="319" r:id="rId247"/>
    <p:sldId id="320" r:id="rId248"/>
    <p:sldId id="321" r:id="rId249"/>
    <p:sldId id="322" r:id="rId250"/>
    <p:sldId id="323" r:id="rId251"/>
    <p:sldId id="324" r:id="rId252"/>
    <p:sldId id="325" r:id="rId253"/>
    <p:sldId id="326" r:id="rId254"/>
    <p:sldId id="327" r:id="rId255"/>
    <p:sldId id="331" r:id="rId256"/>
    <p:sldId id="332" r:id="rId257"/>
    <p:sldId id="334" r:id="rId258"/>
    <p:sldId id="335" r:id="rId259"/>
    <p:sldId id="336" r:id="rId260"/>
    <p:sldId id="342" r:id="rId261"/>
    <p:sldId id="348" r:id="rId262"/>
    <p:sldId id="343" r:id="rId263"/>
    <p:sldId id="344" r:id="rId264"/>
    <p:sldId id="345" r:id="rId265"/>
    <p:sldId id="346" r:id="rId266"/>
    <p:sldId id="347" r:id="rId267"/>
    <p:sldId id="349" r:id="rId268"/>
    <p:sldId id="350" r:id="rId269"/>
    <p:sldId id="351" r:id="rId270"/>
    <p:sldId id="352" r:id="rId271"/>
    <p:sldId id="353" r:id="rId272"/>
    <p:sldId id="354" r:id="rId273"/>
    <p:sldId id="355" r:id="rId274"/>
    <p:sldId id="356" r:id="rId275"/>
    <p:sldId id="357" r:id="rId276"/>
    <p:sldId id="358" r:id="rId277"/>
    <p:sldId id="359" r:id="rId278"/>
    <p:sldId id="360" r:id="rId279"/>
    <p:sldId id="362" r:id="rId280"/>
    <p:sldId id="361" r:id="rId281"/>
    <p:sldId id="363" r:id="rId282"/>
    <p:sldId id="364" r:id="rId283"/>
    <p:sldId id="365" r:id="rId284"/>
    <p:sldId id="366" r:id="rId285"/>
    <p:sldId id="367" r:id="rId286"/>
    <p:sldId id="368" r:id="rId287"/>
    <p:sldId id="369" r:id="rId288"/>
    <p:sldId id="370" r:id="rId289"/>
    <p:sldId id="371" r:id="rId290"/>
    <p:sldId id="312" r:id="rId291"/>
    <p:sldId id="337" r:id="rId292"/>
    <p:sldId id="339" r:id="rId293"/>
    <p:sldId id="340" r:id="rId294"/>
    <p:sldId id="258" r:id="rId295"/>
    <p:sldId id="274" r:id="rId29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4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0BDA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slide" Target="slides/slide270.xml"/><Relationship Id="rId276" Type="http://schemas.openxmlformats.org/officeDocument/2006/relationships/slide" Target="slides/slide275.xml"/><Relationship Id="rId292" Type="http://schemas.openxmlformats.org/officeDocument/2006/relationships/slide" Target="slides/slide291.xml"/><Relationship Id="rId297" Type="http://schemas.openxmlformats.org/officeDocument/2006/relationships/commentAuthors" Target="commentAuthors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presProps" Target="pres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theme" Target="theme/theme1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15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86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33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81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8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762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529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331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50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202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755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A4E6-1926-4EB0-8C9C-3112EBB7E77C}" type="datetimeFigureOut">
              <a:rPr lang="hu-HU" smtClean="0"/>
              <a:t>2021. 12. 08.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694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(Graph Algorithms)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2F3FA-1F73-4D1A-B701-E6DE5BE9C58C}"/>
              </a:ext>
            </a:extLst>
          </p:cNvPr>
          <p:cNvSpPr/>
          <p:nvPr/>
        </p:nvSpPr>
        <p:spPr>
          <a:xfrm>
            <a:off x="7031110" y="157804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EB2E42-818E-47D7-8067-415A413E3712}"/>
              </a:ext>
            </a:extLst>
          </p:cNvPr>
          <p:cNvSpPr/>
          <p:nvPr/>
        </p:nvSpPr>
        <p:spPr>
          <a:xfrm>
            <a:off x="7728515" y="477567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38F7F2-91EE-470E-A0AD-840A68A82B1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656314" y="2653863"/>
            <a:ext cx="113086" cy="212181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AB351-07E9-4C01-8069-5F33E6E6078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870664" y="1926747"/>
            <a:ext cx="3160446" cy="59527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F1B53E-8014-4F78-AB66-6D72EF50F2F8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6302639" y="4146527"/>
            <a:ext cx="1528009" cy="73128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1169EA-D0E7-4AF7-8737-79DB8E76CC51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6161103" y="2173316"/>
            <a:ext cx="972140" cy="13936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44DDA2-3067-4500-BBD2-91A45C07E44B}"/>
              </a:ext>
            </a:extLst>
          </p:cNvPr>
          <p:cNvCxnSpPr>
            <a:cxnSpLocks/>
          </p:cNvCxnSpPr>
          <p:nvPr/>
        </p:nvCxnSpPr>
        <p:spPr>
          <a:xfrm flipV="1">
            <a:off x="3943751" y="4036423"/>
            <a:ext cx="1790249" cy="93654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7A329C8-E216-4FDF-9F1D-ABC013E05A1E}"/>
              </a:ext>
            </a:extLst>
          </p:cNvPr>
          <p:cNvSpPr/>
          <p:nvPr/>
        </p:nvSpPr>
        <p:spPr>
          <a:xfrm>
            <a:off x="3307611" y="4775677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931F4E-23DA-411A-81EE-E8EF95B70306}"/>
              </a:ext>
            </a:extLst>
          </p:cNvPr>
          <p:cNvSpPr/>
          <p:nvPr/>
        </p:nvSpPr>
        <p:spPr>
          <a:xfrm>
            <a:off x="5707367" y="355125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FD997D-880A-4015-A23A-73672B34C7C3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4005016" y="5124379"/>
            <a:ext cx="3723499" cy="1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E0F7BC-4E91-4BEB-BEDC-F1719B19496A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7379813" y="2275449"/>
            <a:ext cx="697405" cy="250022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C73FE8D-EC0C-4B6A-9EA3-DD7F9D49E0EA}"/>
              </a:ext>
            </a:extLst>
          </p:cNvPr>
          <p:cNvSpPr/>
          <p:nvPr/>
        </p:nvSpPr>
        <p:spPr>
          <a:xfrm>
            <a:off x="3409744" y="2267184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65EF5-E864-4164-A1B2-412494144B7B}"/>
              </a:ext>
            </a:extLst>
          </p:cNvPr>
          <p:cNvSpPr txBox="1"/>
          <p:nvPr/>
        </p:nvSpPr>
        <p:spPr>
          <a:xfrm>
            <a:off x="8033007" y="747055"/>
            <a:ext cx="2260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basically we have to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vertices with no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incoming edges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every iteration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2AF7-8914-4F9E-A5EA-5FF0A5331A5C}"/>
              </a:ext>
            </a:extLst>
          </p:cNvPr>
          <p:cNvSpPr txBox="1"/>
          <p:nvPr/>
        </p:nvSpPr>
        <p:spPr>
          <a:xfrm>
            <a:off x="4106642" y="6000099"/>
            <a:ext cx="292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TOPOLOGICAL ORDER: A – 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53353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39D3A0F4-5420-4FF6-BF17-CAAE1E74C0FF}"/>
              </a:ext>
            </a:extLst>
          </p:cNvPr>
          <p:cNvSpPr/>
          <p:nvPr/>
        </p:nvSpPr>
        <p:spPr>
          <a:xfrm>
            <a:off x="8704398" y="3637775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DE1B7612-4C33-44F5-BCED-CB8E83180602}"/>
              </a:ext>
            </a:extLst>
          </p:cNvPr>
          <p:cNvSpPr/>
          <p:nvPr/>
        </p:nvSpPr>
        <p:spPr>
          <a:xfrm>
            <a:off x="8704398" y="318108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9AFA87C8-4425-4D3E-91B2-B14E717E308A}"/>
              </a:ext>
            </a:extLst>
          </p:cNvPr>
          <p:cNvSpPr/>
          <p:nvPr/>
        </p:nvSpPr>
        <p:spPr>
          <a:xfrm>
            <a:off x="8704398" y="273349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E43A3873-BA54-4A36-A8BC-98C59F770E0E}"/>
              </a:ext>
            </a:extLst>
          </p:cNvPr>
          <p:cNvSpPr/>
          <p:nvPr/>
        </p:nvSpPr>
        <p:spPr>
          <a:xfrm>
            <a:off x="8704398" y="2276801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80704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39D3A0F4-5420-4FF6-BF17-CAAE1E74C0FF}"/>
              </a:ext>
            </a:extLst>
          </p:cNvPr>
          <p:cNvSpPr/>
          <p:nvPr/>
        </p:nvSpPr>
        <p:spPr>
          <a:xfrm>
            <a:off x="8704398" y="3637775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DE1B7612-4C33-44F5-BCED-CB8E83180602}"/>
              </a:ext>
            </a:extLst>
          </p:cNvPr>
          <p:cNvSpPr/>
          <p:nvPr/>
        </p:nvSpPr>
        <p:spPr>
          <a:xfrm>
            <a:off x="8704398" y="318108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9AFA87C8-4425-4D3E-91B2-B14E717E308A}"/>
              </a:ext>
            </a:extLst>
          </p:cNvPr>
          <p:cNvSpPr/>
          <p:nvPr/>
        </p:nvSpPr>
        <p:spPr>
          <a:xfrm>
            <a:off x="8704398" y="273349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E43A3873-BA54-4A36-A8BC-98C59F770E0E}"/>
              </a:ext>
            </a:extLst>
          </p:cNvPr>
          <p:cNvSpPr/>
          <p:nvPr/>
        </p:nvSpPr>
        <p:spPr>
          <a:xfrm>
            <a:off x="8704398" y="2276801"/>
            <a:ext cx="2413687" cy="377302"/>
          </a:xfrm>
          <a:prstGeom prst="roundRect">
            <a:avLst/>
          </a:prstGeom>
          <a:solidFill>
            <a:srgbClr val="F0BD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19494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39D3A0F4-5420-4FF6-BF17-CAAE1E74C0FF}"/>
              </a:ext>
            </a:extLst>
          </p:cNvPr>
          <p:cNvSpPr/>
          <p:nvPr/>
        </p:nvSpPr>
        <p:spPr>
          <a:xfrm>
            <a:off x="8704398" y="3637775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DE1B7612-4C33-44F5-BCED-CB8E83180602}"/>
              </a:ext>
            </a:extLst>
          </p:cNvPr>
          <p:cNvSpPr/>
          <p:nvPr/>
        </p:nvSpPr>
        <p:spPr>
          <a:xfrm>
            <a:off x="8704398" y="318108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9AFA87C8-4425-4D3E-91B2-B14E717E308A}"/>
              </a:ext>
            </a:extLst>
          </p:cNvPr>
          <p:cNvSpPr/>
          <p:nvPr/>
        </p:nvSpPr>
        <p:spPr>
          <a:xfrm>
            <a:off x="8704398" y="273349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1919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39D3A0F4-5420-4FF6-BF17-CAAE1E74C0FF}"/>
              </a:ext>
            </a:extLst>
          </p:cNvPr>
          <p:cNvSpPr/>
          <p:nvPr/>
        </p:nvSpPr>
        <p:spPr>
          <a:xfrm>
            <a:off x="8704398" y="3637775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DE1B7612-4C33-44F5-BCED-CB8E83180602}"/>
              </a:ext>
            </a:extLst>
          </p:cNvPr>
          <p:cNvSpPr/>
          <p:nvPr/>
        </p:nvSpPr>
        <p:spPr>
          <a:xfrm>
            <a:off x="8704398" y="318108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9AFA87C8-4425-4D3E-91B2-B14E717E308A}"/>
              </a:ext>
            </a:extLst>
          </p:cNvPr>
          <p:cNvSpPr/>
          <p:nvPr/>
        </p:nvSpPr>
        <p:spPr>
          <a:xfrm>
            <a:off x="8704398" y="273349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37790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39D3A0F4-5420-4FF6-BF17-CAAE1E74C0FF}"/>
              </a:ext>
            </a:extLst>
          </p:cNvPr>
          <p:cNvSpPr/>
          <p:nvPr/>
        </p:nvSpPr>
        <p:spPr>
          <a:xfrm>
            <a:off x="8704398" y="3637775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DE1B7612-4C33-44F5-BCED-CB8E83180602}"/>
              </a:ext>
            </a:extLst>
          </p:cNvPr>
          <p:cNvSpPr/>
          <p:nvPr/>
        </p:nvSpPr>
        <p:spPr>
          <a:xfrm>
            <a:off x="8704398" y="318108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9AFA87C8-4425-4D3E-91B2-B14E717E308A}"/>
              </a:ext>
            </a:extLst>
          </p:cNvPr>
          <p:cNvSpPr/>
          <p:nvPr/>
        </p:nvSpPr>
        <p:spPr>
          <a:xfrm>
            <a:off x="8704398" y="273349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23539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39D3A0F4-5420-4FF6-BF17-CAAE1E74C0FF}"/>
              </a:ext>
            </a:extLst>
          </p:cNvPr>
          <p:cNvSpPr/>
          <p:nvPr/>
        </p:nvSpPr>
        <p:spPr>
          <a:xfrm>
            <a:off x="8704398" y="3637775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DE1B7612-4C33-44F5-BCED-CB8E83180602}"/>
              </a:ext>
            </a:extLst>
          </p:cNvPr>
          <p:cNvSpPr/>
          <p:nvPr/>
        </p:nvSpPr>
        <p:spPr>
          <a:xfrm>
            <a:off x="8704398" y="318108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9AFA87C8-4425-4D3E-91B2-B14E717E308A}"/>
              </a:ext>
            </a:extLst>
          </p:cNvPr>
          <p:cNvSpPr/>
          <p:nvPr/>
        </p:nvSpPr>
        <p:spPr>
          <a:xfrm>
            <a:off x="8704398" y="273349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79991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39D3A0F4-5420-4FF6-BF17-CAAE1E74C0FF}"/>
              </a:ext>
            </a:extLst>
          </p:cNvPr>
          <p:cNvSpPr/>
          <p:nvPr/>
        </p:nvSpPr>
        <p:spPr>
          <a:xfrm>
            <a:off x="8704398" y="3637775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DE1B7612-4C33-44F5-BCED-CB8E83180602}"/>
              </a:ext>
            </a:extLst>
          </p:cNvPr>
          <p:cNvSpPr/>
          <p:nvPr/>
        </p:nvSpPr>
        <p:spPr>
          <a:xfrm>
            <a:off x="8704398" y="318108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9AFA87C8-4425-4D3E-91B2-B14E717E308A}"/>
              </a:ext>
            </a:extLst>
          </p:cNvPr>
          <p:cNvSpPr/>
          <p:nvPr/>
        </p:nvSpPr>
        <p:spPr>
          <a:xfrm>
            <a:off x="8704398" y="2733493"/>
            <a:ext cx="2413687" cy="377302"/>
          </a:xfrm>
          <a:prstGeom prst="roundRect">
            <a:avLst/>
          </a:prstGeom>
          <a:solidFill>
            <a:srgbClr val="F0BD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99704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39D3A0F4-5420-4FF6-BF17-CAAE1E74C0FF}"/>
              </a:ext>
            </a:extLst>
          </p:cNvPr>
          <p:cNvSpPr/>
          <p:nvPr/>
        </p:nvSpPr>
        <p:spPr>
          <a:xfrm>
            <a:off x="8704398" y="3637775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DE1B7612-4C33-44F5-BCED-CB8E83180602}"/>
              </a:ext>
            </a:extLst>
          </p:cNvPr>
          <p:cNvSpPr/>
          <p:nvPr/>
        </p:nvSpPr>
        <p:spPr>
          <a:xfrm>
            <a:off x="8704398" y="318108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48971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39D3A0F4-5420-4FF6-BF17-CAAE1E74C0FF}"/>
              </a:ext>
            </a:extLst>
          </p:cNvPr>
          <p:cNvSpPr/>
          <p:nvPr/>
        </p:nvSpPr>
        <p:spPr>
          <a:xfrm>
            <a:off x="8704398" y="3637775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DE1B7612-4C33-44F5-BCED-CB8E83180602}"/>
              </a:ext>
            </a:extLst>
          </p:cNvPr>
          <p:cNvSpPr/>
          <p:nvPr/>
        </p:nvSpPr>
        <p:spPr>
          <a:xfrm>
            <a:off x="8704398" y="3181083"/>
            <a:ext cx="2413687" cy="377302"/>
          </a:xfrm>
          <a:prstGeom prst="roundRect">
            <a:avLst/>
          </a:prstGeom>
          <a:solidFill>
            <a:srgbClr val="F0BD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930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39D3A0F4-5420-4FF6-BF17-CAAE1E74C0FF}"/>
              </a:ext>
            </a:extLst>
          </p:cNvPr>
          <p:cNvSpPr/>
          <p:nvPr/>
        </p:nvSpPr>
        <p:spPr>
          <a:xfrm>
            <a:off x="8704398" y="3637775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41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2F3FA-1F73-4D1A-B701-E6DE5BE9C58C}"/>
              </a:ext>
            </a:extLst>
          </p:cNvPr>
          <p:cNvSpPr/>
          <p:nvPr/>
        </p:nvSpPr>
        <p:spPr>
          <a:xfrm>
            <a:off x="7031110" y="157804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EB2E42-818E-47D7-8067-415A413E3712}"/>
              </a:ext>
            </a:extLst>
          </p:cNvPr>
          <p:cNvSpPr/>
          <p:nvPr/>
        </p:nvSpPr>
        <p:spPr>
          <a:xfrm>
            <a:off x="7728515" y="4775676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38F7F2-91EE-470E-A0AD-840A68A82B1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656314" y="2653863"/>
            <a:ext cx="113086" cy="212181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AB351-07E9-4C01-8069-5F33E6E6078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870664" y="1926747"/>
            <a:ext cx="3160446" cy="59527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F1B53E-8014-4F78-AB66-6D72EF50F2F8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6302639" y="4146527"/>
            <a:ext cx="1528009" cy="73128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1169EA-D0E7-4AF7-8737-79DB8E76CC51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6161103" y="2173316"/>
            <a:ext cx="972140" cy="13936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44DDA2-3067-4500-BBD2-91A45C07E44B}"/>
              </a:ext>
            </a:extLst>
          </p:cNvPr>
          <p:cNvCxnSpPr>
            <a:cxnSpLocks/>
          </p:cNvCxnSpPr>
          <p:nvPr/>
        </p:nvCxnSpPr>
        <p:spPr>
          <a:xfrm flipV="1">
            <a:off x="3943751" y="4036423"/>
            <a:ext cx="1790249" cy="93654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7A329C8-E216-4FDF-9F1D-ABC013E05A1E}"/>
              </a:ext>
            </a:extLst>
          </p:cNvPr>
          <p:cNvSpPr/>
          <p:nvPr/>
        </p:nvSpPr>
        <p:spPr>
          <a:xfrm>
            <a:off x="3307611" y="4775677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931F4E-23DA-411A-81EE-E8EF95B70306}"/>
              </a:ext>
            </a:extLst>
          </p:cNvPr>
          <p:cNvSpPr/>
          <p:nvPr/>
        </p:nvSpPr>
        <p:spPr>
          <a:xfrm>
            <a:off x="5707367" y="355125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FD997D-880A-4015-A23A-73672B34C7C3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4005016" y="5124379"/>
            <a:ext cx="3723499" cy="1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E0F7BC-4E91-4BEB-BEDC-F1719B19496A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7379813" y="2275449"/>
            <a:ext cx="697405" cy="250022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C73FE8D-EC0C-4B6A-9EA3-DD7F9D49E0EA}"/>
              </a:ext>
            </a:extLst>
          </p:cNvPr>
          <p:cNvSpPr/>
          <p:nvPr/>
        </p:nvSpPr>
        <p:spPr>
          <a:xfrm>
            <a:off x="3409744" y="2267184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65EF5-E864-4164-A1B2-412494144B7B}"/>
              </a:ext>
            </a:extLst>
          </p:cNvPr>
          <p:cNvSpPr txBox="1"/>
          <p:nvPr/>
        </p:nvSpPr>
        <p:spPr>
          <a:xfrm>
            <a:off x="8033007" y="747055"/>
            <a:ext cx="2260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basically we have to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vertices with no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incoming edges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every iteration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2AF7-8914-4F9E-A5EA-5FF0A5331A5C}"/>
              </a:ext>
            </a:extLst>
          </p:cNvPr>
          <p:cNvSpPr txBox="1"/>
          <p:nvPr/>
        </p:nvSpPr>
        <p:spPr>
          <a:xfrm>
            <a:off x="4106642" y="6000099"/>
            <a:ext cx="326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TOPOLOGICAL ORDER: A – B – 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3883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39D3A0F4-5420-4FF6-BF17-CAAE1E74C0FF}"/>
              </a:ext>
            </a:extLst>
          </p:cNvPr>
          <p:cNvSpPr/>
          <p:nvPr/>
        </p:nvSpPr>
        <p:spPr>
          <a:xfrm>
            <a:off x="8704398" y="3637775"/>
            <a:ext cx="2413687" cy="377302"/>
          </a:xfrm>
          <a:prstGeom prst="roundRect">
            <a:avLst/>
          </a:prstGeom>
          <a:solidFill>
            <a:srgbClr val="F0BD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02018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74688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4877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45405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6971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rgbClr val="F0BD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8516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575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rgbClr val="F0BD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73362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2984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rgbClr val="F0BD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50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2F3FA-1F73-4D1A-B701-E6DE5BE9C58C}"/>
              </a:ext>
            </a:extLst>
          </p:cNvPr>
          <p:cNvSpPr/>
          <p:nvPr/>
        </p:nvSpPr>
        <p:spPr>
          <a:xfrm>
            <a:off x="7031110" y="157804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EB2E42-818E-47D7-8067-415A413E3712}"/>
              </a:ext>
            </a:extLst>
          </p:cNvPr>
          <p:cNvSpPr/>
          <p:nvPr/>
        </p:nvSpPr>
        <p:spPr>
          <a:xfrm>
            <a:off x="7728515" y="4775676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38F7F2-91EE-470E-A0AD-840A68A82B1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656314" y="2653863"/>
            <a:ext cx="113086" cy="212181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AB351-07E9-4C01-8069-5F33E6E6078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870664" y="1926747"/>
            <a:ext cx="3160446" cy="59527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F1B53E-8014-4F78-AB66-6D72EF50F2F8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6302639" y="4146527"/>
            <a:ext cx="1528009" cy="73128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1169EA-D0E7-4AF7-8737-79DB8E76CC51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6161103" y="2173316"/>
            <a:ext cx="972140" cy="13936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44DDA2-3067-4500-BBD2-91A45C07E44B}"/>
              </a:ext>
            </a:extLst>
          </p:cNvPr>
          <p:cNvCxnSpPr>
            <a:cxnSpLocks/>
          </p:cNvCxnSpPr>
          <p:nvPr/>
        </p:nvCxnSpPr>
        <p:spPr>
          <a:xfrm flipV="1">
            <a:off x="3943751" y="4036423"/>
            <a:ext cx="1790249" cy="93654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7A329C8-E216-4FDF-9F1D-ABC013E05A1E}"/>
              </a:ext>
            </a:extLst>
          </p:cNvPr>
          <p:cNvSpPr/>
          <p:nvPr/>
        </p:nvSpPr>
        <p:spPr>
          <a:xfrm>
            <a:off x="3307611" y="4775677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931F4E-23DA-411A-81EE-E8EF95B70306}"/>
              </a:ext>
            </a:extLst>
          </p:cNvPr>
          <p:cNvSpPr/>
          <p:nvPr/>
        </p:nvSpPr>
        <p:spPr>
          <a:xfrm>
            <a:off x="5707367" y="355125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FD997D-880A-4015-A23A-73672B34C7C3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4005016" y="5124379"/>
            <a:ext cx="3723499" cy="1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E0F7BC-4E91-4BEB-BEDC-F1719B19496A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7379813" y="2275449"/>
            <a:ext cx="697405" cy="250022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C73FE8D-EC0C-4B6A-9EA3-DD7F9D49E0EA}"/>
              </a:ext>
            </a:extLst>
          </p:cNvPr>
          <p:cNvSpPr/>
          <p:nvPr/>
        </p:nvSpPr>
        <p:spPr>
          <a:xfrm>
            <a:off x="3409744" y="2267184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65EF5-E864-4164-A1B2-412494144B7B}"/>
              </a:ext>
            </a:extLst>
          </p:cNvPr>
          <p:cNvSpPr txBox="1"/>
          <p:nvPr/>
        </p:nvSpPr>
        <p:spPr>
          <a:xfrm>
            <a:off x="8033007" y="747055"/>
            <a:ext cx="2260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basically we have to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vertices with no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incoming edges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every iteration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2AF7-8914-4F9E-A5EA-5FF0A5331A5C}"/>
              </a:ext>
            </a:extLst>
          </p:cNvPr>
          <p:cNvSpPr txBox="1"/>
          <p:nvPr/>
        </p:nvSpPr>
        <p:spPr>
          <a:xfrm>
            <a:off x="4106642" y="6000099"/>
            <a:ext cx="326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TOPOLOGICAL ORDER: A – B – E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78945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25796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25877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2098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rgbClr val="F0BD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52738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4113291" y="473981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4056424" y="454987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C9ACEB-11D3-4E33-871C-039211395D78}"/>
              </a:ext>
            </a:extLst>
          </p:cNvPr>
          <p:cNvCxnSpPr>
            <a:cxnSpLocks/>
          </p:cNvCxnSpPr>
          <p:nvPr/>
        </p:nvCxnSpPr>
        <p:spPr>
          <a:xfrm flipH="1" flipV="1">
            <a:off x="7106512" y="3365345"/>
            <a:ext cx="1" cy="78134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2094593" y="3288365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09B22B-FC44-4032-853A-D56BF992395F}"/>
              </a:ext>
            </a:extLst>
          </p:cNvPr>
          <p:cNvCxnSpPr>
            <a:cxnSpLocks/>
          </p:cNvCxnSpPr>
          <p:nvPr/>
        </p:nvCxnSpPr>
        <p:spPr>
          <a:xfrm>
            <a:off x="6876837" y="3365345"/>
            <a:ext cx="0" cy="81353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1723064" y="3405985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D8307-CFBC-412C-8609-9AD0D72AB47E}"/>
              </a:ext>
            </a:extLst>
          </p:cNvPr>
          <p:cNvCxnSpPr>
            <a:cxnSpLocks/>
          </p:cNvCxnSpPr>
          <p:nvPr/>
        </p:nvCxnSpPr>
        <p:spPr>
          <a:xfrm flipH="1" flipV="1">
            <a:off x="5240619" y="3408680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C45E8-2792-4F1A-814D-5C72E35C197F}"/>
              </a:ext>
            </a:extLst>
          </p:cNvPr>
          <p:cNvCxnSpPr>
            <a:cxnSpLocks/>
          </p:cNvCxnSpPr>
          <p:nvPr/>
        </p:nvCxnSpPr>
        <p:spPr>
          <a:xfrm flipH="1" flipV="1">
            <a:off x="4056424" y="2905405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656DD7-1AE7-4733-8664-5FC1DD555A32}"/>
              </a:ext>
            </a:extLst>
          </p:cNvPr>
          <p:cNvCxnSpPr>
            <a:cxnSpLocks/>
          </p:cNvCxnSpPr>
          <p:nvPr/>
        </p:nvCxnSpPr>
        <p:spPr>
          <a:xfrm>
            <a:off x="5810011" y="462805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B4522B-4BB9-473C-8BAF-EE1EAC29174F}"/>
              </a:ext>
            </a:extLst>
          </p:cNvPr>
          <p:cNvCxnSpPr>
            <a:cxnSpLocks/>
          </p:cNvCxnSpPr>
          <p:nvPr/>
        </p:nvCxnSpPr>
        <p:spPr>
          <a:xfrm>
            <a:off x="5830331" y="3024605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70E1EB-CC78-401C-82BE-404345EBD504}"/>
              </a:ext>
            </a:extLst>
          </p:cNvPr>
          <p:cNvCxnSpPr>
            <a:cxnSpLocks/>
          </p:cNvCxnSpPr>
          <p:nvPr/>
        </p:nvCxnSpPr>
        <p:spPr>
          <a:xfrm flipH="1">
            <a:off x="5773464" y="2834665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8586EF-40C8-4156-96CD-A1A19C5DF18F}"/>
              </a:ext>
            </a:extLst>
          </p:cNvPr>
          <p:cNvCxnSpPr>
            <a:cxnSpLocks/>
          </p:cNvCxnSpPr>
          <p:nvPr/>
        </p:nvCxnSpPr>
        <p:spPr>
          <a:xfrm flipH="1" flipV="1">
            <a:off x="3446468" y="3369734"/>
            <a:ext cx="1" cy="7070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69CE2F-FBFF-4A76-B3B1-73652E1E17BE}"/>
              </a:ext>
            </a:extLst>
          </p:cNvPr>
          <p:cNvCxnSpPr>
            <a:cxnSpLocks/>
          </p:cNvCxnSpPr>
          <p:nvPr/>
        </p:nvCxnSpPr>
        <p:spPr>
          <a:xfrm flipH="1">
            <a:off x="2299760" y="4628050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2287486" y="2914194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75065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Tarjan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’s Algorithm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(Graph Algorithms)</a:t>
            </a:r>
          </a:p>
        </p:txBody>
      </p:sp>
    </p:spTree>
    <p:extLst>
      <p:ext uri="{BB962C8B-B14F-4D97-AF65-F5344CB8AC3E}">
        <p14:creationId xmlns:p14="http://schemas.microsoft.com/office/powerpoint/2010/main" val="41631270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Tarjan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1031245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is able to find the </a:t>
            </a: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strongl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connected components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directed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with a single depth-first search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was first constructed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Robert Tarjan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back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1972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a linear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O(V+E)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complexity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2447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Tarjan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A45BF06-1FD9-4E66-9511-66F4F008D817}"/>
              </a:ext>
            </a:extLst>
          </p:cNvPr>
          <p:cNvSpPr txBox="1"/>
          <p:nvPr/>
        </p:nvSpPr>
        <p:spPr>
          <a:xfrm>
            <a:off x="838200" y="1478962"/>
            <a:ext cx="1094485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node of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has two properties – an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lowlink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C091C4C-AAFA-4519-8229-A6C5DE4D0CE9}"/>
              </a:ext>
            </a:extLst>
          </p:cNvPr>
          <p:cNvSpPr/>
          <p:nvPr/>
        </p:nvSpPr>
        <p:spPr>
          <a:xfrm>
            <a:off x="1846154" y="2506492"/>
            <a:ext cx="8499691" cy="1157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assign an integer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nodes consecutively in the order they are visited by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10082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Tarjan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A45BF06-1FD9-4E66-9511-66F4F008D817}"/>
              </a:ext>
            </a:extLst>
          </p:cNvPr>
          <p:cNvSpPr txBox="1"/>
          <p:nvPr/>
        </p:nvSpPr>
        <p:spPr>
          <a:xfrm>
            <a:off x="838200" y="1478962"/>
            <a:ext cx="1094485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node of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has two properties – an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lowlink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C091C4C-AAFA-4519-8229-A6C5DE4D0CE9}"/>
              </a:ext>
            </a:extLst>
          </p:cNvPr>
          <p:cNvSpPr/>
          <p:nvPr/>
        </p:nvSpPr>
        <p:spPr>
          <a:xfrm>
            <a:off x="1846154" y="2506492"/>
            <a:ext cx="8499691" cy="1157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assign an integer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nodes consecutively in the order they are visited by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depth-first search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F082E1-4519-4EBB-84FB-6CBE5C74F34F}"/>
              </a:ext>
            </a:extLst>
          </p:cNvPr>
          <p:cNvSpPr/>
          <p:nvPr/>
        </p:nvSpPr>
        <p:spPr>
          <a:xfrm>
            <a:off x="1846153" y="3876313"/>
            <a:ext cx="8499692" cy="1157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node has another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lowlink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integer value that is the smallest index of any node known to be reachable from node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30182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solidFill>
                  <a:schemeClr val="accent1">
                    <a:lumMod val="75000"/>
                  </a:schemeClr>
                </a:solidFill>
              </a:rPr>
              <a:t>Tarjan</a:t>
            </a:r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A45BF06-1FD9-4E66-9511-66F4F008D817}"/>
              </a:ext>
            </a:extLst>
          </p:cNvPr>
          <p:cNvSpPr txBox="1"/>
          <p:nvPr/>
        </p:nvSpPr>
        <p:spPr>
          <a:xfrm>
            <a:off x="838200" y="1478962"/>
            <a:ext cx="109448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node of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has two properties – an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lowlink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b="1" dirty="0">
                <a:solidFill>
                  <a:srgbClr val="FFC000"/>
                </a:solidFill>
              </a:rPr>
              <a:t>1.) v.lowlink = v.index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no backward edge to any other node so the current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     node is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a strongly connected component</a:t>
            </a: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b="1" dirty="0">
                <a:solidFill>
                  <a:srgbClr val="FFC000"/>
                </a:solidFill>
              </a:rPr>
              <a:t>2.) v.lowlink &lt; v.index</a:t>
            </a: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case we know that there is a backward edge</a:t>
            </a:r>
          </a:p>
        </p:txBody>
      </p:sp>
    </p:spTree>
    <p:extLst>
      <p:ext uri="{BB962C8B-B14F-4D97-AF65-F5344CB8AC3E}">
        <p14:creationId xmlns:p14="http://schemas.microsoft.com/office/powerpoint/2010/main" val="1632009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2F3FA-1F73-4D1A-B701-E6DE5BE9C58C}"/>
              </a:ext>
            </a:extLst>
          </p:cNvPr>
          <p:cNvSpPr/>
          <p:nvPr/>
        </p:nvSpPr>
        <p:spPr>
          <a:xfrm>
            <a:off x="7031110" y="157804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EB2E42-818E-47D7-8067-415A413E3712}"/>
              </a:ext>
            </a:extLst>
          </p:cNvPr>
          <p:cNvSpPr/>
          <p:nvPr/>
        </p:nvSpPr>
        <p:spPr>
          <a:xfrm>
            <a:off x="7728515" y="4775676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38F7F2-91EE-470E-A0AD-840A68A82B1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656314" y="2653863"/>
            <a:ext cx="113086" cy="212181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AB351-07E9-4C01-8069-5F33E6E6078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870664" y="1926747"/>
            <a:ext cx="3160446" cy="59527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F1B53E-8014-4F78-AB66-6D72EF50F2F8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6302639" y="4146527"/>
            <a:ext cx="1528009" cy="73128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1169EA-D0E7-4AF7-8737-79DB8E76CC51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6161103" y="2173316"/>
            <a:ext cx="972140" cy="139366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44DDA2-3067-4500-BBD2-91A45C07E44B}"/>
              </a:ext>
            </a:extLst>
          </p:cNvPr>
          <p:cNvCxnSpPr>
            <a:cxnSpLocks/>
          </p:cNvCxnSpPr>
          <p:nvPr/>
        </p:nvCxnSpPr>
        <p:spPr>
          <a:xfrm flipV="1">
            <a:off x="3943751" y="4036423"/>
            <a:ext cx="1790249" cy="93654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7A329C8-E216-4FDF-9F1D-ABC013E05A1E}"/>
              </a:ext>
            </a:extLst>
          </p:cNvPr>
          <p:cNvSpPr/>
          <p:nvPr/>
        </p:nvSpPr>
        <p:spPr>
          <a:xfrm>
            <a:off x="3307611" y="4775677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931F4E-23DA-411A-81EE-E8EF95B70306}"/>
              </a:ext>
            </a:extLst>
          </p:cNvPr>
          <p:cNvSpPr/>
          <p:nvPr/>
        </p:nvSpPr>
        <p:spPr>
          <a:xfrm>
            <a:off x="5707367" y="3551255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FD997D-880A-4015-A23A-73672B34C7C3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4005016" y="5124379"/>
            <a:ext cx="3723499" cy="1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E0F7BC-4E91-4BEB-BEDC-F1719B19496A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7379813" y="2275449"/>
            <a:ext cx="697405" cy="250022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C73FE8D-EC0C-4B6A-9EA3-DD7F9D49E0EA}"/>
              </a:ext>
            </a:extLst>
          </p:cNvPr>
          <p:cNvSpPr/>
          <p:nvPr/>
        </p:nvSpPr>
        <p:spPr>
          <a:xfrm>
            <a:off x="3409744" y="2267184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65EF5-E864-4164-A1B2-412494144B7B}"/>
              </a:ext>
            </a:extLst>
          </p:cNvPr>
          <p:cNvSpPr txBox="1"/>
          <p:nvPr/>
        </p:nvSpPr>
        <p:spPr>
          <a:xfrm>
            <a:off x="8033007" y="747055"/>
            <a:ext cx="2260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basically we have to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vertices with no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incoming edges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every iteration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2AF7-8914-4F9E-A5EA-5FF0A5331A5C}"/>
              </a:ext>
            </a:extLst>
          </p:cNvPr>
          <p:cNvSpPr txBox="1"/>
          <p:nvPr/>
        </p:nvSpPr>
        <p:spPr>
          <a:xfrm>
            <a:off x="4062253" y="6000099"/>
            <a:ext cx="360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TOPOLOGICAL ORDER: A – B – E – C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36515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3617656" y="2608763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5376434" y="2608763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3617656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5376434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7135212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6370348" y="4797683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6313481" y="4607743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4351650" y="3346238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3980121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4544543" y="2972067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057DBA-676F-4CD3-BB1B-22781F12AEA5}"/>
              </a:ext>
            </a:extLst>
          </p:cNvPr>
          <p:cNvCxnSpPr>
            <a:cxnSpLocks/>
          </p:cNvCxnSpPr>
          <p:nvPr/>
        </p:nvCxnSpPr>
        <p:spPr>
          <a:xfrm>
            <a:off x="5716987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EA212C-98A0-4210-900D-B0C2EF1E5F47}"/>
              </a:ext>
            </a:extLst>
          </p:cNvPr>
          <p:cNvCxnSpPr>
            <a:cxnSpLocks/>
          </p:cNvCxnSpPr>
          <p:nvPr/>
        </p:nvCxnSpPr>
        <p:spPr>
          <a:xfrm>
            <a:off x="4556118" y="469544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1190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3617656" y="2608763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5376434" y="2608763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3617656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5376434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7135212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6370348" y="4797683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6313481" y="4607743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4351650" y="3346238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3980121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4544543" y="2972067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7CDD63-9499-4C44-AD98-237AC3F4C3E6}"/>
              </a:ext>
            </a:extLst>
          </p:cNvPr>
          <p:cNvSpPr txBox="1"/>
          <p:nvPr/>
        </p:nvSpPr>
        <p:spPr>
          <a:xfrm>
            <a:off x="3358521" y="23160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99B297-3755-46DF-8AEE-DF3ED5FAF6EA}"/>
              </a:ext>
            </a:extLst>
          </p:cNvPr>
          <p:cNvCxnSpPr>
            <a:cxnSpLocks/>
          </p:cNvCxnSpPr>
          <p:nvPr/>
        </p:nvCxnSpPr>
        <p:spPr>
          <a:xfrm>
            <a:off x="5716987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621A18-3456-4FDD-B18F-54CA8A02A178}"/>
              </a:ext>
            </a:extLst>
          </p:cNvPr>
          <p:cNvCxnSpPr>
            <a:cxnSpLocks/>
          </p:cNvCxnSpPr>
          <p:nvPr/>
        </p:nvCxnSpPr>
        <p:spPr>
          <a:xfrm>
            <a:off x="4556118" y="469544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27177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3617656" y="2608763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5376434" y="2608763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3617656" y="4326352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5376434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7135212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6370348" y="4797683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6313481" y="4607743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4351650" y="3346238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3980121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4544543" y="2972067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7CDD63-9499-4C44-AD98-237AC3F4C3E6}"/>
              </a:ext>
            </a:extLst>
          </p:cNvPr>
          <p:cNvSpPr txBox="1"/>
          <p:nvPr/>
        </p:nvSpPr>
        <p:spPr>
          <a:xfrm>
            <a:off x="3358521" y="23160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CA7A24-CA4D-4910-8BAD-9C53696CA558}"/>
              </a:ext>
            </a:extLst>
          </p:cNvPr>
          <p:cNvSpPr txBox="1"/>
          <p:nvPr/>
        </p:nvSpPr>
        <p:spPr>
          <a:xfrm>
            <a:off x="3348672" y="41275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43E5FC-FF56-4827-8914-1D3C25870700}"/>
              </a:ext>
            </a:extLst>
          </p:cNvPr>
          <p:cNvCxnSpPr>
            <a:cxnSpLocks/>
          </p:cNvCxnSpPr>
          <p:nvPr/>
        </p:nvCxnSpPr>
        <p:spPr>
          <a:xfrm>
            <a:off x="5716987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7DF3BD-F54C-4203-A040-1A271E4E4B84}"/>
              </a:ext>
            </a:extLst>
          </p:cNvPr>
          <p:cNvCxnSpPr>
            <a:cxnSpLocks/>
          </p:cNvCxnSpPr>
          <p:nvPr/>
        </p:nvCxnSpPr>
        <p:spPr>
          <a:xfrm>
            <a:off x="4556118" y="469544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4407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3617656" y="2608763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5376434" y="2608763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3617656" y="4326352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5376434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7135212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6370348" y="4797683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6313481" y="4607743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4351650" y="3346238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3980121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4544543" y="2972067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7CDD63-9499-4C44-AD98-237AC3F4C3E6}"/>
              </a:ext>
            </a:extLst>
          </p:cNvPr>
          <p:cNvSpPr txBox="1"/>
          <p:nvPr/>
        </p:nvSpPr>
        <p:spPr>
          <a:xfrm>
            <a:off x="3358521" y="23160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CA7A24-CA4D-4910-8BAD-9C53696CA558}"/>
              </a:ext>
            </a:extLst>
          </p:cNvPr>
          <p:cNvSpPr txBox="1"/>
          <p:nvPr/>
        </p:nvSpPr>
        <p:spPr>
          <a:xfrm>
            <a:off x="3348672" y="41275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40CD49-D81A-4544-8CA5-AF69BB65E1A8}"/>
              </a:ext>
            </a:extLst>
          </p:cNvPr>
          <p:cNvSpPr txBox="1"/>
          <p:nvPr/>
        </p:nvSpPr>
        <p:spPr>
          <a:xfrm>
            <a:off x="5116796" y="2316022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F93DFD-B2F3-42F4-8156-252BC5A5434C}"/>
              </a:ext>
            </a:extLst>
          </p:cNvPr>
          <p:cNvCxnSpPr>
            <a:cxnSpLocks/>
          </p:cNvCxnSpPr>
          <p:nvPr/>
        </p:nvCxnSpPr>
        <p:spPr>
          <a:xfrm>
            <a:off x="5716987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AC1DC8-E034-4DFF-8F84-D293FC8227E9}"/>
              </a:ext>
            </a:extLst>
          </p:cNvPr>
          <p:cNvCxnSpPr>
            <a:cxnSpLocks/>
          </p:cNvCxnSpPr>
          <p:nvPr/>
        </p:nvCxnSpPr>
        <p:spPr>
          <a:xfrm>
            <a:off x="4556118" y="469544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94823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3606081" y="2608763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5364859" y="2608763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3606081" y="4326352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5364859" y="4326352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7123637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6358773" y="4797683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6301906" y="4607743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4340075" y="3346238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3968546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4532968" y="2972067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7CDD63-9499-4C44-AD98-237AC3F4C3E6}"/>
              </a:ext>
            </a:extLst>
          </p:cNvPr>
          <p:cNvSpPr txBox="1"/>
          <p:nvPr/>
        </p:nvSpPr>
        <p:spPr>
          <a:xfrm>
            <a:off x="3346946" y="23160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CA7A24-CA4D-4910-8BAD-9C53696CA558}"/>
              </a:ext>
            </a:extLst>
          </p:cNvPr>
          <p:cNvSpPr txBox="1"/>
          <p:nvPr/>
        </p:nvSpPr>
        <p:spPr>
          <a:xfrm>
            <a:off x="3337097" y="41275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40CD49-D81A-4544-8CA5-AF69BB65E1A8}"/>
              </a:ext>
            </a:extLst>
          </p:cNvPr>
          <p:cNvSpPr txBox="1"/>
          <p:nvPr/>
        </p:nvSpPr>
        <p:spPr>
          <a:xfrm>
            <a:off x="5105221" y="2316022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31371D-9EFD-417C-89DF-5C7A450172D1}"/>
              </a:ext>
            </a:extLst>
          </p:cNvPr>
          <p:cNvSpPr txBox="1"/>
          <p:nvPr/>
        </p:nvSpPr>
        <p:spPr>
          <a:xfrm>
            <a:off x="5107450" y="4127513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D5D466-7BB0-4B11-9EA4-C297BFE4B819}"/>
              </a:ext>
            </a:extLst>
          </p:cNvPr>
          <p:cNvCxnSpPr>
            <a:cxnSpLocks/>
          </p:cNvCxnSpPr>
          <p:nvPr/>
        </p:nvCxnSpPr>
        <p:spPr>
          <a:xfrm>
            <a:off x="5705412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3CA415-A29A-40EE-B899-87E97655A1E1}"/>
              </a:ext>
            </a:extLst>
          </p:cNvPr>
          <p:cNvCxnSpPr>
            <a:cxnSpLocks/>
          </p:cNvCxnSpPr>
          <p:nvPr/>
        </p:nvCxnSpPr>
        <p:spPr>
          <a:xfrm>
            <a:off x="4544543" y="469544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24080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3606081" y="2608763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5364859" y="2608763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3606081" y="4326352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5364859" y="4326352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7123637" y="4326352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6358773" y="4797683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6301906" y="4607743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4340075" y="3346238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3968546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4532968" y="2972067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7CDD63-9499-4C44-AD98-237AC3F4C3E6}"/>
              </a:ext>
            </a:extLst>
          </p:cNvPr>
          <p:cNvSpPr txBox="1"/>
          <p:nvPr/>
        </p:nvSpPr>
        <p:spPr>
          <a:xfrm>
            <a:off x="3346946" y="23160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CA7A24-CA4D-4910-8BAD-9C53696CA558}"/>
              </a:ext>
            </a:extLst>
          </p:cNvPr>
          <p:cNvSpPr txBox="1"/>
          <p:nvPr/>
        </p:nvSpPr>
        <p:spPr>
          <a:xfrm>
            <a:off x="3337097" y="41275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40CD49-D81A-4544-8CA5-AF69BB65E1A8}"/>
              </a:ext>
            </a:extLst>
          </p:cNvPr>
          <p:cNvSpPr txBox="1"/>
          <p:nvPr/>
        </p:nvSpPr>
        <p:spPr>
          <a:xfrm>
            <a:off x="5105221" y="2316022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31371D-9EFD-417C-89DF-5C7A450172D1}"/>
              </a:ext>
            </a:extLst>
          </p:cNvPr>
          <p:cNvSpPr txBox="1"/>
          <p:nvPr/>
        </p:nvSpPr>
        <p:spPr>
          <a:xfrm>
            <a:off x="5107450" y="4127513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003A3F-6D25-4C79-8EF5-2BF09A143D2E}"/>
              </a:ext>
            </a:extLst>
          </p:cNvPr>
          <p:cNvSpPr txBox="1"/>
          <p:nvPr/>
        </p:nvSpPr>
        <p:spPr>
          <a:xfrm>
            <a:off x="6854716" y="4127512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FF7B10-8EC4-4046-BCD9-382399056682}"/>
              </a:ext>
            </a:extLst>
          </p:cNvPr>
          <p:cNvCxnSpPr>
            <a:cxnSpLocks/>
          </p:cNvCxnSpPr>
          <p:nvPr/>
        </p:nvCxnSpPr>
        <p:spPr>
          <a:xfrm>
            <a:off x="5705412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5ACDC7-E10C-4BC1-A7E4-C5B2245648FF}"/>
              </a:ext>
            </a:extLst>
          </p:cNvPr>
          <p:cNvCxnSpPr>
            <a:cxnSpLocks/>
          </p:cNvCxnSpPr>
          <p:nvPr/>
        </p:nvCxnSpPr>
        <p:spPr>
          <a:xfrm>
            <a:off x="4544543" y="469544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95792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3606081" y="2608763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5364859" y="2608763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3606081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5364859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7123637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6358773" y="4797683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6301906" y="4607743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4340075" y="3346238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3968546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4532968" y="2972067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7CDD63-9499-4C44-AD98-237AC3F4C3E6}"/>
              </a:ext>
            </a:extLst>
          </p:cNvPr>
          <p:cNvSpPr txBox="1"/>
          <p:nvPr/>
        </p:nvSpPr>
        <p:spPr>
          <a:xfrm>
            <a:off x="3346946" y="23160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CA7A24-CA4D-4910-8BAD-9C53696CA558}"/>
              </a:ext>
            </a:extLst>
          </p:cNvPr>
          <p:cNvSpPr txBox="1"/>
          <p:nvPr/>
        </p:nvSpPr>
        <p:spPr>
          <a:xfrm>
            <a:off x="3337097" y="41275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40CD49-D81A-4544-8CA5-AF69BB65E1A8}"/>
              </a:ext>
            </a:extLst>
          </p:cNvPr>
          <p:cNvSpPr txBox="1"/>
          <p:nvPr/>
        </p:nvSpPr>
        <p:spPr>
          <a:xfrm>
            <a:off x="5105221" y="2316022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31371D-9EFD-417C-89DF-5C7A450172D1}"/>
              </a:ext>
            </a:extLst>
          </p:cNvPr>
          <p:cNvSpPr txBox="1"/>
          <p:nvPr/>
        </p:nvSpPr>
        <p:spPr>
          <a:xfrm>
            <a:off x="5107450" y="4127513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003A3F-6D25-4C79-8EF5-2BF09A143D2E}"/>
              </a:ext>
            </a:extLst>
          </p:cNvPr>
          <p:cNvSpPr txBox="1"/>
          <p:nvPr/>
        </p:nvSpPr>
        <p:spPr>
          <a:xfrm>
            <a:off x="6854716" y="4127512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D5AB67-08FC-423C-B3A8-F1C5E114E74C}"/>
              </a:ext>
            </a:extLst>
          </p:cNvPr>
          <p:cNvSpPr txBox="1"/>
          <p:nvPr/>
        </p:nvSpPr>
        <p:spPr>
          <a:xfrm>
            <a:off x="8050900" y="1395111"/>
            <a:ext cx="335252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integer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lowlink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smallest index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any node known to be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reachable from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actual node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(including itself)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NODES WITH THE SAME </a:t>
            </a:r>
            <a:b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LOWLINK VALUE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BELONG TO THE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SAME COMPONENT</a:t>
            </a: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sz="2400" i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7211F9-472C-4754-A53A-CF4E52218FB6}"/>
              </a:ext>
            </a:extLst>
          </p:cNvPr>
          <p:cNvCxnSpPr>
            <a:cxnSpLocks/>
          </p:cNvCxnSpPr>
          <p:nvPr/>
        </p:nvCxnSpPr>
        <p:spPr>
          <a:xfrm>
            <a:off x="5705412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184E2F-7E1B-440B-82E6-09F7264B9F00}"/>
              </a:ext>
            </a:extLst>
          </p:cNvPr>
          <p:cNvCxnSpPr>
            <a:cxnSpLocks/>
          </p:cNvCxnSpPr>
          <p:nvPr/>
        </p:nvCxnSpPr>
        <p:spPr>
          <a:xfrm>
            <a:off x="4544543" y="469544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86562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3606081" y="2608763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5364859" y="2608763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3606081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5364859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7123637" y="4326352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6358773" y="4797683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6301906" y="4607743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4340075" y="3346238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3968546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4532968" y="2972067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7CDD63-9499-4C44-AD98-237AC3F4C3E6}"/>
              </a:ext>
            </a:extLst>
          </p:cNvPr>
          <p:cNvSpPr txBox="1"/>
          <p:nvPr/>
        </p:nvSpPr>
        <p:spPr>
          <a:xfrm>
            <a:off x="2941830" y="2316022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CA7A24-CA4D-4910-8BAD-9C53696CA558}"/>
              </a:ext>
            </a:extLst>
          </p:cNvPr>
          <p:cNvSpPr txBox="1"/>
          <p:nvPr/>
        </p:nvSpPr>
        <p:spPr>
          <a:xfrm>
            <a:off x="2897258" y="412751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40CD49-D81A-4544-8CA5-AF69BB65E1A8}"/>
              </a:ext>
            </a:extLst>
          </p:cNvPr>
          <p:cNvSpPr txBox="1"/>
          <p:nvPr/>
        </p:nvSpPr>
        <p:spPr>
          <a:xfrm>
            <a:off x="4757978" y="2316022"/>
            <a:ext cx="92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31371D-9EFD-417C-89DF-5C7A450172D1}"/>
              </a:ext>
            </a:extLst>
          </p:cNvPr>
          <p:cNvSpPr txBox="1"/>
          <p:nvPr/>
        </p:nvSpPr>
        <p:spPr>
          <a:xfrm>
            <a:off x="4702333" y="4127513"/>
            <a:ext cx="92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003A3F-6D25-4C79-8EF5-2BF09A143D2E}"/>
              </a:ext>
            </a:extLst>
          </p:cNvPr>
          <p:cNvSpPr txBox="1"/>
          <p:nvPr/>
        </p:nvSpPr>
        <p:spPr>
          <a:xfrm>
            <a:off x="6495898" y="4115937"/>
            <a:ext cx="993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898C4C-8C36-4C4F-8BDD-47A395741336}"/>
              </a:ext>
            </a:extLst>
          </p:cNvPr>
          <p:cNvCxnSpPr>
            <a:cxnSpLocks/>
          </p:cNvCxnSpPr>
          <p:nvPr/>
        </p:nvCxnSpPr>
        <p:spPr>
          <a:xfrm>
            <a:off x="5705412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64B0FD-F873-4326-90E6-A150E79DF054}"/>
              </a:ext>
            </a:extLst>
          </p:cNvPr>
          <p:cNvCxnSpPr>
            <a:cxnSpLocks/>
          </p:cNvCxnSpPr>
          <p:nvPr/>
        </p:nvCxnSpPr>
        <p:spPr>
          <a:xfrm>
            <a:off x="4544543" y="469544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71EEAF-F2E6-4EC1-A630-40518D96F7B8}"/>
              </a:ext>
            </a:extLst>
          </p:cNvPr>
          <p:cNvSpPr txBox="1"/>
          <p:nvPr/>
        </p:nvSpPr>
        <p:spPr>
          <a:xfrm>
            <a:off x="8050900" y="1395111"/>
            <a:ext cx="335252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integer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lowlink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smallest index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any node known to be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reachable from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actual node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(including itself)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NODES WITH THE SAME </a:t>
            </a:r>
            <a:b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LOWLINK VALUE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BELONG TO THE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SAME COMPONENT</a:t>
            </a: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8697487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3606081" y="2608763"/>
            <a:ext cx="724930" cy="7249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5364859" y="2608763"/>
            <a:ext cx="724930" cy="7249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3606081" y="4326352"/>
            <a:ext cx="724930" cy="7249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5364859" y="4326352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7123637" y="4326352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7E3938-3F90-4531-96E2-B0FB26F22CFE}"/>
              </a:ext>
            </a:extLst>
          </p:cNvPr>
          <p:cNvCxnSpPr>
            <a:cxnSpLocks/>
          </p:cNvCxnSpPr>
          <p:nvPr/>
        </p:nvCxnSpPr>
        <p:spPr>
          <a:xfrm>
            <a:off x="6358773" y="4797683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14A40A-9E23-42CC-A223-C0113CDBFED9}"/>
              </a:ext>
            </a:extLst>
          </p:cNvPr>
          <p:cNvCxnSpPr>
            <a:cxnSpLocks/>
          </p:cNvCxnSpPr>
          <p:nvPr/>
        </p:nvCxnSpPr>
        <p:spPr>
          <a:xfrm flipH="1">
            <a:off x="6301906" y="4607743"/>
            <a:ext cx="6309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2158E6-8F72-485F-9219-FDB72C7F294A}"/>
              </a:ext>
            </a:extLst>
          </p:cNvPr>
          <p:cNvCxnSpPr>
            <a:cxnSpLocks/>
          </p:cNvCxnSpPr>
          <p:nvPr/>
        </p:nvCxnSpPr>
        <p:spPr>
          <a:xfrm flipV="1">
            <a:off x="4340075" y="3346238"/>
            <a:ext cx="980348" cy="9219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CE0CF5-61BD-4855-872D-56C6EC779B4B}"/>
              </a:ext>
            </a:extLst>
          </p:cNvPr>
          <p:cNvCxnSpPr>
            <a:cxnSpLocks/>
          </p:cNvCxnSpPr>
          <p:nvPr/>
        </p:nvCxnSpPr>
        <p:spPr>
          <a:xfrm>
            <a:off x="3968546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F87D36-F963-475D-A1EF-35DAFE55764A}"/>
              </a:ext>
            </a:extLst>
          </p:cNvPr>
          <p:cNvCxnSpPr>
            <a:cxnSpLocks/>
          </p:cNvCxnSpPr>
          <p:nvPr/>
        </p:nvCxnSpPr>
        <p:spPr>
          <a:xfrm flipH="1" flipV="1">
            <a:off x="4532968" y="2972067"/>
            <a:ext cx="616720" cy="79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A7CDD63-9499-4C44-AD98-237AC3F4C3E6}"/>
              </a:ext>
            </a:extLst>
          </p:cNvPr>
          <p:cNvSpPr txBox="1"/>
          <p:nvPr/>
        </p:nvSpPr>
        <p:spPr>
          <a:xfrm>
            <a:off x="2941830" y="2316022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CA7A24-CA4D-4910-8BAD-9C53696CA558}"/>
              </a:ext>
            </a:extLst>
          </p:cNvPr>
          <p:cNvSpPr txBox="1"/>
          <p:nvPr/>
        </p:nvSpPr>
        <p:spPr>
          <a:xfrm>
            <a:off x="2897258" y="412751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40CD49-D81A-4544-8CA5-AF69BB65E1A8}"/>
              </a:ext>
            </a:extLst>
          </p:cNvPr>
          <p:cNvSpPr txBox="1"/>
          <p:nvPr/>
        </p:nvSpPr>
        <p:spPr>
          <a:xfrm>
            <a:off x="4757978" y="2316022"/>
            <a:ext cx="92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31371D-9EFD-417C-89DF-5C7A450172D1}"/>
              </a:ext>
            </a:extLst>
          </p:cNvPr>
          <p:cNvSpPr txBox="1"/>
          <p:nvPr/>
        </p:nvSpPr>
        <p:spPr>
          <a:xfrm>
            <a:off x="4702333" y="4127513"/>
            <a:ext cx="92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003A3F-6D25-4C79-8EF5-2BF09A143D2E}"/>
              </a:ext>
            </a:extLst>
          </p:cNvPr>
          <p:cNvSpPr txBox="1"/>
          <p:nvPr/>
        </p:nvSpPr>
        <p:spPr>
          <a:xfrm>
            <a:off x="6495898" y="4115937"/>
            <a:ext cx="993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898C4C-8C36-4C4F-8BDD-47A395741336}"/>
              </a:ext>
            </a:extLst>
          </p:cNvPr>
          <p:cNvCxnSpPr>
            <a:cxnSpLocks/>
          </p:cNvCxnSpPr>
          <p:nvPr/>
        </p:nvCxnSpPr>
        <p:spPr>
          <a:xfrm>
            <a:off x="5705412" y="3463858"/>
            <a:ext cx="0" cy="7100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64B0FD-F873-4326-90E6-A150E79DF054}"/>
              </a:ext>
            </a:extLst>
          </p:cNvPr>
          <p:cNvCxnSpPr>
            <a:cxnSpLocks/>
          </p:cNvCxnSpPr>
          <p:nvPr/>
        </p:nvCxnSpPr>
        <p:spPr>
          <a:xfrm>
            <a:off x="4544543" y="4695440"/>
            <a:ext cx="659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71EEAF-F2E6-4EC1-A630-40518D96F7B8}"/>
              </a:ext>
            </a:extLst>
          </p:cNvPr>
          <p:cNvSpPr txBox="1"/>
          <p:nvPr/>
        </p:nvSpPr>
        <p:spPr>
          <a:xfrm>
            <a:off x="8050900" y="1395111"/>
            <a:ext cx="335252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integer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lowlink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smallest index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any node known to be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reachable from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actual node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(including itself)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NODES WITH THE SAME </a:t>
            </a:r>
            <a:b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LOWLINK VALUE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BELONG TO THE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SAME COMPONENT</a:t>
            </a:r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103629859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71EEAF-F2E6-4EC1-A630-40518D96F7B8}"/>
              </a:ext>
            </a:extLst>
          </p:cNvPr>
          <p:cNvSpPr txBox="1"/>
          <p:nvPr/>
        </p:nvSpPr>
        <p:spPr>
          <a:xfrm>
            <a:off x="1028207" y="1442123"/>
            <a:ext cx="10135595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i="1" dirty="0">
                <a:solidFill>
                  <a:srgbClr val="FF9999"/>
                </a:solidFill>
              </a:rPr>
              <a:t>PROBLEM IS THAT LOWLINK VALUES ARE DEPENDING </a:t>
            </a:r>
          </a:p>
          <a:p>
            <a:pPr algn="ctr"/>
            <a:r>
              <a:rPr lang="hu-HU" sz="2800" b="1" i="1" dirty="0">
                <a:solidFill>
                  <a:srgbClr val="FF9999"/>
                </a:solidFill>
              </a:rPr>
              <a:t>ON THE ORDER OF THE DEPTH-FIRST SEARCH</a:t>
            </a:r>
          </a:p>
          <a:p>
            <a:pPr algn="ctr"/>
            <a:endParaRPr lang="hu-H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the </a:t>
            </a:r>
            <a:r>
              <a:rPr lang="hu-HU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stack invariant principle </a:t>
            </a:r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crucial</a:t>
            </a:r>
          </a:p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Tarjan’s algorithm</a:t>
            </a:r>
          </a:p>
          <a:p>
            <a:pPr algn="ctr"/>
            <a:endParaRPr lang="hu-HU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principle makes sure the lowlink values</a:t>
            </a:r>
          </a:p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going to be consistent</a:t>
            </a:r>
          </a:p>
          <a:p>
            <a:pPr algn="ctr"/>
            <a:endParaRPr lang="hu-HU" sz="2800" i="1" dirty="0"/>
          </a:p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(we will use a </a:t>
            </a:r>
            <a:r>
              <a:rPr lang="hu-HU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stack</a:t>
            </a:r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which we store the nodes</a:t>
            </a:r>
          </a:p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which to update lowlink values – the node must be on the stack</a:t>
            </a:r>
          </a:p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be able to update the lowlink value)</a:t>
            </a:r>
            <a:endParaRPr lang="en-GB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60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2F3FA-1F73-4D1A-B701-E6DE5BE9C58C}"/>
              </a:ext>
            </a:extLst>
          </p:cNvPr>
          <p:cNvSpPr/>
          <p:nvPr/>
        </p:nvSpPr>
        <p:spPr>
          <a:xfrm>
            <a:off x="7031110" y="157804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EB2E42-818E-47D7-8067-415A413E3712}"/>
              </a:ext>
            </a:extLst>
          </p:cNvPr>
          <p:cNvSpPr/>
          <p:nvPr/>
        </p:nvSpPr>
        <p:spPr>
          <a:xfrm>
            <a:off x="7728515" y="4775676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38F7F2-91EE-470E-A0AD-840A68A82B1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656314" y="2653863"/>
            <a:ext cx="113086" cy="212181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AB351-07E9-4C01-8069-5F33E6E6078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870664" y="1926747"/>
            <a:ext cx="3160446" cy="59527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F1B53E-8014-4F78-AB66-6D72EF50F2F8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6302639" y="4146527"/>
            <a:ext cx="1528009" cy="73128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1169EA-D0E7-4AF7-8737-79DB8E76CC51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6161103" y="2173316"/>
            <a:ext cx="972140" cy="139366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44DDA2-3067-4500-BBD2-91A45C07E44B}"/>
              </a:ext>
            </a:extLst>
          </p:cNvPr>
          <p:cNvCxnSpPr>
            <a:cxnSpLocks/>
          </p:cNvCxnSpPr>
          <p:nvPr/>
        </p:nvCxnSpPr>
        <p:spPr>
          <a:xfrm flipV="1">
            <a:off x="3943751" y="4036423"/>
            <a:ext cx="1790249" cy="93654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7A329C8-E216-4FDF-9F1D-ABC013E05A1E}"/>
              </a:ext>
            </a:extLst>
          </p:cNvPr>
          <p:cNvSpPr/>
          <p:nvPr/>
        </p:nvSpPr>
        <p:spPr>
          <a:xfrm>
            <a:off x="3307611" y="4775677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931F4E-23DA-411A-81EE-E8EF95B70306}"/>
              </a:ext>
            </a:extLst>
          </p:cNvPr>
          <p:cNvSpPr/>
          <p:nvPr/>
        </p:nvSpPr>
        <p:spPr>
          <a:xfrm>
            <a:off x="5707367" y="3551255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C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FD997D-880A-4015-A23A-73672B34C7C3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4005016" y="5124379"/>
            <a:ext cx="3723499" cy="1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E0F7BC-4E91-4BEB-BEDC-F1719B19496A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7379813" y="2275449"/>
            <a:ext cx="697405" cy="250022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C73FE8D-EC0C-4B6A-9EA3-DD7F9D49E0EA}"/>
              </a:ext>
            </a:extLst>
          </p:cNvPr>
          <p:cNvSpPr/>
          <p:nvPr/>
        </p:nvSpPr>
        <p:spPr>
          <a:xfrm>
            <a:off x="3409744" y="2267184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65EF5-E864-4164-A1B2-412494144B7B}"/>
              </a:ext>
            </a:extLst>
          </p:cNvPr>
          <p:cNvSpPr txBox="1"/>
          <p:nvPr/>
        </p:nvSpPr>
        <p:spPr>
          <a:xfrm>
            <a:off x="8033007" y="747055"/>
            <a:ext cx="2260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basically we have to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vertices with no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incoming edges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every iteration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2AF7-8914-4F9E-A5EA-5FF0A5331A5C}"/>
              </a:ext>
            </a:extLst>
          </p:cNvPr>
          <p:cNvSpPr txBox="1"/>
          <p:nvPr/>
        </p:nvSpPr>
        <p:spPr>
          <a:xfrm>
            <a:off x="4062253" y="6000099"/>
            <a:ext cx="360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TOPOLOGICAL ORDER: A – B – E – C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57732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 Invariant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620FF-B59B-483B-9A35-AA047DD15298}"/>
              </a:ext>
            </a:extLst>
          </p:cNvPr>
          <p:cNvSpPr txBox="1"/>
          <p:nvPr/>
        </p:nvSpPr>
        <p:spPr>
          <a:xfrm>
            <a:off x="838200" y="1690688"/>
            <a:ext cx="96851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depth-first search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recursively visits a node 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its descendants</a:t>
            </a:r>
          </a:p>
          <a:p>
            <a:endParaRPr lang="hu-HU" sz="28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those nodes are not necessarily popped from the stack 		when the recursive call returns</a:t>
            </a:r>
          </a:p>
          <a:p>
            <a:endParaRPr lang="hu-HU" sz="28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a node remains on the stack after it has been visited if 		there exists a path in the graph from this node to 				some node earlier on the stack</a:t>
            </a:r>
            <a:endParaRPr lang="hu-H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29684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 Invariant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5583252" y="2794533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4543712" y="3389805"/>
            <a:ext cx="1141673" cy="4771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146969" y="4827057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5566634" y="529817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297142" y="4173264"/>
            <a:ext cx="2256593" cy="4137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178524" y="3389805"/>
            <a:ext cx="723913" cy="1182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3948440" y="3764797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7404526" y="529817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6161906" y="4827057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6553735" y="423826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1772E1-540E-4DF7-BA50-5906C343C92D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flipV="1">
            <a:off x="5931955" y="2236891"/>
            <a:ext cx="1167" cy="55764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BA51AFE-9E02-4FA3-A64D-CF62D320E6FC}"/>
              </a:ext>
            </a:extLst>
          </p:cNvPr>
          <p:cNvSpPr/>
          <p:nvPr/>
        </p:nvSpPr>
        <p:spPr>
          <a:xfrm>
            <a:off x="5584419" y="153948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34102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 Invariant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5583252" y="2794533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4543712" y="3389805"/>
            <a:ext cx="1141673" cy="4771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146969" y="4827057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5566634" y="529817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297142" y="4173264"/>
            <a:ext cx="2256593" cy="4137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178524" y="3389805"/>
            <a:ext cx="723913" cy="1182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3948440" y="3764797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7404526" y="529817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6161906" y="4827057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6553735" y="423826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1772E1-540E-4DF7-BA50-5906C343C92D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flipV="1">
            <a:off x="5931955" y="2236891"/>
            <a:ext cx="1167" cy="55764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BA51AFE-9E02-4FA3-A64D-CF62D320E6FC}"/>
              </a:ext>
            </a:extLst>
          </p:cNvPr>
          <p:cNvSpPr/>
          <p:nvPr/>
        </p:nvSpPr>
        <p:spPr>
          <a:xfrm>
            <a:off x="5584419" y="153948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4174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 Invariant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5583252" y="2794533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4543712" y="3389805"/>
            <a:ext cx="1141673" cy="4771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146969" y="4827057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5566634" y="529817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297142" y="4173264"/>
            <a:ext cx="2256593" cy="4137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178524" y="3389805"/>
            <a:ext cx="723913" cy="1182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3948440" y="3764797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7404526" y="529817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6161906" y="4827057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6553735" y="423826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1772E1-540E-4DF7-BA50-5906C343C92D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flipV="1">
            <a:off x="5931955" y="2236891"/>
            <a:ext cx="1167" cy="55764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BA51AFE-9E02-4FA3-A64D-CF62D320E6FC}"/>
              </a:ext>
            </a:extLst>
          </p:cNvPr>
          <p:cNvSpPr/>
          <p:nvPr/>
        </p:nvSpPr>
        <p:spPr>
          <a:xfrm>
            <a:off x="5584419" y="153948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223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 Invariant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5583252" y="2794533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4543712" y="3389805"/>
            <a:ext cx="1141673" cy="4771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146969" y="4827057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5566634" y="529817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297142" y="4173264"/>
            <a:ext cx="2256593" cy="4137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178524" y="3389805"/>
            <a:ext cx="723913" cy="1182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3948440" y="3764797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7404526" y="529817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6161906" y="4827057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6553735" y="42382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1772E1-540E-4DF7-BA50-5906C343C92D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flipV="1">
            <a:off x="5931955" y="2236891"/>
            <a:ext cx="1167" cy="55764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BA51AFE-9E02-4FA3-A64D-CF62D320E6FC}"/>
              </a:ext>
            </a:extLst>
          </p:cNvPr>
          <p:cNvSpPr/>
          <p:nvPr/>
        </p:nvSpPr>
        <p:spPr>
          <a:xfrm>
            <a:off x="5584419" y="153948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063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 Invariant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5583252" y="2794533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4543712" y="3389805"/>
            <a:ext cx="1141673" cy="4771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146969" y="4827057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5566634" y="5298175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297142" y="4173264"/>
            <a:ext cx="2256593" cy="4137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178524" y="3389805"/>
            <a:ext cx="723913" cy="1182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3948440" y="3764797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7404526" y="529817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6161906" y="4827057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6553735" y="42382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1772E1-540E-4DF7-BA50-5906C343C92D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flipV="1">
            <a:off x="5931955" y="2236891"/>
            <a:ext cx="1167" cy="55764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BA51AFE-9E02-4FA3-A64D-CF62D320E6FC}"/>
              </a:ext>
            </a:extLst>
          </p:cNvPr>
          <p:cNvSpPr/>
          <p:nvPr/>
        </p:nvSpPr>
        <p:spPr>
          <a:xfrm>
            <a:off x="5584419" y="153948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2958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 Invariant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5583252" y="2794533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4543712" y="3389805"/>
            <a:ext cx="1141673" cy="4771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146969" y="4827057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5566634" y="5298175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297142" y="4173264"/>
            <a:ext cx="2256593" cy="4137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178524" y="3389805"/>
            <a:ext cx="723913" cy="1182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3948440" y="3764797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7404526" y="529817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6161906" y="4827057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6553735" y="42382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1772E1-540E-4DF7-BA50-5906C343C92D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flipV="1">
            <a:off x="5931955" y="2236891"/>
            <a:ext cx="1167" cy="55764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BA51AFE-9E02-4FA3-A64D-CF62D320E6FC}"/>
              </a:ext>
            </a:extLst>
          </p:cNvPr>
          <p:cNvSpPr/>
          <p:nvPr/>
        </p:nvSpPr>
        <p:spPr>
          <a:xfrm>
            <a:off x="5584419" y="153948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12218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 Invariant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5583252" y="2794533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4543712" y="3389805"/>
            <a:ext cx="1141673" cy="4771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146969" y="4827057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5566634" y="5298175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</p:cNvCxnSpPr>
          <p:nvPr/>
        </p:nvCxnSpPr>
        <p:spPr>
          <a:xfrm>
            <a:off x="4297142" y="4173264"/>
            <a:ext cx="2256593" cy="4137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178524" y="3389805"/>
            <a:ext cx="723913" cy="1182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3948440" y="3764797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7404526" y="529817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6161906" y="4827057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1772E1-540E-4DF7-BA50-5906C343C92D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flipV="1">
            <a:off x="5931955" y="2236891"/>
            <a:ext cx="1167" cy="55764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BA51AFE-9E02-4FA3-A64D-CF62D320E6FC}"/>
              </a:ext>
            </a:extLst>
          </p:cNvPr>
          <p:cNvSpPr/>
          <p:nvPr/>
        </p:nvSpPr>
        <p:spPr>
          <a:xfrm>
            <a:off x="5584419" y="153948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F90ED7-C0B2-41FA-9BB0-6FB9A21E30C5}"/>
              </a:ext>
            </a:extLst>
          </p:cNvPr>
          <p:cNvSpPr/>
          <p:nvPr/>
        </p:nvSpPr>
        <p:spPr>
          <a:xfrm>
            <a:off x="6553735" y="42382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11895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 Invariant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5583252" y="2794533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4543712" y="3389805"/>
            <a:ext cx="1141673" cy="4771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146969" y="4827057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5566634" y="5298175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297142" y="4173264"/>
            <a:ext cx="2256593" cy="4137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178524" y="3389805"/>
            <a:ext cx="723913" cy="1182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3948440" y="3764797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7404526" y="5298174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6161906" y="4827057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6553735" y="42382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1772E1-540E-4DF7-BA50-5906C343C92D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flipV="1">
            <a:off x="5931955" y="2236891"/>
            <a:ext cx="1167" cy="55764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BA51AFE-9E02-4FA3-A64D-CF62D320E6FC}"/>
              </a:ext>
            </a:extLst>
          </p:cNvPr>
          <p:cNvSpPr/>
          <p:nvPr/>
        </p:nvSpPr>
        <p:spPr>
          <a:xfrm>
            <a:off x="5584419" y="153948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171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 Invariant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5583252" y="2794533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4543712" y="3389805"/>
            <a:ext cx="1141673" cy="4771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146969" y="4827057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5566634" y="5298175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297142" y="4173264"/>
            <a:ext cx="2256593" cy="4137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178524" y="3389805"/>
            <a:ext cx="723913" cy="1182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3948440" y="3764797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7404526" y="5298174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6161906" y="4827057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6553735" y="42382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1772E1-540E-4DF7-BA50-5906C343C92D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flipV="1">
            <a:off x="5931955" y="2236891"/>
            <a:ext cx="1167" cy="55764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BA51AFE-9E02-4FA3-A64D-CF62D320E6FC}"/>
              </a:ext>
            </a:extLst>
          </p:cNvPr>
          <p:cNvSpPr/>
          <p:nvPr/>
        </p:nvSpPr>
        <p:spPr>
          <a:xfrm>
            <a:off x="5584419" y="153948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2F3FA-1F73-4D1A-B701-E6DE5BE9C58C}"/>
              </a:ext>
            </a:extLst>
          </p:cNvPr>
          <p:cNvSpPr/>
          <p:nvPr/>
        </p:nvSpPr>
        <p:spPr>
          <a:xfrm>
            <a:off x="7031110" y="1578044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EB2E42-818E-47D7-8067-415A413E3712}"/>
              </a:ext>
            </a:extLst>
          </p:cNvPr>
          <p:cNvSpPr/>
          <p:nvPr/>
        </p:nvSpPr>
        <p:spPr>
          <a:xfrm>
            <a:off x="7728515" y="4775676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38F7F2-91EE-470E-A0AD-840A68A82B1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656314" y="2653863"/>
            <a:ext cx="113086" cy="212181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AB351-07E9-4C01-8069-5F33E6E6078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870664" y="1926747"/>
            <a:ext cx="3160446" cy="59527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F1B53E-8014-4F78-AB66-6D72EF50F2F8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6302639" y="4146527"/>
            <a:ext cx="1528009" cy="73128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1169EA-D0E7-4AF7-8737-79DB8E76CC51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6161103" y="2173316"/>
            <a:ext cx="972140" cy="139366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44DDA2-3067-4500-BBD2-91A45C07E44B}"/>
              </a:ext>
            </a:extLst>
          </p:cNvPr>
          <p:cNvCxnSpPr>
            <a:cxnSpLocks/>
          </p:cNvCxnSpPr>
          <p:nvPr/>
        </p:nvCxnSpPr>
        <p:spPr>
          <a:xfrm flipV="1">
            <a:off x="3943751" y="4036423"/>
            <a:ext cx="1790249" cy="93654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7A329C8-E216-4FDF-9F1D-ABC013E05A1E}"/>
              </a:ext>
            </a:extLst>
          </p:cNvPr>
          <p:cNvSpPr/>
          <p:nvPr/>
        </p:nvSpPr>
        <p:spPr>
          <a:xfrm>
            <a:off x="3307611" y="4775677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931F4E-23DA-411A-81EE-E8EF95B70306}"/>
              </a:ext>
            </a:extLst>
          </p:cNvPr>
          <p:cNvSpPr/>
          <p:nvPr/>
        </p:nvSpPr>
        <p:spPr>
          <a:xfrm>
            <a:off x="5707367" y="3551255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C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FD997D-880A-4015-A23A-73672B34C7C3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4005016" y="5124379"/>
            <a:ext cx="3723499" cy="1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E0F7BC-4E91-4BEB-BEDC-F1719B19496A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7379813" y="2275449"/>
            <a:ext cx="697405" cy="250022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C73FE8D-EC0C-4B6A-9EA3-DD7F9D49E0EA}"/>
              </a:ext>
            </a:extLst>
          </p:cNvPr>
          <p:cNvSpPr/>
          <p:nvPr/>
        </p:nvSpPr>
        <p:spPr>
          <a:xfrm>
            <a:off x="3409744" y="2267184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65EF5-E864-4164-A1B2-412494144B7B}"/>
              </a:ext>
            </a:extLst>
          </p:cNvPr>
          <p:cNvSpPr txBox="1"/>
          <p:nvPr/>
        </p:nvSpPr>
        <p:spPr>
          <a:xfrm>
            <a:off x="8033007" y="747055"/>
            <a:ext cx="2260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basically we have to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vertices with no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incoming edges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every iteration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2AF7-8914-4F9E-A5EA-5FF0A5331A5C}"/>
              </a:ext>
            </a:extLst>
          </p:cNvPr>
          <p:cNvSpPr txBox="1"/>
          <p:nvPr/>
        </p:nvSpPr>
        <p:spPr>
          <a:xfrm>
            <a:off x="3929089" y="6000099"/>
            <a:ext cx="402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TOPOLOGICAL ORDER: A – B – E – C – D 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76652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 Invariant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5583252" y="2794533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4543712" y="3389805"/>
            <a:ext cx="1141673" cy="4771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146969" y="4827057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5566634" y="5298175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297142" y="4173264"/>
            <a:ext cx="2256593" cy="4137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178524" y="3389805"/>
            <a:ext cx="723913" cy="1182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3948440" y="3764797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7404526" y="5298174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6161906" y="4827057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6553735" y="42382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1772E1-540E-4DF7-BA50-5906C343C92D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flipV="1">
            <a:off x="5931955" y="2236891"/>
            <a:ext cx="1167" cy="55764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BA51AFE-9E02-4FA3-A64D-CF62D320E6FC}"/>
              </a:ext>
            </a:extLst>
          </p:cNvPr>
          <p:cNvSpPr/>
          <p:nvPr/>
        </p:nvSpPr>
        <p:spPr>
          <a:xfrm>
            <a:off x="5584419" y="153948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96330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 Invariant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5583252" y="2794533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4543712" y="3389805"/>
            <a:ext cx="1141673" cy="4771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146969" y="4827057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5566634" y="5298175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297142" y="4173264"/>
            <a:ext cx="2256593" cy="4137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178524" y="3389805"/>
            <a:ext cx="723913" cy="1182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3948440" y="3764797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7404526" y="5298174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6161906" y="4827057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6553735" y="42382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1772E1-540E-4DF7-BA50-5906C343C92D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flipV="1">
            <a:off x="5931955" y="2236891"/>
            <a:ext cx="1167" cy="55764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BA51AFE-9E02-4FA3-A64D-CF62D320E6FC}"/>
              </a:ext>
            </a:extLst>
          </p:cNvPr>
          <p:cNvSpPr/>
          <p:nvPr/>
        </p:nvSpPr>
        <p:spPr>
          <a:xfrm>
            <a:off x="5584419" y="153948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21530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 Invariant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5583252" y="2794533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4543712" y="3389805"/>
            <a:ext cx="1141673" cy="4771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146969" y="4827057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5566634" y="5298175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297142" y="4173264"/>
            <a:ext cx="2256593" cy="4137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178524" y="3389805"/>
            <a:ext cx="723913" cy="1182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3948440" y="3764797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7404526" y="5298174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6161906" y="4827057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6553735" y="42382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1772E1-540E-4DF7-BA50-5906C343C92D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flipV="1">
            <a:off x="5931955" y="2236891"/>
            <a:ext cx="1167" cy="55764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BA51AFE-9E02-4FA3-A64D-CF62D320E6FC}"/>
              </a:ext>
            </a:extLst>
          </p:cNvPr>
          <p:cNvSpPr/>
          <p:nvPr/>
        </p:nvSpPr>
        <p:spPr>
          <a:xfrm>
            <a:off x="5584419" y="1539486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1705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 Invariant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CE251F7E-E009-44CE-AFA8-1A29FE827E30}"/>
              </a:ext>
            </a:extLst>
          </p:cNvPr>
          <p:cNvSpPr txBox="1"/>
          <p:nvPr/>
        </p:nvSpPr>
        <p:spPr>
          <a:xfrm>
            <a:off x="838200" y="1429886"/>
            <a:ext cx="93896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at the end of therecursively call that visits vertex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know whether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vertex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itself has a path to any node earlier (ancestor nodes) on the stack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EC35F0-D0E5-48CF-9355-4485025A162C}"/>
              </a:ext>
            </a:extLst>
          </p:cNvPr>
          <p:cNvSpPr/>
          <p:nvPr/>
        </p:nvSpPr>
        <p:spPr>
          <a:xfrm>
            <a:off x="1846154" y="2838377"/>
            <a:ext cx="8499691" cy="15378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vertex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 a path to any node earlier on the stack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the recursive call returns and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stays on the stack</a:t>
            </a:r>
          </a:p>
        </p:txBody>
      </p:sp>
    </p:spTree>
    <p:extLst>
      <p:ext uri="{BB962C8B-B14F-4D97-AF65-F5344CB8AC3E}">
        <p14:creationId xmlns:p14="http://schemas.microsoft.com/office/powerpoint/2010/main" val="115290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Stack Invariant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CE251F7E-E009-44CE-AFA8-1A29FE827E30}"/>
              </a:ext>
            </a:extLst>
          </p:cNvPr>
          <p:cNvSpPr txBox="1"/>
          <p:nvPr/>
        </p:nvSpPr>
        <p:spPr>
          <a:xfrm>
            <a:off x="838200" y="1429886"/>
            <a:ext cx="93896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at the end of therecursively call that visits vertex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know whether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vertex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itself has a path to any node earlier (ancestor nodes) on the stack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EC35F0-D0E5-48CF-9355-4485025A162C}"/>
              </a:ext>
            </a:extLst>
          </p:cNvPr>
          <p:cNvSpPr/>
          <p:nvPr/>
        </p:nvSpPr>
        <p:spPr>
          <a:xfrm>
            <a:off x="1846154" y="2838377"/>
            <a:ext cx="8499691" cy="15378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vertex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 a path to any node earlier on the stack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the recursive call returns and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stays on the stack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E295A13-2109-4626-9E42-84CB6E1BB95E}"/>
              </a:ext>
            </a:extLst>
          </p:cNvPr>
          <p:cNvSpPr/>
          <p:nvPr/>
        </p:nvSpPr>
        <p:spPr>
          <a:xfrm>
            <a:off x="1846154" y="4659211"/>
            <a:ext cx="8499691" cy="1537805"/>
          </a:xfrm>
          <a:prstGeom prst="roundRect">
            <a:avLst/>
          </a:prstGeom>
          <a:solidFill>
            <a:srgbClr val="F0BDA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vertex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does not have a path to any node earlier on the stack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node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must be the root of its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strongly connected component </a:t>
            </a:r>
          </a:p>
        </p:txBody>
      </p:sp>
    </p:spTree>
    <p:extLst>
      <p:ext uri="{BB962C8B-B14F-4D97-AF65-F5344CB8AC3E}">
        <p14:creationId xmlns:p14="http://schemas.microsoft.com/office/powerpoint/2010/main" val="420757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55341467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EA873CFA-8853-429E-888A-BE196EC07DFD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2775474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2B06963B-A827-4297-A9FA-695B8E2F46D5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2028307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C6319A03-FC6C-44F5-B461-E5D4C6AA58BC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A689E7D7-DAED-4BCD-846A-9A1A55A88E3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9193691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(1,1)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FEFD11DF-982A-4357-875A-779C5953EBA0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754909AE-E03C-4DBD-BA43-6BC348E7B8C5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40607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2F3FA-1F73-4D1A-B701-E6DE5BE9C58C}"/>
              </a:ext>
            </a:extLst>
          </p:cNvPr>
          <p:cNvSpPr/>
          <p:nvPr/>
        </p:nvSpPr>
        <p:spPr>
          <a:xfrm>
            <a:off x="7031110" y="1578044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D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EB2E42-818E-47D7-8067-415A413E3712}"/>
              </a:ext>
            </a:extLst>
          </p:cNvPr>
          <p:cNvSpPr/>
          <p:nvPr/>
        </p:nvSpPr>
        <p:spPr>
          <a:xfrm>
            <a:off x="7728515" y="4775676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38F7F2-91EE-470E-A0AD-840A68A82B1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656314" y="2653863"/>
            <a:ext cx="113086" cy="212181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AB351-07E9-4C01-8069-5F33E6E6078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870664" y="1926747"/>
            <a:ext cx="3160446" cy="59527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F1B53E-8014-4F78-AB66-6D72EF50F2F8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6302639" y="4146527"/>
            <a:ext cx="1528009" cy="73128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1169EA-D0E7-4AF7-8737-79DB8E76CC51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6161103" y="2173316"/>
            <a:ext cx="972140" cy="139366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44DDA2-3067-4500-BBD2-91A45C07E44B}"/>
              </a:ext>
            </a:extLst>
          </p:cNvPr>
          <p:cNvCxnSpPr>
            <a:cxnSpLocks/>
          </p:cNvCxnSpPr>
          <p:nvPr/>
        </p:nvCxnSpPr>
        <p:spPr>
          <a:xfrm flipV="1">
            <a:off x="3943751" y="4036423"/>
            <a:ext cx="1790249" cy="936548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7A329C8-E216-4FDF-9F1D-ABC013E05A1E}"/>
              </a:ext>
            </a:extLst>
          </p:cNvPr>
          <p:cNvSpPr/>
          <p:nvPr/>
        </p:nvSpPr>
        <p:spPr>
          <a:xfrm>
            <a:off x="3307611" y="4775677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931F4E-23DA-411A-81EE-E8EF95B70306}"/>
              </a:ext>
            </a:extLst>
          </p:cNvPr>
          <p:cNvSpPr/>
          <p:nvPr/>
        </p:nvSpPr>
        <p:spPr>
          <a:xfrm>
            <a:off x="5707367" y="3551255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C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FD997D-880A-4015-A23A-73672B34C7C3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4005016" y="5124379"/>
            <a:ext cx="3723499" cy="1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E0F7BC-4E91-4BEB-BEDC-F1719B19496A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7379813" y="2275449"/>
            <a:ext cx="697405" cy="250022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C73FE8D-EC0C-4B6A-9EA3-DD7F9D49E0EA}"/>
              </a:ext>
            </a:extLst>
          </p:cNvPr>
          <p:cNvSpPr/>
          <p:nvPr/>
        </p:nvSpPr>
        <p:spPr>
          <a:xfrm>
            <a:off x="3409744" y="2267184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65EF5-E864-4164-A1B2-412494144B7B}"/>
              </a:ext>
            </a:extLst>
          </p:cNvPr>
          <p:cNvSpPr txBox="1"/>
          <p:nvPr/>
        </p:nvSpPr>
        <p:spPr>
          <a:xfrm>
            <a:off x="8033007" y="747055"/>
            <a:ext cx="2260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basically we have to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vertices with no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incoming edges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every iteration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2AF7-8914-4F9E-A5EA-5FF0A5331A5C}"/>
              </a:ext>
            </a:extLst>
          </p:cNvPr>
          <p:cNvSpPr txBox="1"/>
          <p:nvPr/>
        </p:nvSpPr>
        <p:spPr>
          <a:xfrm>
            <a:off x="3929089" y="6000099"/>
            <a:ext cx="402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TOPOLOGICAL ORDER: A – B – E – C – D  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18877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FEFD11DF-982A-4357-875A-779C5953EBA0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754909AE-E03C-4DBD-BA43-6BC348E7B8C5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2584603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FEFD11DF-982A-4357-875A-779C5953EBA0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754909AE-E03C-4DBD-BA43-6BC348E7B8C5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3203417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FEFD11DF-982A-4357-875A-779C5953EBA0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754909AE-E03C-4DBD-BA43-6BC348E7B8C5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0244778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FEFD11DF-982A-4357-875A-779C5953EBA0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3085802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FEFD11DF-982A-4357-875A-779C5953EBA0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0632845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13390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0624460-0DB7-4C3B-B5F3-99A54F230BEA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3987214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1665DCF3-D3CB-4617-9E9E-673E4FD0D56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4361478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94265480-A0F0-4DC5-8E1F-140EE6EDB756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28AAF0DF-AE98-4960-8FE0-7FFD20BF8F9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4952404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1FD15EAE-F722-471C-8948-0CEE74BE38E1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A1203A7F-685C-41DD-A83B-8DDACE77FE3F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04660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there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are several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applications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of topological ordering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 crucial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project management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softwares to decide the order in which the tasks should be executed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when we have a large application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several dependencies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why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Ant, Maven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Gradle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came to be</a:t>
            </a:r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6473520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(4,4)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6CF243E7-EB4C-4776-9EBE-1991E8911ED3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75064B97-EA17-4DC4-9297-0AB9AAD7F8C3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B26ABED4-D267-483B-B356-73BB1DD7CABD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4503391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(4,4)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10D5436C-B99A-4A35-89D7-485E25FF6AE0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489D3367-FD98-4818-848C-6E6C1811E06E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1E1D234C-D3BC-4B04-B8B1-56BC4770398B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DB6898FA-A909-40E3-ADD4-99D1BEBE7FE9}"/>
              </a:ext>
            </a:extLst>
          </p:cNvPr>
          <p:cNvSpPr/>
          <p:nvPr/>
        </p:nvSpPr>
        <p:spPr>
          <a:xfrm>
            <a:off x="8704397" y="377918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9487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(4,4)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(6,6)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3B3333C6-7D0B-41A0-B032-494B670479FD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D0AB8975-470E-43BC-A7D5-D351A83DB5C9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F0092D41-E89F-4905-92E8-150D54E2C517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2687A253-6D2E-47DF-AE8D-AC031C70CCA2}"/>
              </a:ext>
            </a:extLst>
          </p:cNvPr>
          <p:cNvSpPr/>
          <p:nvPr/>
        </p:nvSpPr>
        <p:spPr>
          <a:xfrm>
            <a:off x="8704397" y="377918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2" name="Lekerekített téglalap 24">
            <a:extLst>
              <a:ext uri="{FF2B5EF4-FFF2-40B4-BE49-F238E27FC236}">
                <a16:creationId xmlns:a16="http://schemas.microsoft.com/office/drawing/2014/main" id="{38B652F1-7189-42D7-B720-3DB86D0B80D8}"/>
              </a:ext>
            </a:extLst>
          </p:cNvPr>
          <p:cNvSpPr/>
          <p:nvPr/>
        </p:nvSpPr>
        <p:spPr>
          <a:xfrm>
            <a:off x="8704396" y="325082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93546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(4,4)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(6,6)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(7,7)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2" name="Lekerekített téglalap 24">
            <a:extLst>
              <a:ext uri="{FF2B5EF4-FFF2-40B4-BE49-F238E27FC236}">
                <a16:creationId xmlns:a16="http://schemas.microsoft.com/office/drawing/2014/main" id="{8F08841E-AA01-4F0B-9987-C9E15C5D76BF}"/>
              </a:ext>
            </a:extLst>
          </p:cNvPr>
          <p:cNvSpPr/>
          <p:nvPr/>
        </p:nvSpPr>
        <p:spPr>
          <a:xfrm>
            <a:off x="8704397" y="377918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3" name="Lekerekített téglalap 24">
            <a:extLst>
              <a:ext uri="{FF2B5EF4-FFF2-40B4-BE49-F238E27FC236}">
                <a16:creationId xmlns:a16="http://schemas.microsoft.com/office/drawing/2014/main" id="{2888FCC8-9FE1-481C-8124-BD691C789036}"/>
              </a:ext>
            </a:extLst>
          </p:cNvPr>
          <p:cNvSpPr/>
          <p:nvPr/>
        </p:nvSpPr>
        <p:spPr>
          <a:xfrm>
            <a:off x="8704396" y="325082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Lekerekített téglalap 24">
            <a:extLst>
              <a:ext uri="{FF2B5EF4-FFF2-40B4-BE49-F238E27FC236}">
                <a16:creationId xmlns:a16="http://schemas.microsoft.com/office/drawing/2014/main" id="{80CBD46D-0F4E-4DE8-8F1F-ACD0CFFC6A09}"/>
              </a:ext>
            </a:extLst>
          </p:cNvPr>
          <p:cNvSpPr/>
          <p:nvPr/>
        </p:nvSpPr>
        <p:spPr>
          <a:xfrm>
            <a:off x="8715974" y="27224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3726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(4,4)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(6,6)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2" name="Lekerekített téglalap 24">
            <a:extLst>
              <a:ext uri="{FF2B5EF4-FFF2-40B4-BE49-F238E27FC236}">
                <a16:creationId xmlns:a16="http://schemas.microsoft.com/office/drawing/2014/main" id="{8F08841E-AA01-4F0B-9987-C9E15C5D76BF}"/>
              </a:ext>
            </a:extLst>
          </p:cNvPr>
          <p:cNvSpPr/>
          <p:nvPr/>
        </p:nvSpPr>
        <p:spPr>
          <a:xfrm>
            <a:off x="8704397" y="377918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3" name="Lekerekített téglalap 24">
            <a:extLst>
              <a:ext uri="{FF2B5EF4-FFF2-40B4-BE49-F238E27FC236}">
                <a16:creationId xmlns:a16="http://schemas.microsoft.com/office/drawing/2014/main" id="{2888FCC8-9FE1-481C-8124-BD691C789036}"/>
              </a:ext>
            </a:extLst>
          </p:cNvPr>
          <p:cNvSpPr/>
          <p:nvPr/>
        </p:nvSpPr>
        <p:spPr>
          <a:xfrm>
            <a:off x="8704396" y="325082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Lekerekített téglalap 24">
            <a:extLst>
              <a:ext uri="{FF2B5EF4-FFF2-40B4-BE49-F238E27FC236}">
                <a16:creationId xmlns:a16="http://schemas.microsoft.com/office/drawing/2014/main" id="{80CBD46D-0F4E-4DE8-8F1F-ACD0CFFC6A09}"/>
              </a:ext>
            </a:extLst>
          </p:cNvPr>
          <p:cNvSpPr/>
          <p:nvPr/>
        </p:nvSpPr>
        <p:spPr>
          <a:xfrm>
            <a:off x="8715974" y="27224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00371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(4,4)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2" name="Lekerekített téglalap 24">
            <a:extLst>
              <a:ext uri="{FF2B5EF4-FFF2-40B4-BE49-F238E27FC236}">
                <a16:creationId xmlns:a16="http://schemas.microsoft.com/office/drawing/2014/main" id="{8F08841E-AA01-4F0B-9987-C9E15C5D76BF}"/>
              </a:ext>
            </a:extLst>
          </p:cNvPr>
          <p:cNvSpPr/>
          <p:nvPr/>
        </p:nvSpPr>
        <p:spPr>
          <a:xfrm>
            <a:off x="8704397" y="377918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3" name="Lekerekített téglalap 24">
            <a:extLst>
              <a:ext uri="{FF2B5EF4-FFF2-40B4-BE49-F238E27FC236}">
                <a16:creationId xmlns:a16="http://schemas.microsoft.com/office/drawing/2014/main" id="{2888FCC8-9FE1-481C-8124-BD691C789036}"/>
              </a:ext>
            </a:extLst>
          </p:cNvPr>
          <p:cNvSpPr/>
          <p:nvPr/>
        </p:nvSpPr>
        <p:spPr>
          <a:xfrm>
            <a:off x="8704396" y="325082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Lekerekített téglalap 24">
            <a:extLst>
              <a:ext uri="{FF2B5EF4-FFF2-40B4-BE49-F238E27FC236}">
                <a16:creationId xmlns:a16="http://schemas.microsoft.com/office/drawing/2014/main" id="{80CBD46D-0F4E-4DE8-8F1F-ACD0CFFC6A09}"/>
              </a:ext>
            </a:extLst>
          </p:cNvPr>
          <p:cNvSpPr/>
          <p:nvPr/>
        </p:nvSpPr>
        <p:spPr>
          <a:xfrm>
            <a:off x="8715974" y="27224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1700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(4,4)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2" name="Lekerekített téglalap 24">
            <a:extLst>
              <a:ext uri="{FF2B5EF4-FFF2-40B4-BE49-F238E27FC236}">
                <a16:creationId xmlns:a16="http://schemas.microsoft.com/office/drawing/2014/main" id="{8F08841E-AA01-4F0B-9987-C9E15C5D76BF}"/>
              </a:ext>
            </a:extLst>
          </p:cNvPr>
          <p:cNvSpPr/>
          <p:nvPr/>
        </p:nvSpPr>
        <p:spPr>
          <a:xfrm>
            <a:off x="8704397" y="377918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3" name="Lekerekített téglalap 24">
            <a:extLst>
              <a:ext uri="{FF2B5EF4-FFF2-40B4-BE49-F238E27FC236}">
                <a16:creationId xmlns:a16="http://schemas.microsoft.com/office/drawing/2014/main" id="{2888FCC8-9FE1-481C-8124-BD691C789036}"/>
              </a:ext>
            </a:extLst>
          </p:cNvPr>
          <p:cNvSpPr/>
          <p:nvPr/>
        </p:nvSpPr>
        <p:spPr>
          <a:xfrm>
            <a:off x="8704396" y="325082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Lekerekített téglalap 24">
            <a:extLst>
              <a:ext uri="{FF2B5EF4-FFF2-40B4-BE49-F238E27FC236}">
                <a16:creationId xmlns:a16="http://schemas.microsoft.com/office/drawing/2014/main" id="{80CBD46D-0F4E-4DE8-8F1F-ACD0CFFC6A09}"/>
              </a:ext>
            </a:extLst>
          </p:cNvPr>
          <p:cNvSpPr/>
          <p:nvPr/>
        </p:nvSpPr>
        <p:spPr>
          <a:xfrm>
            <a:off x="8715974" y="272246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728996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(4,4)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2" name="Lekerekített téglalap 24">
            <a:extLst>
              <a:ext uri="{FF2B5EF4-FFF2-40B4-BE49-F238E27FC236}">
                <a16:creationId xmlns:a16="http://schemas.microsoft.com/office/drawing/2014/main" id="{8F08841E-AA01-4F0B-9987-C9E15C5D76BF}"/>
              </a:ext>
            </a:extLst>
          </p:cNvPr>
          <p:cNvSpPr/>
          <p:nvPr/>
        </p:nvSpPr>
        <p:spPr>
          <a:xfrm>
            <a:off x="8704397" y="377918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3" name="Lekerekített téglalap 24">
            <a:extLst>
              <a:ext uri="{FF2B5EF4-FFF2-40B4-BE49-F238E27FC236}">
                <a16:creationId xmlns:a16="http://schemas.microsoft.com/office/drawing/2014/main" id="{2888FCC8-9FE1-481C-8124-BD691C789036}"/>
              </a:ext>
            </a:extLst>
          </p:cNvPr>
          <p:cNvSpPr/>
          <p:nvPr/>
        </p:nvSpPr>
        <p:spPr>
          <a:xfrm>
            <a:off x="8704396" y="325082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Lekerekített téglalap 24">
            <a:extLst>
              <a:ext uri="{FF2B5EF4-FFF2-40B4-BE49-F238E27FC236}">
                <a16:creationId xmlns:a16="http://schemas.microsoft.com/office/drawing/2014/main" id="{80CBD46D-0F4E-4DE8-8F1F-ACD0CFFC6A09}"/>
              </a:ext>
            </a:extLst>
          </p:cNvPr>
          <p:cNvSpPr/>
          <p:nvPr/>
        </p:nvSpPr>
        <p:spPr>
          <a:xfrm>
            <a:off x="8715974" y="2722467"/>
            <a:ext cx="2413687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8055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(4,4)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2" name="Lekerekített téglalap 24">
            <a:extLst>
              <a:ext uri="{FF2B5EF4-FFF2-40B4-BE49-F238E27FC236}">
                <a16:creationId xmlns:a16="http://schemas.microsoft.com/office/drawing/2014/main" id="{8F08841E-AA01-4F0B-9987-C9E15C5D76BF}"/>
              </a:ext>
            </a:extLst>
          </p:cNvPr>
          <p:cNvSpPr/>
          <p:nvPr/>
        </p:nvSpPr>
        <p:spPr>
          <a:xfrm>
            <a:off x="8704397" y="377918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3" name="Lekerekített téglalap 24">
            <a:extLst>
              <a:ext uri="{FF2B5EF4-FFF2-40B4-BE49-F238E27FC236}">
                <a16:creationId xmlns:a16="http://schemas.microsoft.com/office/drawing/2014/main" id="{2888FCC8-9FE1-481C-8124-BD691C789036}"/>
              </a:ext>
            </a:extLst>
          </p:cNvPr>
          <p:cNvSpPr/>
          <p:nvPr/>
        </p:nvSpPr>
        <p:spPr>
          <a:xfrm>
            <a:off x="8704396" y="325082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62272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(4,4)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2" name="Lekerekített téglalap 24">
            <a:extLst>
              <a:ext uri="{FF2B5EF4-FFF2-40B4-BE49-F238E27FC236}">
                <a16:creationId xmlns:a16="http://schemas.microsoft.com/office/drawing/2014/main" id="{8F08841E-AA01-4F0B-9987-C9E15C5D76BF}"/>
              </a:ext>
            </a:extLst>
          </p:cNvPr>
          <p:cNvSpPr/>
          <p:nvPr/>
        </p:nvSpPr>
        <p:spPr>
          <a:xfrm>
            <a:off x="8704397" y="377918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3" name="Lekerekített téglalap 24">
            <a:extLst>
              <a:ext uri="{FF2B5EF4-FFF2-40B4-BE49-F238E27FC236}">
                <a16:creationId xmlns:a16="http://schemas.microsoft.com/office/drawing/2014/main" id="{2888FCC8-9FE1-481C-8124-BD691C789036}"/>
              </a:ext>
            </a:extLst>
          </p:cNvPr>
          <p:cNvSpPr/>
          <p:nvPr/>
        </p:nvSpPr>
        <p:spPr>
          <a:xfrm>
            <a:off x="8704396" y="3250827"/>
            <a:ext cx="2413687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550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1CBBBD-460E-47E6-B795-2EC5D72FBE10}"/>
              </a:ext>
            </a:extLst>
          </p:cNvPr>
          <p:cNvCxnSpPr>
            <a:cxnSpLocks/>
          </p:cNvCxnSpPr>
          <p:nvPr/>
        </p:nvCxnSpPr>
        <p:spPr>
          <a:xfrm flipV="1">
            <a:off x="3973492" y="2510315"/>
            <a:ext cx="802694" cy="481460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69C68F2-4757-449F-8138-54B5EA911B5A}"/>
              </a:ext>
            </a:extLst>
          </p:cNvPr>
          <p:cNvSpPr/>
          <p:nvPr/>
        </p:nvSpPr>
        <p:spPr>
          <a:xfrm>
            <a:off x="4920184" y="1773527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FOURIER SERIES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3854130-C2B6-4115-B907-B0A4243DC26E}"/>
              </a:ext>
            </a:extLst>
          </p:cNvPr>
          <p:cNvSpPr/>
          <p:nvPr/>
        </p:nvSpPr>
        <p:spPr>
          <a:xfrm>
            <a:off x="2091100" y="3133564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ALGEBRA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8739D3-BF85-4F27-B9D7-1651D0A7D2BC}"/>
              </a:ext>
            </a:extLst>
          </p:cNvPr>
          <p:cNvSpPr/>
          <p:nvPr/>
        </p:nvSpPr>
        <p:spPr>
          <a:xfrm>
            <a:off x="3744891" y="4611958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DIFFERENTIAL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EQUATIONS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F8CCCD-3B4B-4754-ABE7-80C1F9AFB973}"/>
              </a:ext>
            </a:extLst>
          </p:cNvPr>
          <p:cNvSpPr/>
          <p:nvPr/>
        </p:nvSpPr>
        <p:spPr>
          <a:xfrm>
            <a:off x="8639449" y="4658312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STOCHASTIC PROCESSES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2ABC5E-F5EB-4854-9A08-83C99BD78FA5}"/>
              </a:ext>
            </a:extLst>
          </p:cNvPr>
          <p:cNvSpPr/>
          <p:nvPr/>
        </p:nvSpPr>
        <p:spPr>
          <a:xfrm>
            <a:off x="6290568" y="3315215"/>
            <a:ext cx="1740024" cy="6259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CALCULUS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A17F536-4D54-4024-AB18-F577C5CBDDBD}"/>
              </a:ext>
            </a:extLst>
          </p:cNvPr>
          <p:cNvCxnSpPr>
            <a:cxnSpLocks/>
          </p:cNvCxnSpPr>
          <p:nvPr/>
        </p:nvCxnSpPr>
        <p:spPr>
          <a:xfrm flipH="1" flipV="1">
            <a:off x="3973492" y="3506110"/>
            <a:ext cx="2122508" cy="110053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D8E706F-F988-4954-8012-C8FB91F7FDDF}"/>
              </a:ext>
            </a:extLst>
          </p:cNvPr>
          <p:cNvCxnSpPr>
            <a:cxnSpLocks/>
          </p:cNvCxnSpPr>
          <p:nvPr/>
        </p:nvCxnSpPr>
        <p:spPr>
          <a:xfrm flipH="1">
            <a:off x="5430172" y="4040073"/>
            <a:ext cx="748686" cy="454250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FD1DE0E-44FB-45D4-BB0A-B05E00BD6E22}"/>
              </a:ext>
            </a:extLst>
          </p:cNvPr>
          <p:cNvCxnSpPr>
            <a:cxnSpLocks/>
          </p:cNvCxnSpPr>
          <p:nvPr/>
        </p:nvCxnSpPr>
        <p:spPr>
          <a:xfrm>
            <a:off x="5758385" y="4960660"/>
            <a:ext cx="2684279" cy="46354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B2F4820-7C6D-4A96-9A3B-6CF8C05CE49F}"/>
              </a:ext>
            </a:extLst>
          </p:cNvPr>
          <p:cNvCxnSpPr>
            <a:cxnSpLocks/>
          </p:cNvCxnSpPr>
          <p:nvPr/>
        </p:nvCxnSpPr>
        <p:spPr>
          <a:xfrm>
            <a:off x="7901126" y="4165580"/>
            <a:ext cx="639192" cy="392558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261971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(4,4)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2" name="Lekerekített téglalap 24">
            <a:extLst>
              <a:ext uri="{FF2B5EF4-FFF2-40B4-BE49-F238E27FC236}">
                <a16:creationId xmlns:a16="http://schemas.microsoft.com/office/drawing/2014/main" id="{8F08841E-AA01-4F0B-9987-C9E15C5D76BF}"/>
              </a:ext>
            </a:extLst>
          </p:cNvPr>
          <p:cNvSpPr/>
          <p:nvPr/>
        </p:nvSpPr>
        <p:spPr>
          <a:xfrm>
            <a:off x="8704397" y="3779187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983835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(4,4)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2" name="Lekerekített téglalap 24">
            <a:extLst>
              <a:ext uri="{FF2B5EF4-FFF2-40B4-BE49-F238E27FC236}">
                <a16:creationId xmlns:a16="http://schemas.microsoft.com/office/drawing/2014/main" id="{8F08841E-AA01-4F0B-9987-C9E15C5D76BF}"/>
              </a:ext>
            </a:extLst>
          </p:cNvPr>
          <p:cNvSpPr/>
          <p:nvPr/>
        </p:nvSpPr>
        <p:spPr>
          <a:xfrm>
            <a:off x="8704397" y="3779187"/>
            <a:ext cx="2413687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hu-HU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958375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(4,4)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6105315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(4,4)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50889786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60806448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(3,3)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7225727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0730759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493441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97371191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1" name="Lekerekített téglalap 24">
            <a:extLst>
              <a:ext uri="{FF2B5EF4-FFF2-40B4-BE49-F238E27FC236}">
                <a16:creationId xmlns:a16="http://schemas.microsoft.com/office/drawing/2014/main" id="{C22D90D8-1EB9-4922-A5C2-6D75F10DF4AA}"/>
              </a:ext>
            </a:extLst>
          </p:cNvPr>
          <p:cNvSpPr/>
          <p:nvPr/>
        </p:nvSpPr>
        <p:spPr>
          <a:xfrm>
            <a:off x="8704397" y="4304871"/>
            <a:ext cx="2413687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35098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1CBBBD-460E-47E6-B795-2EC5D72FBE10}"/>
              </a:ext>
            </a:extLst>
          </p:cNvPr>
          <p:cNvCxnSpPr>
            <a:cxnSpLocks/>
          </p:cNvCxnSpPr>
          <p:nvPr/>
        </p:nvCxnSpPr>
        <p:spPr>
          <a:xfrm flipV="1">
            <a:off x="3973492" y="2510315"/>
            <a:ext cx="802694" cy="481460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69C68F2-4757-449F-8138-54B5EA911B5A}"/>
              </a:ext>
            </a:extLst>
          </p:cNvPr>
          <p:cNvSpPr/>
          <p:nvPr/>
        </p:nvSpPr>
        <p:spPr>
          <a:xfrm>
            <a:off x="4920184" y="1773527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FOURIER SERIES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3854130-C2B6-4115-B907-B0A4243DC26E}"/>
              </a:ext>
            </a:extLst>
          </p:cNvPr>
          <p:cNvSpPr/>
          <p:nvPr/>
        </p:nvSpPr>
        <p:spPr>
          <a:xfrm>
            <a:off x="2091100" y="3133564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ALGEBRA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8739D3-BF85-4F27-B9D7-1651D0A7D2BC}"/>
              </a:ext>
            </a:extLst>
          </p:cNvPr>
          <p:cNvSpPr/>
          <p:nvPr/>
        </p:nvSpPr>
        <p:spPr>
          <a:xfrm>
            <a:off x="3744891" y="4611958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DIFFERENTIAL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EQUATIONS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F8CCCD-3B4B-4754-ABE7-80C1F9AFB973}"/>
              </a:ext>
            </a:extLst>
          </p:cNvPr>
          <p:cNvSpPr/>
          <p:nvPr/>
        </p:nvSpPr>
        <p:spPr>
          <a:xfrm>
            <a:off x="8639449" y="4658312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STOCHASTIC PROCESSES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2ABC5E-F5EB-4854-9A08-83C99BD78FA5}"/>
              </a:ext>
            </a:extLst>
          </p:cNvPr>
          <p:cNvSpPr/>
          <p:nvPr/>
        </p:nvSpPr>
        <p:spPr>
          <a:xfrm>
            <a:off x="6290568" y="3315215"/>
            <a:ext cx="1740024" cy="6259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CALCULUS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A17F536-4D54-4024-AB18-F577C5CBDDBD}"/>
              </a:ext>
            </a:extLst>
          </p:cNvPr>
          <p:cNvCxnSpPr>
            <a:cxnSpLocks/>
          </p:cNvCxnSpPr>
          <p:nvPr/>
        </p:nvCxnSpPr>
        <p:spPr>
          <a:xfrm flipH="1" flipV="1">
            <a:off x="3973492" y="3506110"/>
            <a:ext cx="2122508" cy="110053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D8E706F-F988-4954-8012-C8FB91F7FDDF}"/>
              </a:ext>
            </a:extLst>
          </p:cNvPr>
          <p:cNvCxnSpPr>
            <a:cxnSpLocks/>
          </p:cNvCxnSpPr>
          <p:nvPr/>
        </p:nvCxnSpPr>
        <p:spPr>
          <a:xfrm flipH="1">
            <a:off x="5430172" y="4040073"/>
            <a:ext cx="748686" cy="454250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FD1DE0E-44FB-45D4-BB0A-B05E00BD6E22}"/>
              </a:ext>
            </a:extLst>
          </p:cNvPr>
          <p:cNvCxnSpPr>
            <a:cxnSpLocks/>
          </p:cNvCxnSpPr>
          <p:nvPr/>
        </p:nvCxnSpPr>
        <p:spPr>
          <a:xfrm>
            <a:off x="5758385" y="4960660"/>
            <a:ext cx="2684279" cy="46354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B2F4820-7C6D-4A96-9A3B-6CF8C05CE49F}"/>
              </a:ext>
            </a:extLst>
          </p:cNvPr>
          <p:cNvCxnSpPr>
            <a:cxnSpLocks/>
          </p:cNvCxnSpPr>
          <p:nvPr/>
        </p:nvCxnSpPr>
        <p:spPr>
          <a:xfrm>
            <a:off x="7901126" y="4165580"/>
            <a:ext cx="639192" cy="392558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1325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9197062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0" name="Lekerekített téglalap 24">
            <a:extLst>
              <a:ext uri="{FF2B5EF4-FFF2-40B4-BE49-F238E27FC236}">
                <a16:creationId xmlns:a16="http://schemas.microsoft.com/office/drawing/2014/main" id="{01FD1ED7-C6B8-44C3-A7D4-3EEFB32575F6}"/>
              </a:ext>
            </a:extLst>
          </p:cNvPr>
          <p:cNvSpPr/>
          <p:nvPr/>
        </p:nvSpPr>
        <p:spPr>
          <a:xfrm>
            <a:off x="8704398" y="4830711"/>
            <a:ext cx="2413687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85206922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Lekerekített téglalap 24">
            <a:extLst>
              <a:ext uri="{FF2B5EF4-FFF2-40B4-BE49-F238E27FC236}">
                <a16:creationId xmlns:a16="http://schemas.microsoft.com/office/drawing/2014/main" id="{E51A7DE8-3B0A-4703-860A-492B2A70E739}"/>
              </a:ext>
            </a:extLst>
          </p:cNvPr>
          <p:cNvSpPr/>
          <p:nvPr/>
        </p:nvSpPr>
        <p:spPr>
          <a:xfrm>
            <a:off x="8704399" y="5356551"/>
            <a:ext cx="2413687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99968675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Tarjan’s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8898820" y="6004380"/>
            <a:ext cx="204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5B227-B660-43BB-A49A-F7B6280CBDCA}"/>
              </a:ext>
            </a:extLst>
          </p:cNvPr>
          <p:cNvSpPr txBox="1"/>
          <p:nvPr/>
        </p:nvSpPr>
        <p:spPr>
          <a:xfrm>
            <a:off x="3097762" y="505931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6452C-733D-4544-9791-C386AB471008}"/>
              </a:ext>
            </a:extLst>
          </p:cNvPr>
          <p:cNvSpPr txBox="1"/>
          <p:nvPr/>
        </p:nvSpPr>
        <p:spPr>
          <a:xfrm>
            <a:off x="4842337" y="50593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(1,0)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EFE1D-39D9-49CA-907B-01C9D670796D}"/>
              </a:ext>
            </a:extLst>
          </p:cNvPr>
          <p:cNvSpPr txBox="1"/>
          <p:nvPr/>
        </p:nvSpPr>
        <p:spPr>
          <a:xfrm>
            <a:off x="1353164" y="505930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(2,2)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7F5CF-9EA1-46C9-B163-ACE7C49BA5B6}"/>
              </a:ext>
            </a:extLst>
          </p:cNvPr>
          <p:cNvSpPr txBox="1"/>
          <p:nvPr/>
        </p:nvSpPr>
        <p:spPr>
          <a:xfrm>
            <a:off x="1338984" y="19561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DAC8E-8592-43CF-8270-3ECA22208463}"/>
              </a:ext>
            </a:extLst>
          </p:cNvPr>
          <p:cNvSpPr txBox="1"/>
          <p:nvPr/>
        </p:nvSpPr>
        <p:spPr>
          <a:xfrm>
            <a:off x="3097761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A830-5E7F-4F69-80E1-585043392083}"/>
              </a:ext>
            </a:extLst>
          </p:cNvPr>
          <p:cNvSpPr txBox="1"/>
          <p:nvPr/>
        </p:nvSpPr>
        <p:spPr>
          <a:xfrm>
            <a:off x="483227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(5,5)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4B0C36-9269-4CC6-8B4D-5E592BE54779}"/>
              </a:ext>
            </a:extLst>
          </p:cNvPr>
          <p:cNvSpPr txBox="1"/>
          <p:nvPr/>
        </p:nvSpPr>
        <p:spPr>
          <a:xfrm>
            <a:off x="6593704" y="1956184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1026-E944-4D05-B6CE-3847CE6CDEA7}"/>
              </a:ext>
            </a:extLst>
          </p:cNvPr>
          <p:cNvSpPr txBox="1"/>
          <p:nvPr/>
        </p:nvSpPr>
        <p:spPr>
          <a:xfrm>
            <a:off x="6581506" y="5070077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(7,</a:t>
            </a: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02760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Maximum Flow Problem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(Graph Algorithms)</a:t>
            </a:r>
          </a:p>
        </p:txBody>
      </p:sp>
    </p:spTree>
    <p:extLst>
      <p:ext uri="{BB962C8B-B14F-4D97-AF65-F5344CB8AC3E}">
        <p14:creationId xmlns:p14="http://schemas.microsoft.com/office/powerpoint/2010/main" val="3205440046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9F744E-DC5A-400B-9E8E-88B4A0A97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1031245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maximum flow problem was first formulated back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1954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a simplified model of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Soviet railway traffic flow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Lester R. Ford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and 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Delbert R. Fulkerson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created the first known algorithm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that can solve this problem in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1955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30DA7C-73B9-408A-BFEB-A0D2BFE27D1E}"/>
              </a:ext>
            </a:extLst>
          </p:cNvPr>
          <p:cNvSpPr/>
          <p:nvPr/>
        </p:nvSpPr>
        <p:spPr>
          <a:xfrm>
            <a:off x="1960880" y="3931920"/>
            <a:ext cx="8270240" cy="1930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„</a:t>
            </a:r>
            <a:r>
              <a:rPr lang="en-GB" sz="2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Consider a </a:t>
            </a:r>
            <a:r>
              <a:rPr lang="en-GB" sz="22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rail network </a:t>
            </a:r>
            <a:r>
              <a:rPr lang="en-GB" sz="2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connecting two cities by way of a number of intermediate cities, where each link of the network has a number assigned to it representing its capacity. Assuming a steady state condition, find a </a:t>
            </a:r>
            <a:r>
              <a:rPr lang="en-GB" sz="2200" b="1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maximal flow </a:t>
            </a:r>
            <a:r>
              <a:rPr lang="en-GB" sz="2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from one given city to the other</a:t>
            </a:r>
            <a:r>
              <a:rPr lang="hu-HU" sz="2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”</a:t>
            </a:r>
            <a:endParaRPr lang="en-GB" sz="2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732454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6B67AF-56A7-4A46-83E4-A802DC9EA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34" y="2346960"/>
            <a:ext cx="5274333" cy="2672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3BC112-C4C3-4CCE-BBA6-4DD8487AFE52}"/>
              </a:ext>
            </a:extLst>
          </p:cNvPr>
          <p:cNvSpPr txBox="1"/>
          <p:nvPr/>
        </p:nvSpPr>
        <p:spPr>
          <a:xfrm>
            <a:off x="3343625" y="1487791"/>
            <a:ext cx="8735340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G(V,E)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graph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vertices and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directed edges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 a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 network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source and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target or sink)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    </a:t>
            </a:r>
            <a:r>
              <a:rPr lang="hu-HU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MAXIMUM FLOW PROBLEM IS TO FIND A FEASIBLE</a:t>
            </a:r>
          </a:p>
          <a:p>
            <a:pPr algn="ctr"/>
            <a:r>
              <a:rPr lang="hu-HU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          FLOW FROM s TO t THAT IS MAXIMUM !!!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               </a:t>
            </a:r>
            <a:r>
              <a:rPr lang="hu-HU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example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flow of water in pipes or flow of cars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      in the traffic where edges are the streets and roads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4673D-5966-4AB0-B7A9-BF9DEC1B1A44}"/>
              </a:ext>
            </a:extLst>
          </p:cNvPr>
          <p:cNvSpPr txBox="1"/>
          <p:nvPr/>
        </p:nvSpPr>
        <p:spPr>
          <a:xfrm>
            <a:off x="6122" y="5447714"/>
            <a:ext cx="2334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flow is coming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source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POSITIVE DIVERGENCE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9A29E27-02D0-4197-ACA2-B6F1684D7D2B}"/>
              </a:ext>
            </a:extLst>
          </p:cNvPr>
          <p:cNvSpPr/>
          <p:nvPr/>
        </p:nvSpPr>
        <p:spPr>
          <a:xfrm rot="5400000">
            <a:off x="793505" y="4390097"/>
            <a:ext cx="474980" cy="1282700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96A17C-54F8-4AEE-9932-E1778B68C947}"/>
              </a:ext>
            </a:extLst>
          </p:cNvPr>
          <p:cNvSpPr txBox="1"/>
          <p:nvPr/>
        </p:nvSpPr>
        <p:spPr>
          <a:xfrm>
            <a:off x="4607436" y="5447714"/>
            <a:ext cx="24178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flow is heading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sink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rgbClr val="FF9999"/>
                </a:solidFill>
              </a:rPr>
              <a:t>NEGATIVE DIVERGENCE</a:t>
            </a:r>
            <a:endParaRPr lang="en-GB" b="1" i="1" dirty="0">
              <a:solidFill>
                <a:srgbClr val="FF9999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843622C-6229-4F30-9F7D-C83792B33B02}"/>
              </a:ext>
            </a:extLst>
          </p:cNvPr>
          <p:cNvSpPr/>
          <p:nvPr/>
        </p:nvSpPr>
        <p:spPr>
          <a:xfrm rot="5400000">
            <a:off x="5578865" y="4390097"/>
            <a:ext cx="474980" cy="1282700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504794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6B67AF-56A7-4A46-83E4-A802DC9EA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34" y="2346960"/>
            <a:ext cx="5274333" cy="2672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24673D-5966-4AB0-B7A9-BF9DEC1B1A44}"/>
              </a:ext>
            </a:extLst>
          </p:cNvPr>
          <p:cNvSpPr txBox="1"/>
          <p:nvPr/>
        </p:nvSpPr>
        <p:spPr>
          <a:xfrm>
            <a:off x="6122" y="5447714"/>
            <a:ext cx="2334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flow is coming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source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POSITIVE DIVERGENCE</a:t>
            </a:r>
            <a:endParaRPr lang="en-GB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9A29E27-02D0-4197-ACA2-B6F1684D7D2B}"/>
              </a:ext>
            </a:extLst>
          </p:cNvPr>
          <p:cNvSpPr/>
          <p:nvPr/>
        </p:nvSpPr>
        <p:spPr>
          <a:xfrm rot="5400000">
            <a:off x="793505" y="4390097"/>
            <a:ext cx="474980" cy="1282700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96A17C-54F8-4AEE-9932-E1778B68C947}"/>
              </a:ext>
            </a:extLst>
          </p:cNvPr>
          <p:cNvSpPr txBox="1"/>
          <p:nvPr/>
        </p:nvSpPr>
        <p:spPr>
          <a:xfrm>
            <a:off x="4607436" y="5447714"/>
            <a:ext cx="24178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flow is heading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sink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rgbClr val="FF9999"/>
                </a:solidFill>
              </a:rPr>
              <a:t>NEGATIVE DIVERGENCE</a:t>
            </a:r>
            <a:endParaRPr lang="en-GB" b="1" i="1" dirty="0">
              <a:solidFill>
                <a:srgbClr val="FF9999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843622C-6229-4F30-9F7D-C83792B33B02}"/>
              </a:ext>
            </a:extLst>
          </p:cNvPr>
          <p:cNvSpPr/>
          <p:nvPr/>
        </p:nvSpPr>
        <p:spPr>
          <a:xfrm rot="5400000">
            <a:off x="5578865" y="4390097"/>
            <a:ext cx="474980" cy="1282700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5F9471-C052-4D45-9ED5-5EA835417D7E}"/>
              </a:ext>
            </a:extLst>
          </p:cNvPr>
          <p:cNvSpPr txBox="1"/>
          <p:nvPr/>
        </p:nvSpPr>
        <p:spPr>
          <a:xfrm>
            <a:off x="7145288" y="1710402"/>
            <a:ext cx="42965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assign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c(u,v)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capacity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to every edge which is the maximum flow to that given edge (for example pipe or road)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assign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f(u,v) flow value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to every edge which is the actual flow. For example: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10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gallon of water/seconds that’s a flow </a:t>
            </a:r>
          </a:p>
        </p:txBody>
      </p:sp>
    </p:spTree>
    <p:extLst>
      <p:ext uri="{BB962C8B-B14F-4D97-AF65-F5344CB8AC3E}">
        <p14:creationId xmlns:p14="http://schemas.microsoft.com/office/powerpoint/2010/main" val="3917353694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CF7CD7-514E-4C1A-BC4C-C0182860656E}"/>
              </a:ext>
            </a:extLst>
          </p:cNvPr>
          <p:cNvSpPr/>
          <p:nvPr/>
        </p:nvSpPr>
        <p:spPr>
          <a:xfrm>
            <a:off x="2705579" y="3713892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A0DA97-DD78-460E-B1E4-FB90E697A40A}"/>
              </a:ext>
            </a:extLst>
          </p:cNvPr>
          <p:cNvSpPr/>
          <p:nvPr/>
        </p:nvSpPr>
        <p:spPr>
          <a:xfrm>
            <a:off x="4431406" y="2259913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EF3E94-72FB-4818-84AD-BCBEC22E47DC}"/>
              </a:ext>
            </a:extLst>
          </p:cNvPr>
          <p:cNvSpPr/>
          <p:nvPr/>
        </p:nvSpPr>
        <p:spPr>
          <a:xfrm>
            <a:off x="6733882" y="2259913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195ED4-383D-4B53-B1D7-FE68D03A80D9}"/>
              </a:ext>
            </a:extLst>
          </p:cNvPr>
          <p:cNvSpPr/>
          <p:nvPr/>
        </p:nvSpPr>
        <p:spPr>
          <a:xfrm>
            <a:off x="4427286" y="3713892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9E7A57-339F-467E-8D7C-014140BEE7BE}"/>
              </a:ext>
            </a:extLst>
          </p:cNvPr>
          <p:cNvSpPr/>
          <p:nvPr/>
        </p:nvSpPr>
        <p:spPr>
          <a:xfrm>
            <a:off x="6733882" y="3713892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5FB122-2DCC-4E59-BE03-DF0E965D4E6D}"/>
              </a:ext>
            </a:extLst>
          </p:cNvPr>
          <p:cNvSpPr/>
          <p:nvPr/>
        </p:nvSpPr>
        <p:spPr>
          <a:xfrm>
            <a:off x="8447354" y="3713892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044675-AB5E-4362-8299-659FE3FD6788}"/>
              </a:ext>
            </a:extLst>
          </p:cNvPr>
          <p:cNvSpPr/>
          <p:nvPr/>
        </p:nvSpPr>
        <p:spPr>
          <a:xfrm>
            <a:off x="4427286" y="5077254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FEFE7AF-571F-4FAD-A444-3421A8E4FC59}"/>
              </a:ext>
            </a:extLst>
          </p:cNvPr>
          <p:cNvSpPr/>
          <p:nvPr/>
        </p:nvSpPr>
        <p:spPr>
          <a:xfrm>
            <a:off x="6733882" y="5077254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94457F-3D48-4DA4-91B8-C82F875C11CF}"/>
              </a:ext>
            </a:extLst>
          </p:cNvPr>
          <p:cNvCxnSpPr>
            <a:cxnSpLocks/>
          </p:cNvCxnSpPr>
          <p:nvPr/>
        </p:nvCxnSpPr>
        <p:spPr>
          <a:xfrm flipV="1">
            <a:off x="3211566" y="2766176"/>
            <a:ext cx="1306425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E2D394-9B22-4286-BE31-5146B778E0B5}"/>
              </a:ext>
            </a:extLst>
          </p:cNvPr>
          <p:cNvCxnSpPr>
            <a:cxnSpLocks/>
          </p:cNvCxnSpPr>
          <p:nvPr/>
        </p:nvCxnSpPr>
        <p:spPr>
          <a:xfrm>
            <a:off x="3298427" y="4010454"/>
            <a:ext cx="112858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5A9D87-C886-45CB-90D4-757A66BDA152}"/>
              </a:ext>
            </a:extLst>
          </p:cNvPr>
          <p:cNvCxnSpPr>
            <a:cxnSpLocks/>
          </p:cNvCxnSpPr>
          <p:nvPr/>
        </p:nvCxnSpPr>
        <p:spPr>
          <a:xfrm>
            <a:off x="3211566" y="4220155"/>
            <a:ext cx="1302305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817E6A-07D8-4738-AA13-5F0C433B981C}"/>
              </a:ext>
            </a:extLst>
          </p:cNvPr>
          <p:cNvCxnSpPr>
            <a:cxnSpLocks/>
          </p:cNvCxnSpPr>
          <p:nvPr/>
        </p:nvCxnSpPr>
        <p:spPr>
          <a:xfrm flipH="1">
            <a:off x="4724117" y="2853037"/>
            <a:ext cx="4120" cy="86085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273A4B-7CEE-4536-BE08-84FF814EFB39}"/>
              </a:ext>
            </a:extLst>
          </p:cNvPr>
          <p:cNvCxnSpPr>
            <a:cxnSpLocks/>
          </p:cNvCxnSpPr>
          <p:nvPr/>
        </p:nvCxnSpPr>
        <p:spPr>
          <a:xfrm>
            <a:off x="4724117" y="4307016"/>
            <a:ext cx="0" cy="77023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DFE120-2AA9-495F-B55F-4797410BF5A9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5020410" y="5373816"/>
            <a:ext cx="171347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DBD280-34F1-4912-B3EE-035F45E90418}"/>
              </a:ext>
            </a:extLst>
          </p:cNvPr>
          <p:cNvCxnSpPr>
            <a:cxnSpLocks/>
          </p:cNvCxnSpPr>
          <p:nvPr/>
        </p:nvCxnSpPr>
        <p:spPr>
          <a:xfrm>
            <a:off x="5020134" y="4010454"/>
            <a:ext cx="171347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173CC4-9B7F-4D1C-A7E8-3385EF4C8420}"/>
              </a:ext>
            </a:extLst>
          </p:cNvPr>
          <p:cNvCxnSpPr>
            <a:cxnSpLocks/>
          </p:cNvCxnSpPr>
          <p:nvPr/>
        </p:nvCxnSpPr>
        <p:spPr>
          <a:xfrm>
            <a:off x="5024254" y="2556475"/>
            <a:ext cx="170935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810A1B-0DE8-4BEE-B0EA-FE9357BAE9E5}"/>
              </a:ext>
            </a:extLst>
          </p:cNvPr>
          <p:cNvCxnSpPr>
            <a:cxnSpLocks/>
          </p:cNvCxnSpPr>
          <p:nvPr/>
        </p:nvCxnSpPr>
        <p:spPr>
          <a:xfrm>
            <a:off x="5024254" y="2556475"/>
            <a:ext cx="1796213" cy="124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40489F-42C9-4C63-9F60-D6B0AF06C03B}"/>
              </a:ext>
            </a:extLst>
          </p:cNvPr>
          <p:cNvCxnSpPr>
            <a:cxnSpLocks/>
          </p:cNvCxnSpPr>
          <p:nvPr/>
        </p:nvCxnSpPr>
        <p:spPr>
          <a:xfrm flipH="1" flipV="1">
            <a:off x="4933273" y="4220155"/>
            <a:ext cx="1887194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DFC348-9CA4-43B3-9342-AE686A968DFA}"/>
              </a:ext>
            </a:extLst>
          </p:cNvPr>
          <p:cNvCxnSpPr>
            <a:cxnSpLocks/>
          </p:cNvCxnSpPr>
          <p:nvPr/>
        </p:nvCxnSpPr>
        <p:spPr>
          <a:xfrm>
            <a:off x="7030168" y="2853037"/>
            <a:ext cx="0" cy="86085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BB44A6-FDC9-46B5-89CD-3A9AC0EDB50E}"/>
              </a:ext>
            </a:extLst>
          </p:cNvPr>
          <p:cNvCxnSpPr>
            <a:cxnSpLocks/>
          </p:cNvCxnSpPr>
          <p:nvPr/>
        </p:nvCxnSpPr>
        <p:spPr>
          <a:xfrm>
            <a:off x="7030168" y="4307016"/>
            <a:ext cx="0" cy="77023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CEA73-248C-47D3-8979-0CCC07075260}"/>
              </a:ext>
            </a:extLst>
          </p:cNvPr>
          <p:cNvCxnSpPr>
            <a:cxnSpLocks/>
          </p:cNvCxnSpPr>
          <p:nvPr/>
        </p:nvCxnSpPr>
        <p:spPr>
          <a:xfrm>
            <a:off x="7326730" y="4010454"/>
            <a:ext cx="112034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FBABF9-ECA8-4360-A400-277EEF6B135B}"/>
              </a:ext>
            </a:extLst>
          </p:cNvPr>
          <p:cNvCxnSpPr>
            <a:stCxn id="20" idx="6"/>
            <a:endCxn id="18" idx="3"/>
          </p:cNvCxnSpPr>
          <p:nvPr/>
        </p:nvCxnSpPr>
        <p:spPr>
          <a:xfrm flipV="1">
            <a:off x="7327006" y="4220155"/>
            <a:ext cx="1207209" cy="115366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6A2656-C86D-47D1-AF75-8BAE2B2185EA}"/>
              </a:ext>
            </a:extLst>
          </p:cNvPr>
          <p:cNvCxnSpPr>
            <a:cxnSpLocks/>
          </p:cNvCxnSpPr>
          <p:nvPr/>
        </p:nvCxnSpPr>
        <p:spPr>
          <a:xfrm>
            <a:off x="7326730" y="2556475"/>
            <a:ext cx="1207209" cy="124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6BE0590-121D-41BD-9FC5-ED489E4675BB}"/>
              </a:ext>
            </a:extLst>
          </p:cNvPr>
          <p:cNvSpPr txBox="1"/>
          <p:nvPr/>
        </p:nvSpPr>
        <p:spPr>
          <a:xfrm>
            <a:off x="3416074" y="2963765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0/10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AF2071-3820-40EE-9002-9E2F13F0D1BD}"/>
              </a:ext>
            </a:extLst>
          </p:cNvPr>
          <p:cNvSpPr txBox="1"/>
          <p:nvPr/>
        </p:nvSpPr>
        <p:spPr>
          <a:xfrm>
            <a:off x="3640337" y="3685147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0/5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53636D-8A91-472C-809B-3D949C350ADA}"/>
              </a:ext>
            </a:extLst>
          </p:cNvPr>
          <p:cNvSpPr txBox="1"/>
          <p:nvPr/>
        </p:nvSpPr>
        <p:spPr>
          <a:xfrm>
            <a:off x="3416074" y="4692135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0/15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FB8BCA-3CF2-422D-849B-86412399ABA5}"/>
              </a:ext>
            </a:extLst>
          </p:cNvPr>
          <p:cNvSpPr txBox="1"/>
          <p:nvPr/>
        </p:nvSpPr>
        <p:spPr>
          <a:xfrm>
            <a:off x="5526673" y="5400594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0/16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6B80D0-5A8D-462F-A536-2638799219F6}"/>
              </a:ext>
            </a:extLst>
          </p:cNvPr>
          <p:cNvSpPr txBox="1"/>
          <p:nvPr/>
        </p:nvSpPr>
        <p:spPr>
          <a:xfrm>
            <a:off x="5922681" y="4468888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0/6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FCBAE6-A982-4EBC-96A1-365035E66F4E}"/>
              </a:ext>
            </a:extLst>
          </p:cNvPr>
          <p:cNvSpPr txBox="1"/>
          <p:nvPr/>
        </p:nvSpPr>
        <p:spPr>
          <a:xfrm>
            <a:off x="5555869" y="3693572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0/8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DD229E-06C5-420B-820D-77884334407D}"/>
              </a:ext>
            </a:extLst>
          </p:cNvPr>
          <p:cNvSpPr txBox="1"/>
          <p:nvPr/>
        </p:nvSpPr>
        <p:spPr>
          <a:xfrm>
            <a:off x="5902361" y="2945757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0/15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66A85C-8544-4E13-8E58-2C790C78E8F7}"/>
              </a:ext>
            </a:extLst>
          </p:cNvPr>
          <p:cNvSpPr txBox="1"/>
          <p:nvPr/>
        </p:nvSpPr>
        <p:spPr>
          <a:xfrm>
            <a:off x="5638693" y="2237580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0/9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C17F91-5C82-4C9A-9A18-BF897E6D5366}"/>
              </a:ext>
            </a:extLst>
          </p:cNvPr>
          <p:cNvSpPr txBox="1"/>
          <p:nvPr/>
        </p:nvSpPr>
        <p:spPr>
          <a:xfrm>
            <a:off x="7791909" y="2870836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0/10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6A20A5-60F3-4E4F-AD62-E3D1884D0DA0}"/>
              </a:ext>
            </a:extLst>
          </p:cNvPr>
          <p:cNvSpPr txBox="1"/>
          <p:nvPr/>
        </p:nvSpPr>
        <p:spPr>
          <a:xfrm>
            <a:off x="7009720" y="3115034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0/15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FCA276-5B5C-4C13-9DF6-4D1876ECC591}"/>
              </a:ext>
            </a:extLst>
          </p:cNvPr>
          <p:cNvSpPr txBox="1"/>
          <p:nvPr/>
        </p:nvSpPr>
        <p:spPr>
          <a:xfrm>
            <a:off x="7538778" y="3705466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0/10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29173B-A020-43AE-A9C7-ECAD663B8063}"/>
              </a:ext>
            </a:extLst>
          </p:cNvPr>
          <p:cNvSpPr txBox="1"/>
          <p:nvPr/>
        </p:nvSpPr>
        <p:spPr>
          <a:xfrm>
            <a:off x="7833269" y="4796985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0/10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4E7667-C0CB-4FE9-9D16-B9A496038C93}"/>
              </a:ext>
            </a:extLst>
          </p:cNvPr>
          <p:cNvSpPr txBox="1"/>
          <p:nvPr/>
        </p:nvSpPr>
        <p:spPr>
          <a:xfrm>
            <a:off x="7009720" y="4471427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0/15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7511D9-5CBB-445F-B3C1-ECB65A390082}"/>
              </a:ext>
            </a:extLst>
          </p:cNvPr>
          <p:cNvSpPr txBox="1"/>
          <p:nvPr/>
        </p:nvSpPr>
        <p:spPr>
          <a:xfrm>
            <a:off x="4716165" y="3097825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0/4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20A45-1520-4910-B68A-B53884E5155E}"/>
              </a:ext>
            </a:extLst>
          </p:cNvPr>
          <p:cNvSpPr txBox="1"/>
          <p:nvPr/>
        </p:nvSpPr>
        <p:spPr>
          <a:xfrm>
            <a:off x="4715968" y="4508209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0/4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1F0244-5A8A-404F-8B98-3421B2963F92}"/>
              </a:ext>
            </a:extLst>
          </p:cNvPr>
          <p:cNvSpPr txBox="1"/>
          <p:nvPr/>
        </p:nvSpPr>
        <p:spPr>
          <a:xfrm>
            <a:off x="838200" y="1421302"/>
            <a:ext cx="187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FLOW / CAPACITY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02081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CF7CD7-514E-4C1A-BC4C-C0182860656E}"/>
              </a:ext>
            </a:extLst>
          </p:cNvPr>
          <p:cNvSpPr/>
          <p:nvPr/>
        </p:nvSpPr>
        <p:spPr>
          <a:xfrm>
            <a:off x="2705579" y="3713892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A0DA97-DD78-460E-B1E4-FB90E697A40A}"/>
              </a:ext>
            </a:extLst>
          </p:cNvPr>
          <p:cNvSpPr/>
          <p:nvPr/>
        </p:nvSpPr>
        <p:spPr>
          <a:xfrm>
            <a:off x="4431406" y="2259913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EF3E94-72FB-4818-84AD-BCBEC22E47DC}"/>
              </a:ext>
            </a:extLst>
          </p:cNvPr>
          <p:cNvSpPr/>
          <p:nvPr/>
        </p:nvSpPr>
        <p:spPr>
          <a:xfrm>
            <a:off x="6733882" y="2259913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195ED4-383D-4B53-B1D7-FE68D03A80D9}"/>
              </a:ext>
            </a:extLst>
          </p:cNvPr>
          <p:cNvSpPr/>
          <p:nvPr/>
        </p:nvSpPr>
        <p:spPr>
          <a:xfrm>
            <a:off x="4427286" y="3713892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9E7A57-339F-467E-8D7C-014140BEE7BE}"/>
              </a:ext>
            </a:extLst>
          </p:cNvPr>
          <p:cNvSpPr/>
          <p:nvPr/>
        </p:nvSpPr>
        <p:spPr>
          <a:xfrm>
            <a:off x="6733882" y="3713892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5FB122-2DCC-4E59-BE03-DF0E965D4E6D}"/>
              </a:ext>
            </a:extLst>
          </p:cNvPr>
          <p:cNvSpPr/>
          <p:nvPr/>
        </p:nvSpPr>
        <p:spPr>
          <a:xfrm>
            <a:off x="8447354" y="3713892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044675-AB5E-4362-8299-659FE3FD6788}"/>
              </a:ext>
            </a:extLst>
          </p:cNvPr>
          <p:cNvSpPr/>
          <p:nvPr/>
        </p:nvSpPr>
        <p:spPr>
          <a:xfrm>
            <a:off x="4427286" y="5077254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FEFE7AF-571F-4FAD-A444-3421A8E4FC59}"/>
              </a:ext>
            </a:extLst>
          </p:cNvPr>
          <p:cNvSpPr/>
          <p:nvPr/>
        </p:nvSpPr>
        <p:spPr>
          <a:xfrm>
            <a:off x="6733882" y="5077254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94457F-3D48-4DA4-91B8-C82F875C11CF}"/>
              </a:ext>
            </a:extLst>
          </p:cNvPr>
          <p:cNvCxnSpPr>
            <a:cxnSpLocks/>
          </p:cNvCxnSpPr>
          <p:nvPr/>
        </p:nvCxnSpPr>
        <p:spPr>
          <a:xfrm flipV="1">
            <a:off x="3211566" y="2766176"/>
            <a:ext cx="1306425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E2D394-9B22-4286-BE31-5146B778E0B5}"/>
              </a:ext>
            </a:extLst>
          </p:cNvPr>
          <p:cNvCxnSpPr>
            <a:cxnSpLocks/>
          </p:cNvCxnSpPr>
          <p:nvPr/>
        </p:nvCxnSpPr>
        <p:spPr>
          <a:xfrm>
            <a:off x="3298427" y="4010454"/>
            <a:ext cx="112858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5A9D87-C886-45CB-90D4-757A66BDA152}"/>
              </a:ext>
            </a:extLst>
          </p:cNvPr>
          <p:cNvCxnSpPr>
            <a:cxnSpLocks/>
          </p:cNvCxnSpPr>
          <p:nvPr/>
        </p:nvCxnSpPr>
        <p:spPr>
          <a:xfrm>
            <a:off x="3211566" y="4220155"/>
            <a:ext cx="1302305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817E6A-07D8-4738-AA13-5F0C433B981C}"/>
              </a:ext>
            </a:extLst>
          </p:cNvPr>
          <p:cNvCxnSpPr>
            <a:cxnSpLocks/>
          </p:cNvCxnSpPr>
          <p:nvPr/>
        </p:nvCxnSpPr>
        <p:spPr>
          <a:xfrm flipH="1">
            <a:off x="4724117" y="2853037"/>
            <a:ext cx="4120" cy="86085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273A4B-7CEE-4536-BE08-84FF814EFB39}"/>
              </a:ext>
            </a:extLst>
          </p:cNvPr>
          <p:cNvCxnSpPr>
            <a:cxnSpLocks/>
          </p:cNvCxnSpPr>
          <p:nvPr/>
        </p:nvCxnSpPr>
        <p:spPr>
          <a:xfrm>
            <a:off x="4724117" y="4307016"/>
            <a:ext cx="0" cy="77023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DFE120-2AA9-495F-B55F-4797410BF5A9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5020410" y="5373816"/>
            <a:ext cx="171347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DBD280-34F1-4912-B3EE-035F45E90418}"/>
              </a:ext>
            </a:extLst>
          </p:cNvPr>
          <p:cNvCxnSpPr>
            <a:cxnSpLocks/>
          </p:cNvCxnSpPr>
          <p:nvPr/>
        </p:nvCxnSpPr>
        <p:spPr>
          <a:xfrm>
            <a:off x="5020134" y="4010454"/>
            <a:ext cx="171347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173CC4-9B7F-4D1C-A7E8-3385EF4C8420}"/>
              </a:ext>
            </a:extLst>
          </p:cNvPr>
          <p:cNvCxnSpPr>
            <a:cxnSpLocks/>
          </p:cNvCxnSpPr>
          <p:nvPr/>
        </p:nvCxnSpPr>
        <p:spPr>
          <a:xfrm>
            <a:off x="5024254" y="2556475"/>
            <a:ext cx="170935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810A1B-0DE8-4BEE-B0EA-FE9357BAE9E5}"/>
              </a:ext>
            </a:extLst>
          </p:cNvPr>
          <p:cNvCxnSpPr>
            <a:cxnSpLocks/>
          </p:cNvCxnSpPr>
          <p:nvPr/>
        </p:nvCxnSpPr>
        <p:spPr>
          <a:xfrm>
            <a:off x="5024254" y="2556475"/>
            <a:ext cx="1796213" cy="124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40489F-42C9-4C63-9F60-D6B0AF06C03B}"/>
              </a:ext>
            </a:extLst>
          </p:cNvPr>
          <p:cNvCxnSpPr>
            <a:cxnSpLocks/>
          </p:cNvCxnSpPr>
          <p:nvPr/>
        </p:nvCxnSpPr>
        <p:spPr>
          <a:xfrm flipH="1" flipV="1">
            <a:off x="4933273" y="4220155"/>
            <a:ext cx="1887194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DFC348-9CA4-43B3-9342-AE686A968DFA}"/>
              </a:ext>
            </a:extLst>
          </p:cNvPr>
          <p:cNvCxnSpPr>
            <a:cxnSpLocks/>
          </p:cNvCxnSpPr>
          <p:nvPr/>
        </p:nvCxnSpPr>
        <p:spPr>
          <a:xfrm>
            <a:off x="7030168" y="2853037"/>
            <a:ext cx="0" cy="86085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BB44A6-FDC9-46B5-89CD-3A9AC0EDB50E}"/>
              </a:ext>
            </a:extLst>
          </p:cNvPr>
          <p:cNvCxnSpPr>
            <a:cxnSpLocks/>
          </p:cNvCxnSpPr>
          <p:nvPr/>
        </p:nvCxnSpPr>
        <p:spPr>
          <a:xfrm>
            <a:off x="7030168" y="4307016"/>
            <a:ext cx="0" cy="77023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CEA73-248C-47D3-8979-0CCC07075260}"/>
              </a:ext>
            </a:extLst>
          </p:cNvPr>
          <p:cNvCxnSpPr>
            <a:cxnSpLocks/>
          </p:cNvCxnSpPr>
          <p:nvPr/>
        </p:nvCxnSpPr>
        <p:spPr>
          <a:xfrm>
            <a:off x="7326730" y="4010454"/>
            <a:ext cx="112034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FBABF9-ECA8-4360-A400-277EEF6B135B}"/>
              </a:ext>
            </a:extLst>
          </p:cNvPr>
          <p:cNvCxnSpPr>
            <a:stCxn id="20" idx="6"/>
            <a:endCxn id="18" idx="3"/>
          </p:cNvCxnSpPr>
          <p:nvPr/>
        </p:nvCxnSpPr>
        <p:spPr>
          <a:xfrm flipV="1">
            <a:off x="7327006" y="4220155"/>
            <a:ext cx="1207209" cy="115366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6A2656-C86D-47D1-AF75-8BAE2B2185EA}"/>
              </a:ext>
            </a:extLst>
          </p:cNvPr>
          <p:cNvCxnSpPr>
            <a:cxnSpLocks/>
          </p:cNvCxnSpPr>
          <p:nvPr/>
        </p:nvCxnSpPr>
        <p:spPr>
          <a:xfrm>
            <a:off x="7326730" y="2556475"/>
            <a:ext cx="1207209" cy="124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6BE0590-121D-41BD-9FC5-ED489E4675BB}"/>
              </a:ext>
            </a:extLst>
          </p:cNvPr>
          <p:cNvSpPr txBox="1"/>
          <p:nvPr/>
        </p:nvSpPr>
        <p:spPr>
          <a:xfrm>
            <a:off x="3416074" y="2963765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0</a:t>
            </a:r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/10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AF2071-3820-40EE-9002-9E2F13F0D1BD}"/>
              </a:ext>
            </a:extLst>
          </p:cNvPr>
          <p:cNvSpPr txBox="1"/>
          <p:nvPr/>
        </p:nvSpPr>
        <p:spPr>
          <a:xfrm>
            <a:off x="3640337" y="3685147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0</a:t>
            </a:r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/5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53636D-8A91-472C-809B-3D949C350ADA}"/>
              </a:ext>
            </a:extLst>
          </p:cNvPr>
          <p:cNvSpPr txBox="1"/>
          <p:nvPr/>
        </p:nvSpPr>
        <p:spPr>
          <a:xfrm>
            <a:off x="3416074" y="4692135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0</a:t>
            </a:r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/15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FB8BCA-3CF2-422D-849B-86412399ABA5}"/>
              </a:ext>
            </a:extLst>
          </p:cNvPr>
          <p:cNvSpPr txBox="1"/>
          <p:nvPr/>
        </p:nvSpPr>
        <p:spPr>
          <a:xfrm>
            <a:off x="5526673" y="5400594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0</a:t>
            </a:r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/16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6B80D0-5A8D-462F-A536-2638799219F6}"/>
              </a:ext>
            </a:extLst>
          </p:cNvPr>
          <p:cNvSpPr txBox="1"/>
          <p:nvPr/>
        </p:nvSpPr>
        <p:spPr>
          <a:xfrm>
            <a:off x="5922681" y="4468888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0</a:t>
            </a:r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/6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FCBAE6-A982-4EBC-96A1-365035E66F4E}"/>
              </a:ext>
            </a:extLst>
          </p:cNvPr>
          <p:cNvSpPr txBox="1"/>
          <p:nvPr/>
        </p:nvSpPr>
        <p:spPr>
          <a:xfrm>
            <a:off x="5555869" y="3693572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0</a:t>
            </a:r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/8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DD229E-06C5-420B-820D-77884334407D}"/>
              </a:ext>
            </a:extLst>
          </p:cNvPr>
          <p:cNvSpPr txBox="1"/>
          <p:nvPr/>
        </p:nvSpPr>
        <p:spPr>
          <a:xfrm>
            <a:off x="5902361" y="2945757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0</a:t>
            </a:r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/15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66A85C-8544-4E13-8E58-2C790C78E8F7}"/>
              </a:ext>
            </a:extLst>
          </p:cNvPr>
          <p:cNvSpPr txBox="1"/>
          <p:nvPr/>
        </p:nvSpPr>
        <p:spPr>
          <a:xfrm>
            <a:off x="5638693" y="2237580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0</a:t>
            </a:r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/9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C17F91-5C82-4C9A-9A18-BF897E6D5366}"/>
              </a:ext>
            </a:extLst>
          </p:cNvPr>
          <p:cNvSpPr txBox="1"/>
          <p:nvPr/>
        </p:nvSpPr>
        <p:spPr>
          <a:xfrm>
            <a:off x="7791909" y="2870836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0</a:t>
            </a:r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/10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6A20A5-60F3-4E4F-AD62-E3D1884D0DA0}"/>
              </a:ext>
            </a:extLst>
          </p:cNvPr>
          <p:cNvSpPr txBox="1"/>
          <p:nvPr/>
        </p:nvSpPr>
        <p:spPr>
          <a:xfrm>
            <a:off x="7009720" y="3115034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0</a:t>
            </a:r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/15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FCA276-5B5C-4C13-9DF6-4D1876ECC591}"/>
              </a:ext>
            </a:extLst>
          </p:cNvPr>
          <p:cNvSpPr txBox="1"/>
          <p:nvPr/>
        </p:nvSpPr>
        <p:spPr>
          <a:xfrm>
            <a:off x="7538778" y="3705466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0</a:t>
            </a:r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/10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29173B-A020-43AE-A9C7-ECAD663B8063}"/>
              </a:ext>
            </a:extLst>
          </p:cNvPr>
          <p:cNvSpPr txBox="1"/>
          <p:nvPr/>
        </p:nvSpPr>
        <p:spPr>
          <a:xfrm>
            <a:off x="7833269" y="4796985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0</a:t>
            </a:r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/10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4E7667-C0CB-4FE9-9D16-B9A496038C93}"/>
              </a:ext>
            </a:extLst>
          </p:cNvPr>
          <p:cNvSpPr txBox="1"/>
          <p:nvPr/>
        </p:nvSpPr>
        <p:spPr>
          <a:xfrm>
            <a:off x="7009720" y="4471427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0</a:t>
            </a:r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/15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7511D9-5CBB-445F-B3C1-ECB65A390082}"/>
              </a:ext>
            </a:extLst>
          </p:cNvPr>
          <p:cNvSpPr txBox="1"/>
          <p:nvPr/>
        </p:nvSpPr>
        <p:spPr>
          <a:xfrm>
            <a:off x="4716165" y="3097825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0</a:t>
            </a:r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/4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20A45-1520-4910-B68A-B53884E5155E}"/>
              </a:ext>
            </a:extLst>
          </p:cNvPr>
          <p:cNvSpPr txBox="1"/>
          <p:nvPr/>
        </p:nvSpPr>
        <p:spPr>
          <a:xfrm>
            <a:off x="4715968" y="4508209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FFC000"/>
                </a:solidFill>
              </a:rPr>
              <a:t>0</a:t>
            </a:r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/4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24305-A90E-4A1B-9095-D223C73F7FBB}"/>
              </a:ext>
            </a:extLst>
          </p:cNvPr>
          <p:cNvSpPr txBox="1"/>
          <p:nvPr/>
        </p:nvSpPr>
        <p:spPr>
          <a:xfrm>
            <a:off x="838200" y="1421302"/>
            <a:ext cx="187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FLOW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CAPACITY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81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depth-first search based algorithm was first constructed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Robert Tarjan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back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1976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topological ordering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(topological sort) of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directed graph is a linear ordering of its vertices such that for every directed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(u,v)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edge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comes before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in the ordering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vertices of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graph may represent tasks to be performed and the edges are the constraints (one task may be permormed before another)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TOPOLOGICAL ORDERING (SORTING) YIELDS THE VALID SEQUENCE FOR THE TASKS</a:t>
            </a:r>
          </a:p>
          <a:p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87647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1CBBBD-460E-47E6-B795-2EC5D72FBE10}"/>
              </a:ext>
            </a:extLst>
          </p:cNvPr>
          <p:cNvCxnSpPr>
            <a:cxnSpLocks/>
          </p:cNvCxnSpPr>
          <p:nvPr/>
        </p:nvCxnSpPr>
        <p:spPr>
          <a:xfrm flipV="1">
            <a:off x="3973492" y="2510315"/>
            <a:ext cx="802694" cy="481460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69C68F2-4757-449F-8138-54B5EA911B5A}"/>
              </a:ext>
            </a:extLst>
          </p:cNvPr>
          <p:cNvSpPr/>
          <p:nvPr/>
        </p:nvSpPr>
        <p:spPr>
          <a:xfrm>
            <a:off x="4920184" y="1773527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FOURIER SERIES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3854130-C2B6-4115-B907-B0A4243DC26E}"/>
              </a:ext>
            </a:extLst>
          </p:cNvPr>
          <p:cNvSpPr/>
          <p:nvPr/>
        </p:nvSpPr>
        <p:spPr>
          <a:xfrm>
            <a:off x="2091100" y="3133564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ALGEBRA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8739D3-BF85-4F27-B9D7-1651D0A7D2BC}"/>
              </a:ext>
            </a:extLst>
          </p:cNvPr>
          <p:cNvSpPr/>
          <p:nvPr/>
        </p:nvSpPr>
        <p:spPr>
          <a:xfrm>
            <a:off x="3744891" y="4611958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DIFFERENTIAL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EQUATIONS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F8CCCD-3B4B-4754-ABE7-80C1F9AFB973}"/>
              </a:ext>
            </a:extLst>
          </p:cNvPr>
          <p:cNvSpPr/>
          <p:nvPr/>
        </p:nvSpPr>
        <p:spPr>
          <a:xfrm>
            <a:off x="8639449" y="4658312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STOCHASTIC PROCESSES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2ABC5E-F5EB-4854-9A08-83C99BD78FA5}"/>
              </a:ext>
            </a:extLst>
          </p:cNvPr>
          <p:cNvSpPr/>
          <p:nvPr/>
        </p:nvSpPr>
        <p:spPr>
          <a:xfrm>
            <a:off x="6290568" y="3315215"/>
            <a:ext cx="1740024" cy="6259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CALCULUS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FD1DE0E-44FB-45D4-BB0A-B05E00BD6E22}"/>
              </a:ext>
            </a:extLst>
          </p:cNvPr>
          <p:cNvCxnSpPr>
            <a:cxnSpLocks/>
          </p:cNvCxnSpPr>
          <p:nvPr/>
        </p:nvCxnSpPr>
        <p:spPr>
          <a:xfrm>
            <a:off x="5758385" y="4960660"/>
            <a:ext cx="2684279" cy="46354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051580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CF7CD7-514E-4C1A-BC4C-C0182860656E}"/>
              </a:ext>
            </a:extLst>
          </p:cNvPr>
          <p:cNvSpPr/>
          <p:nvPr/>
        </p:nvSpPr>
        <p:spPr>
          <a:xfrm>
            <a:off x="2705579" y="3713892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A0DA97-DD78-460E-B1E4-FB90E697A40A}"/>
              </a:ext>
            </a:extLst>
          </p:cNvPr>
          <p:cNvSpPr/>
          <p:nvPr/>
        </p:nvSpPr>
        <p:spPr>
          <a:xfrm>
            <a:off x="4431406" y="2259913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EF3E94-72FB-4818-84AD-BCBEC22E47DC}"/>
              </a:ext>
            </a:extLst>
          </p:cNvPr>
          <p:cNvSpPr/>
          <p:nvPr/>
        </p:nvSpPr>
        <p:spPr>
          <a:xfrm>
            <a:off x="6733882" y="2259913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195ED4-383D-4B53-B1D7-FE68D03A80D9}"/>
              </a:ext>
            </a:extLst>
          </p:cNvPr>
          <p:cNvSpPr/>
          <p:nvPr/>
        </p:nvSpPr>
        <p:spPr>
          <a:xfrm>
            <a:off x="4427286" y="3713892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9E7A57-339F-467E-8D7C-014140BEE7BE}"/>
              </a:ext>
            </a:extLst>
          </p:cNvPr>
          <p:cNvSpPr/>
          <p:nvPr/>
        </p:nvSpPr>
        <p:spPr>
          <a:xfrm>
            <a:off x="6733882" y="3713892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5FB122-2DCC-4E59-BE03-DF0E965D4E6D}"/>
              </a:ext>
            </a:extLst>
          </p:cNvPr>
          <p:cNvSpPr/>
          <p:nvPr/>
        </p:nvSpPr>
        <p:spPr>
          <a:xfrm>
            <a:off x="8447354" y="3713892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044675-AB5E-4362-8299-659FE3FD6788}"/>
              </a:ext>
            </a:extLst>
          </p:cNvPr>
          <p:cNvSpPr/>
          <p:nvPr/>
        </p:nvSpPr>
        <p:spPr>
          <a:xfrm>
            <a:off x="4427286" y="5077254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FEFE7AF-571F-4FAD-A444-3421A8E4FC59}"/>
              </a:ext>
            </a:extLst>
          </p:cNvPr>
          <p:cNvSpPr/>
          <p:nvPr/>
        </p:nvSpPr>
        <p:spPr>
          <a:xfrm>
            <a:off x="6733882" y="5077254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94457F-3D48-4DA4-91B8-C82F875C11CF}"/>
              </a:ext>
            </a:extLst>
          </p:cNvPr>
          <p:cNvCxnSpPr>
            <a:cxnSpLocks/>
          </p:cNvCxnSpPr>
          <p:nvPr/>
        </p:nvCxnSpPr>
        <p:spPr>
          <a:xfrm flipV="1">
            <a:off x="3211566" y="2766176"/>
            <a:ext cx="1306425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E2D394-9B22-4286-BE31-5146B778E0B5}"/>
              </a:ext>
            </a:extLst>
          </p:cNvPr>
          <p:cNvCxnSpPr>
            <a:cxnSpLocks/>
          </p:cNvCxnSpPr>
          <p:nvPr/>
        </p:nvCxnSpPr>
        <p:spPr>
          <a:xfrm>
            <a:off x="3298427" y="4010454"/>
            <a:ext cx="112858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5A9D87-C886-45CB-90D4-757A66BDA152}"/>
              </a:ext>
            </a:extLst>
          </p:cNvPr>
          <p:cNvCxnSpPr>
            <a:cxnSpLocks/>
          </p:cNvCxnSpPr>
          <p:nvPr/>
        </p:nvCxnSpPr>
        <p:spPr>
          <a:xfrm>
            <a:off x="3211566" y="4220155"/>
            <a:ext cx="1302305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817E6A-07D8-4738-AA13-5F0C433B981C}"/>
              </a:ext>
            </a:extLst>
          </p:cNvPr>
          <p:cNvCxnSpPr>
            <a:cxnSpLocks/>
          </p:cNvCxnSpPr>
          <p:nvPr/>
        </p:nvCxnSpPr>
        <p:spPr>
          <a:xfrm flipH="1">
            <a:off x="4724117" y="2853037"/>
            <a:ext cx="4120" cy="86085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273A4B-7CEE-4536-BE08-84FF814EFB39}"/>
              </a:ext>
            </a:extLst>
          </p:cNvPr>
          <p:cNvCxnSpPr>
            <a:cxnSpLocks/>
          </p:cNvCxnSpPr>
          <p:nvPr/>
        </p:nvCxnSpPr>
        <p:spPr>
          <a:xfrm>
            <a:off x="4724117" y="4307016"/>
            <a:ext cx="0" cy="77023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DFE120-2AA9-495F-B55F-4797410BF5A9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5020410" y="5373816"/>
            <a:ext cx="171347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DBD280-34F1-4912-B3EE-035F45E90418}"/>
              </a:ext>
            </a:extLst>
          </p:cNvPr>
          <p:cNvCxnSpPr>
            <a:cxnSpLocks/>
          </p:cNvCxnSpPr>
          <p:nvPr/>
        </p:nvCxnSpPr>
        <p:spPr>
          <a:xfrm>
            <a:off x="5020134" y="4010454"/>
            <a:ext cx="171347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173CC4-9B7F-4D1C-A7E8-3385EF4C8420}"/>
              </a:ext>
            </a:extLst>
          </p:cNvPr>
          <p:cNvCxnSpPr>
            <a:cxnSpLocks/>
          </p:cNvCxnSpPr>
          <p:nvPr/>
        </p:nvCxnSpPr>
        <p:spPr>
          <a:xfrm>
            <a:off x="5024254" y="2556475"/>
            <a:ext cx="170935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810A1B-0DE8-4BEE-B0EA-FE9357BAE9E5}"/>
              </a:ext>
            </a:extLst>
          </p:cNvPr>
          <p:cNvCxnSpPr>
            <a:cxnSpLocks/>
          </p:cNvCxnSpPr>
          <p:nvPr/>
        </p:nvCxnSpPr>
        <p:spPr>
          <a:xfrm>
            <a:off x="5024254" y="2556475"/>
            <a:ext cx="1796213" cy="124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40489F-42C9-4C63-9F60-D6B0AF06C03B}"/>
              </a:ext>
            </a:extLst>
          </p:cNvPr>
          <p:cNvCxnSpPr>
            <a:cxnSpLocks/>
          </p:cNvCxnSpPr>
          <p:nvPr/>
        </p:nvCxnSpPr>
        <p:spPr>
          <a:xfrm flipH="1" flipV="1">
            <a:off x="4933273" y="4220155"/>
            <a:ext cx="1887194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DFC348-9CA4-43B3-9342-AE686A968DFA}"/>
              </a:ext>
            </a:extLst>
          </p:cNvPr>
          <p:cNvCxnSpPr>
            <a:cxnSpLocks/>
          </p:cNvCxnSpPr>
          <p:nvPr/>
        </p:nvCxnSpPr>
        <p:spPr>
          <a:xfrm>
            <a:off x="7030168" y="2853037"/>
            <a:ext cx="0" cy="86085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BB44A6-FDC9-46B5-89CD-3A9AC0EDB50E}"/>
              </a:ext>
            </a:extLst>
          </p:cNvPr>
          <p:cNvCxnSpPr>
            <a:cxnSpLocks/>
          </p:cNvCxnSpPr>
          <p:nvPr/>
        </p:nvCxnSpPr>
        <p:spPr>
          <a:xfrm>
            <a:off x="7030168" y="4307016"/>
            <a:ext cx="0" cy="77023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CEA73-248C-47D3-8979-0CCC07075260}"/>
              </a:ext>
            </a:extLst>
          </p:cNvPr>
          <p:cNvCxnSpPr>
            <a:cxnSpLocks/>
          </p:cNvCxnSpPr>
          <p:nvPr/>
        </p:nvCxnSpPr>
        <p:spPr>
          <a:xfrm>
            <a:off x="7326730" y="4010454"/>
            <a:ext cx="112034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FBABF9-ECA8-4360-A400-277EEF6B135B}"/>
              </a:ext>
            </a:extLst>
          </p:cNvPr>
          <p:cNvCxnSpPr>
            <a:stCxn id="20" idx="6"/>
            <a:endCxn id="18" idx="3"/>
          </p:cNvCxnSpPr>
          <p:nvPr/>
        </p:nvCxnSpPr>
        <p:spPr>
          <a:xfrm flipV="1">
            <a:off x="7327006" y="4220155"/>
            <a:ext cx="1207209" cy="115366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6A2656-C86D-47D1-AF75-8BAE2B2185EA}"/>
              </a:ext>
            </a:extLst>
          </p:cNvPr>
          <p:cNvCxnSpPr>
            <a:cxnSpLocks/>
          </p:cNvCxnSpPr>
          <p:nvPr/>
        </p:nvCxnSpPr>
        <p:spPr>
          <a:xfrm>
            <a:off x="7326730" y="2556475"/>
            <a:ext cx="1207209" cy="124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6BE0590-121D-41BD-9FC5-ED489E4675BB}"/>
              </a:ext>
            </a:extLst>
          </p:cNvPr>
          <p:cNvSpPr txBox="1"/>
          <p:nvPr/>
        </p:nvSpPr>
        <p:spPr>
          <a:xfrm>
            <a:off x="3416074" y="2963765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</a:t>
            </a:r>
            <a:r>
              <a:rPr lang="hu-HU" sz="1600" b="1" dirty="0">
                <a:solidFill>
                  <a:srgbClr val="FFC000"/>
                </a:solidFill>
              </a:rPr>
              <a:t>10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AF2071-3820-40EE-9002-9E2F13F0D1BD}"/>
              </a:ext>
            </a:extLst>
          </p:cNvPr>
          <p:cNvSpPr txBox="1"/>
          <p:nvPr/>
        </p:nvSpPr>
        <p:spPr>
          <a:xfrm>
            <a:off x="3640337" y="3685147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</a:t>
            </a:r>
            <a:r>
              <a:rPr lang="hu-HU" sz="1600" b="1" dirty="0">
                <a:solidFill>
                  <a:srgbClr val="FFC000"/>
                </a:solidFill>
              </a:rPr>
              <a:t>5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53636D-8A91-472C-809B-3D949C350ADA}"/>
              </a:ext>
            </a:extLst>
          </p:cNvPr>
          <p:cNvSpPr txBox="1"/>
          <p:nvPr/>
        </p:nvSpPr>
        <p:spPr>
          <a:xfrm>
            <a:off x="3416074" y="4692135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</a:t>
            </a:r>
            <a:r>
              <a:rPr lang="hu-HU" sz="1600" b="1" dirty="0">
                <a:solidFill>
                  <a:srgbClr val="FFC000"/>
                </a:solidFill>
              </a:rPr>
              <a:t>15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FB8BCA-3CF2-422D-849B-86412399ABA5}"/>
              </a:ext>
            </a:extLst>
          </p:cNvPr>
          <p:cNvSpPr txBox="1"/>
          <p:nvPr/>
        </p:nvSpPr>
        <p:spPr>
          <a:xfrm>
            <a:off x="5526673" y="5400594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</a:t>
            </a:r>
            <a:r>
              <a:rPr lang="hu-HU" sz="1600" b="1" dirty="0">
                <a:solidFill>
                  <a:srgbClr val="FFC000"/>
                </a:solidFill>
              </a:rPr>
              <a:t>16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6B80D0-5A8D-462F-A536-2638799219F6}"/>
              </a:ext>
            </a:extLst>
          </p:cNvPr>
          <p:cNvSpPr txBox="1"/>
          <p:nvPr/>
        </p:nvSpPr>
        <p:spPr>
          <a:xfrm>
            <a:off x="5922681" y="4468888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</a:t>
            </a:r>
            <a:r>
              <a:rPr lang="hu-HU" sz="1600" b="1" dirty="0">
                <a:solidFill>
                  <a:srgbClr val="FFC000"/>
                </a:solidFill>
              </a:rPr>
              <a:t>6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FCBAE6-A982-4EBC-96A1-365035E66F4E}"/>
              </a:ext>
            </a:extLst>
          </p:cNvPr>
          <p:cNvSpPr txBox="1"/>
          <p:nvPr/>
        </p:nvSpPr>
        <p:spPr>
          <a:xfrm>
            <a:off x="5555869" y="3693572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</a:t>
            </a:r>
            <a:r>
              <a:rPr lang="hu-HU" sz="1600" b="1" dirty="0">
                <a:solidFill>
                  <a:srgbClr val="FFC000"/>
                </a:solidFill>
              </a:rPr>
              <a:t>8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DD229E-06C5-420B-820D-77884334407D}"/>
              </a:ext>
            </a:extLst>
          </p:cNvPr>
          <p:cNvSpPr txBox="1"/>
          <p:nvPr/>
        </p:nvSpPr>
        <p:spPr>
          <a:xfrm>
            <a:off x="5902361" y="2945757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</a:t>
            </a:r>
            <a:r>
              <a:rPr lang="hu-HU" sz="1600" b="1" dirty="0">
                <a:solidFill>
                  <a:srgbClr val="FFC000"/>
                </a:solidFill>
              </a:rPr>
              <a:t>15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66A85C-8544-4E13-8E58-2C790C78E8F7}"/>
              </a:ext>
            </a:extLst>
          </p:cNvPr>
          <p:cNvSpPr txBox="1"/>
          <p:nvPr/>
        </p:nvSpPr>
        <p:spPr>
          <a:xfrm>
            <a:off x="5638693" y="2237580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</a:t>
            </a:r>
            <a:r>
              <a:rPr lang="hu-HU" sz="1600" b="1" dirty="0">
                <a:solidFill>
                  <a:srgbClr val="FFC000"/>
                </a:solidFill>
              </a:rPr>
              <a:t>9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C17F91-5C82-4C9A-9A18-BF897E6D5366}"/>
              </a:ext>
            </a:extLst>
          </p:cNvPr>
          <p:cNvSpPr txBox="1"/>
          <p:nvPr/>
        </p:nvSpPr>
        <p:spPr>
          <a:xfrm>
            <a:off x="7791909" y="2870836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</a:t>
            </a:r>
            <a:r>
              <a:rPr lang="hu-HU" sz="1600" b="1" dirty="0">
                <a:solidFill>
                  <a:srgbClr val="FFC000"/>
                </a:solidFill>
              </a:rPr>
              <a:t>10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6A20A5-60F3-4E4F-AD62-E3D1884D0DA0}"/>
              </a:ext>
            </a:extLst>
          </p:cNvPr>
          <p:cNvSpPr txBox="1"/>
          <p:nvPr/>
        </p:nvSpPr>
        <p:spPr>
          <a:xfrm>
            <a:off x="7009720" y="3115034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</a:t>
            </a:r>
            <a:r>
              <a:rPr lang="hu-HU" sz="1600" b="1" dirty="0">
                <a:solidFill>
                  <a:srgbClr val="FFC000"/>
                </a:solidFill>
              </a:rPr>
              <a:t>15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FCA276-5B5C-4C13-9DF6-4D1876ECC591}"/>
              </a:ext>
            </a:extLst>
          </p:cNvPr>
          <p:cNvSpPr txBox="1"/>
          <p:nvPr/>
        </p:nvSpPr>
        <p:spPr>
          <a:xfrm>
            <a:off x="7538778" y="3705466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</a:t>
            </a:r>
            <a:r>
              <a:rPr lang="hu-HU" sz="1600" b="1" dirty="0">
                <a:solidFill>
                  <a:srgbClr val="FFC000"/>
                </a:solidFill>
              </a:rPr>
              <a:t>10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29173B-A020-43AE-A9C7-ECAD663B8063}"/>
              </a:ext>
            </a:extLst>
          </p:cNvPr>
          <p:cNvSpPr txBox="1"/>
          <p:nvPr/>
        </p:nvSpPr>
        <p:spPr>
          <a:xfrm>
            <a:off x="7833269" y="4796985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</a:t>
            </a:r>
            <a:r>
              <a:rPr lang="hu-HU" sz="1600" b="1" dirty="0">
                <a:solidFill>
                  <a:srgbClr val="FFC000"/>
                </a:solidFill>
              </a:rPr>
              <a:t>10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4E7667-C0CB-4FE9-9D16-B9A496038C93}"/>
              </a:ext>
            </a:extLst>
          </p:cNvPr>
          <p:cNvSpPr txBox="1"/>
          <p:nvPr/>
        </p:nvSpPr>
        <p:spPr>
          <a:xfrm>
            <a:off x="7009720" y="4471427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</a:t>
            </a:r>
            <a:r>
              <a:rPr lang="hu-HU" sz="1600" b="1" dirty="0">
                <a:solidFill>
                  <a:srgbClr val="FFC000"/>
                </a:solidFill>
              </a:rPr>
              <a:t>15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7511D9-5CBB-445F-B3C1-ECB65A390082}"/>
              </a:ext>
            </a:extLst>
          </p:cNvPr>
          <p:cNvSpPr txBox="1"/>
          <p:nvPr/>
        </p:nvSpPr>
        <p:spPr>
          <a:xfrm>
            <a:off x="4716165" y="3097825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</a:t>
            </a:r>
            <a:r>
              <a:rPr lang="hu-HU" sz="1600" b="1" dirty="0">
                <a:solidFill>
                  <a:srgbClr val="FFC000"/>
                </a:solidFill>
              </a:rPr>
              <a:t>4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20A45-1520-4910-B68A-B53884E5155E}"/>
              </a:ext>
            </a:extLst>
          </p:cNvPr>
          <p:cNvSpPr txBox="1"/>
          <p:nvPr/>
        </p:nvSpPr>
        <p:spPr>
          <a:xfrm>
            <a:off x="4715968" y="4508209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</a:t>
            </a:r>
            <a:r>
              <a:rPr lang="hu-HU" sz="1600" b="1" dirty="0">
                <a:solidFill>
                  <a:srgbClr val="FFC000"/>
                </a:solidFill>
              </a:rPr>
              <a:t>4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1F0244-5A8A-404F-8B98-3421B2963F92}"/>
              </a:ext>
            </a:extLst>
          </p:cNvPr>
          <p:cNvSpPr txBox="1"/>
          <p:nvPr/>
        </p:nvSpPr>
        <p:spPr>
          <a:xfrm>
            <a:off x="838200" y="1421302"/>
            <a:ext cx="187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FLOW / </a:t>
            </a:r>
            <a:r>
              <a:rPr lang="hu-HU" b="1" dirty="0">
                <a:solidFill>
                  <a:srgbClr val="FFC000"/>
                </a:solidFill>
              </a:rPr>
              <a:t>CAPACITY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19220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Maximum Flow Problem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CF7CD7-514E-4C1A-BC4C-C0182860656E}"/>
              </a:ext>
            </a:extLst>
          </p:cNvPr>
          <p:cNvSpPr/>
          <p:nvPr/>
        </p:nvSpPr>
        <p:spPr>
          <a:xfrm>
            <a:off x="2705579" y="3713892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A0DA97-DD78-460E-B1E4-FB90E697A40A}"/>
              </a:ext>
            </a:extLst>
          </p:cNvPr>
          <p:cNvSpPr/>
          <p:nvPr/>
        </p:nvSpPr>
        <p:spPr>
          <a:xfrm>
            <a:off x="4431406" y="2259913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EF3E94-72FB-4818-84AD-BCBEC22E47DC}"/>
              </a:ext>
            </a:extLst>
          </p:cNvPr>
          <p:cNvSpPr/>
          <p:nvPr/>
        </p:nvSpPr>
        <p:spPr>
          <a:xfrm>
            <a:off x="6733882" y="2259913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195ED4-383D-4B53-B1D7-FE68D03A80D9}"/>
              </a:ext>
            </a:extLst>
          </p:cNvPr>
          <p:cNvSpPr/>
          <p:nvPr/>
        </p:nvSpPr>
        <p:spPr>
          <a:xfrm>
            <a:off x="4427286" y="3713892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9E7A57-339F-467E-8D7C-014140BEE7BE}"/>
              </a:ext>
            </a:extLst>
          </p:cNvPr>
          <p:cNvSpPr/>
          <p:nvPr/>
        </p:nvSpPr>
        <p:spPr>
          <a:xfrm>
            <a:off x="6733882" y="3713892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5FB122-2DCC-4E59-BE03-DF0E965D4E6D}"/>
              </a:ext>
            </a:extLst>
          </p:cNvPr>
          <p:cNvSpPr/>
          <p:nvPr/>
        </p:nvSpPr>
        <p:spPr>
          <a:xfrm>
            <a:off x="8447354" y="3713892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044675-AB5E-4362-8299-659FE3FD6788}"/>
              </a:ext>
            </a:extLst>
          </p:cNvPr>
          <p:cNvSpPr/>
          <p:nvPr/>
        </p:nvSpPr>
        <p:spPr>
          <a:xfrm>
            <a:off x="4427286" y="5077254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FEFE7AF-571F-4FAD-A444-3421A8E4FC59}"/>
              </a:ext>
            </a:extLst>
          </p:cNvPr>
          <p:cNvSpPr/>
          <p:nvPr/>
        </p:nvSpPr>
        <p:spPr>
          <a:xfrm>
            <a:off x="6733882" y="5077254"/>
            <a:ext cx="593124" cy="5931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94457F-3D48-4DA4-91B8-C82F875C11CF}"/>
              </a:ext>
            </a:extLst>
          </p:cNvPr>
          <p:cNvCxnSpPr>
            <a:cxnSpLocks/>
          </p:cNvCxnSpPr>
          <p:nvPr/>
        </p:nvCxnSpPr>
        <p:spPr>
          <a:xfrm flipV="1">
            <a:off x="3211566" y="2766176"/>
            <a:ext cx="1306425" cy="10345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E2D394-9B22-4286-BE31-5146B778E0B5}"/>
              </a:ext>
            </a:extLst>
          </p:cNvPr>
          <p:cNvCxnSpPr>
            <a:cxnSpLocks/>
          </p:cNvCxnSpPr>
          <p:nvPr/>
        </p:nvCxnSpPr>
        <p:spPr>
          <a:xfrm>
            <a:off x="3298427" y="4010454"/>
            <a:ext cx="112858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5A9D87-C886-45CB-90D4-757A66BDA152}"/>
              </a:ext>
            </a:extLst>
          </p:cNvPr>
          <p:cNvCxnSpPr>
            <a:cxnSpLocks/>
          </p:cNvCxnSpPr>
          <p:nvPr/>
        </p:nvCxnSpPr>
        <p:spPr>
          <a:xfrm>
            <a:off x="3211566" y="4220155"/>
            <a:ext cx="1302305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817E6A-07D8-4738-AA13-5F0C433B981C}"/>
              </a:ext>
            </a:extLst>
          </p:cNvPr>
          <p:cNvCxnSpPr>
            <a:cxnSpLocks/>
          </p:cNvCxnSpPr>
          <p:nvPr/>
        </p:nvCxnSpPr>
        <p:spPr>
          <a:xfrm flipH="1">
            <a:off x="4724117" y="2853037"/>
            <a:ext cx="4120" cy="86085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273A4B-7CEE-4536-BE08-84FF814EFB39}"/>
              </a:ext>
            </a:extLst>
          </p:cNvPr>
          <p:cNvCxnSpPr>
            <a:cxnSpLocks/>
          </p:cNvCxnSpPr>
          <p:nvPr/>
        </p:nvCxnSpPr>
        <p:spPr>
          <a:xfrm>
            <a:off x="4724117" y="4307016"/>
            <a:ext cx="0" cy="77023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DFE120-2AA9-495F-B55F-4797410BF5A9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5020410" y="5373816"/>
            <a:ext cx="171347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DBD280-34F1-4912-B3EE-035F45E90418}"/>
              </a:ext>
            </a:extLst>
          </p:cNvPr>
          <p:cNvCxnSpPr>
            <a:cxnSpLocks/>
          </p:cNvCxnSpPr>
          <p:nvPr/>
        </p:nvCxnSpPr>
        <p:spPr>
          <a:xfrm>
            <a:off x="5020134" y="4010454"/>
            <a:ext cx="171347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173CC4-9B7F-4D1C-A7E8-3385EF4C8420}"/>
              </a:ext>
            </a:extLst>
          </p:cNvPr>
          <p:cNvCxnSpPr>
            <a:cxnSpLocks/>
          </p:cNvCxnSpPr>
          <p:nvPr/>
        </p:nvCxnSpPr>
        <p:spPr>
          <a:xfrm>
            <a:off x="5024254" y="2556475"/>
            <a:ext cx="170935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810A1B-0DE8-4BEE-B0EA-FE9357BAE9E5}"/>
              </a:ext>
            </a:extLst>
          </p:cNvPr>
          <p:cNvCxnSpPr>
            <a:cxnSpLocks/>
          </p:cNvCxnSpPr>
          <p:nvPr/>
        </p:nvCxnSpPr>
        <p:spPr>
          <a:xfrm>
            <a:off x="5024254" y="2556475"/>
            <a:ext cx="1796213" cy="124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40489F-42C9-4C63-9F60-D6B0AF06C03B}"/>
              </a:ext>
            </a:extLst>
          </p:cNvPr>
          <p:cNvCxnSpPr>
            <a:cxnSpLocks/>
          </p:cNvCxnSpPr>
          <p:nvPr/>
        </p:nvCxnSpPr>
        <p:spPr>
          <a:xfrm flipH="1" flipV="1">
            <a:off x="4933273" y="4220155"/>
            <a:ext cx="1887194" cy="9439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DFC348-9CA4-43B3-9342-AE686A968DFA}"/>
              </a:ext>
            </a:extLst>
          </p:cNvPr>
          <p:cNvCxnSpPr>
            <a:cxnSpLocks/>
          </p:cNvCxnSpPr>
          <p:nvPr/>
        </p:nvCxnSpPr>
        <p:spPr>
          <a:xfrm>
            <a:off x="7030168" y="2853037"/>
            <a:ext cx="0" cy="86085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BB44A6-FDC9-46B5-89CD-3A9AC0EDB50E}"/>
              </a:ext>
            </a:extLst>
          </p:cNvPr>
          <p:cNvCxnSpPr>
            <a:cxnSpLocks/>
          </p:cNvCxnSpPr>
          <p:nvPr/>
        </p:nvCxnSpPr>
        <p:spPr>
          <a:xfrm>
            <a:off x="7030168" y="4307016"/>
            <a:ext cx="0" cy="77023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4CEA73-248C-47D3-8979-0CCC07075260}"/>
              </a:ext>
            </a:extLst>
          </p:cNvPr>
          <p:cNvCxnSpPr>
            <a:cxnSpLocks/>
          </p:cNvCxnSpPr>
          <p:nvPr/>
        </p:nvCxnSpPr>
        <p:spPr>
          <a:xfrm>
            <a:off x="7326730" y="4010454"/>
            <a:ext cx="1120348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FBABF9-ECA8-4360-A400-277EEF6B135B}"/>
              </a:ext>
            </a:extLst>
          </p:cNvPr>
          <p:cNvCxnSpPr>
            <a:stCxn id="20" idx="6"/>
            <a:endCxn id="18" idx="3"/>
          </p:cNvCxnSpPr>
          <p:nvPr/>
        </p:nvCxnSpPr>
        <p:spPr>
          <a:xfrm flipV="1">
            <a:off x="7327006" y="4220155"/>
            <a:ext cx="1207209" cy="115366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6A2656-C86D-47D1-AF75-8BAE2B2185EA}"/>
              </a:ext>
            </a:extLst>
          </p:cNvPr>
          <p:cNvCxnSpPr>
            <a:cxnSpLocks/>
          </p:cNvCxnSpPr>
          <p:nvPr/>
        </p:nvCxnSpPr>
        <p:spPr>
          <a:xfrm>
            <a:off x="7326730" y="2556475"/>
            <a:ext cx="1207209" cy="124427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6BE0590-121D-41BD-9FC5-ED489E4675BB}"/>
              </a:ext>
            </a:extLst>
          </p:cNvPr>
          <p:cNvSpPr txBox="1"/>
          <p:nvPr/>
        </p:nvSpPr>
        <p:spPr>
          <a:xfrm>
            <a:off x="3416074" y="2963765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0/10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AF2071-3820-40EE-9002-9E2F13F0D1BD}"/>
              </a:ext>
            </a:extLst>
          </p:cNvPr>
          <p:cNvSpPr txBox="1"/>
          <p:nvPr/>
        </p:nvSpPr>
        <p:spPr>
          <a:xfrm>
            <a:off x="3640337" y="3685147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0/5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53636D-8A91-472C-809B-3D949C350ADA}"/>
              </a:ext>
            </a:extLst>
          </p:cNvPr>
          <p:cNvSpPr txBox="1"/>
          <p:nvPr/>
        </p:nvSpPr>
        <p:spPr>
          <a:xfrm>
            <a:off x="3416074" y="4692135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0/15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FB8BCA-3CF2-422D-849B-86412399ABA5}"/>
              </a:ext>
            </a:extLst>
          </p:cNvPr>
          <p:cNvSpPr txBox="1"/>
          <p:nvPr/>
        </p:nvSpPr>
        <p:spPr>
          <a:xfrm>
            <a:off x="5526673" y="5400594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0/16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6B80D0-5A8D-462F-A536-2638799219F6}"/>
              </a:ext>
            </a:extLst>
          </p:cNvPr>
          <p:cNvSpPr txBox="1"/>
          <p:nvPr/>
        </p:nvSpPr>
        <p:spPr>
          <a:xfrm>
            <a:off x="5922681" y="4468888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0/6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FCBAE6-A982-4EBC-96A1-365035E66F4E}"/>
              </a:ext>
            </a:extLst>
          </p:cNvPr>
          <p:cNvSpPr txBox="1"/>
          <p:nvPr/>
        </p:nvSpPr>
        <p:spPr>
          <a:xfrm>
            <a:off x="5555869" y="3693572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0/8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DD229E-06C5-420B-820D-77884334407D}"/>
              </a:ext>
            </a:extLst>
          </p:cNvPr>
          <p:cNvSpPr txBox="1"/>
          <p:nvPr/>
        </p:nvSpPr>
        <p:spPr>
          <a:xfrm>
            <a:off x="5902361" y="2945757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0/15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66A85C-8544-4E13-8E58-2C790C78E8F7}"/>
              </a:ext>
            </a:extLst>
          </p:cNvPr>
          <p:cNvSpPr txBox="1"/>
          <p:nvPr/>
        </p:nvSpPr>
        <p:spPr>
          <a:xfrm>
            <a:off x="5638693" y="2237580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0/9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C17F91-5C82-4C9A-9A18-BF897E6D5366}"/>
              </a:ext>
            </a:extLst>
          </p:cNvPr>
          <p:cNvSpPr txBox="1"/>
          <p:nvPr/>
        </p:nvSpPr>
        <p:spPr>
          <a:xfrm>
            <a:off x="7791909" y="2870836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0/10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6A20A5-60F3-4E4F-AD62-E3D1884D0DA0}"/>
              </a:ext>
            </a:extLst>
          </p:cNvPr>
          <p:cNvSpPr txBox="1"/>
          <p:nvPr/>
        </p:nvSpPr>
        <p:spPr>
          <a:xfrm>
            <a:off x="7009720" y="3115034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0/15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FCA276-5B5C-4C13-9DF6-4D1876ECC591}"/>
              </a:ext>
            </a:extLst>
          </p:cNvPr>
          <p:cNvSpPr txBox="1"/>
          <p:nvPr/>
        </p:nvSpPr>
        <p:spPr>
          <a:xfrm>
            <a:off x="7538778" y="3705466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0/10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29173B-A020-43AE-A9C7-ECAD663B8063}"/>
              </a:ext>
            </a:extLst>
          </p:cNvPr>
          <p:cNvSpPr txBox="1"/>
          <p:nvPr/>
        </p:nvSpPr>
        <p:spPr>
          <a:xfrm>
            <a:off x="7833269" y="4796985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0/10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4E7667-C0CB-4FE9-9D16-B9A496038C93}"/>
              </a:ext>
            </a:extLst>
          </p:cNvPr>
          <p:cNvSpPr txBox="1"/>
          <p:nvPr/>
        </p:nvSpPr>
        <p:spPr>
          <a:xfrm>
            <a:off x="7009720" y="4471427"/>
            <a:ext cx="5854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0/15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7511D9-5CBB-445F-B3C1-ECB65A390082}"/>
              </a:ext>
            </a:extLst>
          </p:cNvPr>
          <p:cNvSpPr txBox="1"/>
          <p:nvPr/>
        </p:nvSpPr>
        <p:spPr>
          <a:xfrm>
            <a:off x="4716165" y="3097825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0/4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20A45-1520-4910-B68A-B53884E5155E}"/>
              </a:ext>
            </a:extLst>
          </p:cNvPr>
          <p:cNvSpPr txBox="1"/>
          <p:nvPr/>
        </p:nvSpPr>
        <p:spPr>
          <a:xfrm>
            <a:off x="4715968" y="4508209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0/4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1F0244-5A8A-404F-8B98-3421B2963F92}"/>
              </a:ext>
            </a:extLst>
          </p:cNvPr>
          <p:cNvSpPr txBox="1"/>
          <p:nvPr/>
        </p:nvSpPr>
        <p:spPr>
          <a:xfrm>
            <a:off x="838200" y="1421302"/>
            <a:ext cx="187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FLOW / CAPACITY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785562-0AC2-4190-94DE-5046E0F90AA2}"/>
              </a:ext>
            </a:extLst>
          </p:cNvPr>
          <p:cNvSpPr txBox="1"/>
          <p:nvPr/>
        </p:nvSpPr>
        <p:spPr>
          <a:xfrm>
            <a:off x="2275884" y="5945797"/>
            <a:ext cx="7640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aim?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a flow network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aim is to find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flow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maximum value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sink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3213311205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12539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8366" y="17011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40842" y="17011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234246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40842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54314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34246" y="451845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40842" y="451845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8802" y="2207376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3105663" y="3451654"/>
            <a:ext cx="112858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8802" y="3661355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7" idx="0"/>
          </p:cNvCxnSpPr>
          <p:nvPr/>
        </p:nvCxnSpPr>
        <p:spPr>
          <a:xfrm flipH="1">
            <a:off x="4530808" y="2294237"/>
            <a:ext cx="4120" cy="860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4"/>
            <a:endCxn id="10" idx="0"/>
          </p:cNvCxnSpPr>
          <p:nvPr/>
        </p:nvCxnSpPr>
        <p:spPr>
          <a:xfrm>
            <a:off x="4530808" y="3748216"/>
            <a:ext cx="0" cy="770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27370" y="4815016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8" idx="2"/>
          </p:cNvCxnSpPr>
          <p:nvPr/>
        </p:nvCxnSpPr>
        <p:spPr>
          <a:xfrm>
            <a:off x="4827370" y="3451654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31490" y="1997675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6"/>
            <a:endCxn id="8" idx="1"/>
          </p:cNvCxnSpPr>
          <p:nvPr/>
        </p:nvCxnSpPr>
        <p:spPr>
          <a:xfrm>
            <a:off x="4831490" y="1997675"/>
            <a:ext cx="1796213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1"/>
            <a:endCxn id="7" idx="5"/>
          </p:cNvCxnSpPr>
          <p:nvPr/>
        </p:nvCxnSpPr>
        <p:spPr>
          <a:xfrm flipH="1" flipV="1">
            <a:off x="4740509" y="3661355"/>
            <a:ext cx="1887194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4"/>
            <a:endCxn id="8" idx="0"/>
          </p:cNvCxnSpPr>
          <p:nvPr/>
        </p:nvCxnSpPr>
        <p:spPr>
          <a:xfrm>
            <a:off x="6837404" y="2294237"/>
            <a:ext cx="0" cy="860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4"/>
            <a:endCxn id="11" idx="0"/>
          </p:cNvCxnSpPr>
          <p:nvPr/>
        </p:nvCxnSpPr>
        <p:spPr>
          <a:xfrm>
            <a:off x="6837404" y="3748216"/>
            <a:ext cx="0" cy="770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6"/>
            <a:endCxn id="9" idx="2"/>
          </p:cNvCxnSpPr>
          <p:nvPr/>
        </p:nvCxnSpPr>
        <p:spPr>
          <a:xfrm>
            <a:off x="7133966" y="3451654"/>
            <a:ext cx="112034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33966" y="3661355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33966" y="1997675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23034" y="246592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47297" y="31873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23034" y="413333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33633" y="4841794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78841" y="39304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62829" y="315509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0/8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8841" y="2407277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45653" y="170926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8869" y="2312036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84366" y="2555744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5738" y="3187306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40229" y="423818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84366" y="3912137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0811" y="253853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90614" y="394891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232611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12539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8366" y="17011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40842" y="17011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234246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40842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54314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34246" y="451845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40842" y="451845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8802" y="2207376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3105663" y="3451654"/>
            <a:ext cx="112858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8802" y="3661355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7" idx="0"/>
          </p:cNvCxnSpPr>
          <p:nvPr/>
        </p:nvCxnSpPr>
        <p:spPr>
          <a:xfrm flipH="1">
            <a:off x="4530808" y="2294237"/>
            <a:ext cx="4120" cy="860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4"/>
            <a:endCxn id="10" idx="0"/>
          </p:cNvCxnSpPr>
          <p:nvPr/>
        </p:nvCxnSpPr>
        <p:spPr>
          <a:xfrm>
            <a:off x="4530808" y="3748216"/>
            <a:ext cx="0" cy="770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27370" y="4815016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8" idx="2"/>
          </p:cNvCxnSpPr>
          <p:nvPr/>
        </p:nvCxnSpPr>
        <p:spPr>
          <a:xfrm>
            <a:off x="4827370" y="3451654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31490" y="1997675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6"/>
            <a:endCxn id="8" idx="1"/>
          </p:cNvCxnSpPr>
          <p:nvPr/>
        </p:nvCxnSpPr>
        <p:spPr>
          <a:xfrm>
            <a:off x="4831490" y="1997675"/>
            <a:ext cx="1796213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1"/>
            <a:endCxn id="7" idx="5"/>
          </p:cNvCxnSpPr>
          <p:nvPr/>
        </p:nvCxnSpPr>
        <p:spPr>
          <a:xfrm flipH="1" flipV="1">
            <a:off x="4740509" y="3661355"/>
            <a:ext cx="1887194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4"/>
            <a:endCxn id="8" idx="0"/>
          </p:cNvCxnSpPr>
          <p:nvPr/>
        </p:nvCxnSpPr>
        <p:spPr>
          <a:xfrm>
            <a:off x="6837404" y="2294237"/>
            <a:ext cx="0" cy="860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4"/>
            <a:endCxn id="11" idx="0"/>
          </p:cNvCxnSpPr>
          <p:nvPr/>
        </p:nvCxnSpPr>
        <p:spPr>
          <a:xfrm>
            <a:off x="6837404" y="3748216"/>
            <a:ext cx="0" cy="770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6"/>
            <a:endCxn id="9" idx="2"/>
          </p:cNvCxnSpPr>
          <p:nvPr/>
        </p:nvCxnSpPr>
        <p:spPr>
          <a:xfrm>
            <a:off x="7133966" y="3451654"/>
            <a:ext cx="112034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33966" y="3661355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33966" y="1997675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23034" y="246592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47297" y="31873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23034" y="413333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33633" y="4841794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78841" y="39304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62829" y="315509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0/8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8841" y="2407277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45653" y="170926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8869" y="2312036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84366" y="2555744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5738" y="3187306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40229" y="423818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84366" y="3912137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0811" y="253853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90614" y="394891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5459" y="518984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flow / capacity</a:t>
            </a:r>
          </a:p>
        </p:txBody>
      </p:sp>
    </p:spTree>
    <p:extLst>
      <p:ext uri="{BB962C8B-B14F-4D97-AF65-F5344CB8AC3E}">
        <p14:creationId xmlns:p14="http://schemas.microsoft.com/office/powerpoint/2010/main" val="4151062336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12539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8366" y="17011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40842" y="17011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234246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40842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54314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34246" y="451845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40842" y="451845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8802" y="2207376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3105663" y="3451654"/>
            <a:ext cx="112858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8802" y="3661355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7" idx="0"/>
          </p:cNvCxnSpPr>
          <p:nvPr/>
        </p:nvCxnSpPr>
        <p:spPr>
          <a:xfrm flipH="1">
            <a:off x="4530808" y="2294237"/>
            <a:ext cx="4120" cy="860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4"/>
            <a:endCxn id="10" idx="0"/>
          </p:cNvCxnSpPr>
          <p:nvPr/>
        </p:nvCxnSpPr>
        <p:spPr>
          <a:xfrm>
            <a:off x="4530808" y="3748216"/>
            <a:ext cx="0" cy="770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27370" y="4815016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8" idx="2"/>
          </p:cNvCxnSpPr>
          <p:nvPr/>
        </p:nvCxnSpPr>
        <p:spPr>
          <a:xfrm>
            <a:off x="4827370" y="3451654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31490" y="1997675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6"/>
            <a:endCxn id="8" idx="1"/>
          </p:cNvCxnSpPr>
          <p:nvPr/>
        </p:nvCxnSpPr>
        <p:spPr>
          <a:xfrm>
            <a:off x="4831490" y="1997675"/>
            <a:ext cx="1796213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1"/>
            <a:endCxn id="7" idx="5"/>
          </p:cNvCxnSpPr>
          <p:nvPr/>
        </p:nvCxnSpPr>
        <p:spPr>
          <a:xfrm flipH="1" flipV="1">
            <a:off x="4740509" y="3661355"/>
            <a:ext cx="1887194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4"/>
            <a:endCxn id="8" idx="0"/>
          </p:cNvCxnSpPr>
          <p:nvPr/>
        </p:nvCxnSpPr>
        <p:spPr>
          <a:xfrm>
            <a:off x="6837404" y="2294237"/>
            <a:ext cx="0" cy="860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4"/>
            <a:endCxn id="11" idx="0"/>
          </p:cNvCxnSpPr>
          <p:nvPr/>
        </p:nvCxnSpPr>
        <p:spPr>
          <a:xfrm>
            <a:off x="6837404" y="3748216"/>
            <a:ext cx="0" cy="770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6"/>
            <a:endCxn id="9" idx="2"/>
          </p:cNvCxnSpPr>
          <p:nvPr/>
        </p:nvCxnSpPr>
        <p:spPr>
          <a:xfrm>
            <a:off x="7133966" y="3451654"/>
            <a:ext cx="112034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33966" y="3661355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33966" y="1997675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23034" y="246592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0</a:t>
            </a:r>
            <a:r>
              <a:rPr lang="hu-HU" sz="1400" dirty="0">
                <a:solidFill>
                  <a:schemeClr val="bg1"/>
                </a:solidFill>
              </a:rPr>
              <a:t>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47297" y="31873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0</a:t>
            </a:r>
            <a:r>
              <a:rPr lang="hu-HU" sz="1400" dirty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23034" y="413333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0</a:t>
            </a:r>
            <a:r>
              <a:rPr lang="hu-HU" sz="1400" dirty="0">
                <a:solidFill>
                  <a:schemeClr val="bg1"/>
                </a:solidFill>
              </a:rPr>
              <a:t>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33633" y="4841794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0</a:t>
            </a:r>
            <a:r>
              <a:rPr lang="hu-HU" sz="1400" dirty="0">
                <a:solidFill>
                  <a:schemeClr val="bg1"/>
                </a:solidFill>
              </a:rPr>
              <a:t>/16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78841" y="39304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0</a:t>
            </a:r>
            <a:r>
              <a:rPr lang="hu-HU" sz="1400" dirty="0">
                <a:solidFill>
                  <a:schemeClr val="bg1"/>
                </a:solidFill>
              </a:rPr>
              <a:t>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62829" y="315509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0</a:t>
            </a:r>
            <a:r>
              <a:rPr lang="hu-HU" sz="1400" dirty="0">
                <a:solidFill>
                  <a:schemeClr val="bg1"/>
                </a:solidFill>
              </a:rPr>
              <a:t>/8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8841" y="2407277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0</a:t>
            </a:r>
            <a:r>
              <a:rPr lang="hu-HU" sz="1400" dirty="0">
                <a:solidFill>
                  <a:schemeClr val="bg1"/>
                </a:solidFill>
              </a:rPr>
              <a:t>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45653" y="170926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0</a:t>
            </a:r>
            <a:r>
              <a:rPr lang="hu-HU" sz="1400" dirty="0">
                <a:solidFill>
                  <a:schemeClr val="bg1"/>
                </a:solidFill>
              </a:rPr>
              <a:t>/9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8869" y="2312036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0</a:t>
            </a:r>
            <a:r>
              <a:rPr lang="hu-HU" sz="1400" dirty="0">
                <a:solidFill>
                  <a:schemeClr val="bg1"/>
                </a:solidFill>
              </a:rPr>
              <a:t>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84366" y="2555744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0</a:t>
            </a:r>
            <a:r>
              <a:rPr lang="hu-HU" sz="1400" dirty="0">
                <a:solidFill>
                  <a:schemeClr val="bg1"/>
                </a:solidFill>
              </a:rPr>
              <a:t>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5738" y="3187306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0</a:t>
            </a:r>
            <a:r>
              <a:rPr lang="hu-HU" sz="1400" dirty="0">
                <a:solidFill>
                  <a:schemeClr val="bg1"/>
                </a:solidFill>
              </a:rPr>
              <a:t>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40229" y="423818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0</a:t>
            </a:r>
            <a:r>
              <a:rPr lang="hu-HU" sz="1400" dirty="0">
                <a:solidFill>
                  <a:schemeClr val="bg1"/>
                </a:solidFill>
              </a:rPr>
              <a:t>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84366" y="3912137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0</a:t>
            </a:r>
            <a:r>
              <a:rPr lang="hu-HU" sz="1400" dirty="0">
                <a:solidFill>
                  <a:schemeClr val="bg1"/>
                </a:solidFill>
              </a:rPr>
              <a:t>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0811" y="253853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0</a:t>
            </a:r>
            <a:r>
              <a:rPr lang="hu-HU" sz="1400" dirty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90614" y="394891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0</a:t>
            </a:r>
            <a:r>
              <a:rPr lang="hu-HU" sz="1400" dirty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5459" y="518984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flow</a:t>
            </a:r>
            <a:r>
              <a:rPr lang="hu-HU" dirty="0"/>
              <a:t> / capacity</a:t>
            </a:r>
          </a:p>
        </p:txBody>
      </p:sp>
    </p:spTree>
    <p:extLst>
      <p:ext uri="{BB962C8B-B14F-4D97-AF65-F5344CB8AC3E}">
        <p14:creationId xmlns:p14="http://schemas.microsoft.com/office/powerpoint/2010/main" val="396479426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12539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8366" y="17011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40842" y="17011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234246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40842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54314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34246" y="451845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40842" y="451845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8802" y="2207376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3105663" y="3451654"/>
            <a:ext cx="112858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8802" y="3661355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7" idx="0"/>
          </p:cNvCxnSpPr>
          <p:nvPr/>
        </p:nvCxnSpPr>
        <p:spPr>
          <a:xfrm flipH="1">
            <a:off x="4530808" y="2294237"/>
            <a:ext cx="4120" cy="860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4"/>
            <a:endCxn id="10" idx="0"/>
          </p:cNvCxnSpPr>
          <p:nvPr/>
        </p:nvCxnSpPr>
        <p:spPr>
          <a:xfrm>
            <a:off x="4530808" y="3748216"/>
            <a:ext cx="0" cy="770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27370" y="4815016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8" idx="2"/>
          </p:cNvCxnSpPr>
          <p:nvPr/>
        </p:nvCxnSpPr>
        <p:spPr>
          <a:xfrm>
            <a:off x="4827370" y="3451654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31490" y="1997675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6"/>
            <a:endCxn id="8" idx="1"/>
          </p:cNvCxnSpPr>
          <p:nvPr/>
        </p:nvCxnSpPr>
        <p:spPr>
          <a:xfrm>
            <a:off x="4831490" y="1997675"/>
            <a:ext cx="1796213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1"/>
            <a:endCxn id="7" idx="5"/>
          </p:cNvCxnSpPr>
          <p:nvPr/>
        </p:nvCxnSpPr>
        <p:spPr>
          <a:xfrm flipH="1" flipV="1">
            <a:off x="4740509" y="3661355"/>
            <a:ext cx="1887194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4"/>
            <a:endCxn id="8" idx="0"/>
          </p:cNvCxnSpPr>
          <p:nvPr/>
        </p:nvCxnSpPr>
        <p:spPr>
          <a:xfrm>
            <a:off x="6837404" y="2294237"/>
            <a:ext cx="0" cy="860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4"/>
            <a:endCxn id="11" idx="0"/>
          </p:cNvCxnSpPr>
          <p:nvPr/>
        </p:nvCxnSpPr>
        <p:spPr>
          <a:xfrm>
            <a:off x="6837404" y="3748216"/>
            <a:ext cx="0" cy="770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6"/>
            <a:endCxn id="9" idx="2"/>
          </p:cNvCxnSpPr>
          <p:nvPr/>
        </p:nvCxnSpPr>
        <p:spPr>
          <a:xfrm>
            <a:off x="7133966" y="3451654"/>
            <a:ext cx="112034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33966" y="3661355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33966" y="1997675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23034" y="246592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</a:t>
            </a:r>
            <a:r>
              <a:rPr lang="hu-HU" sz="1400" b="1" dirty="0">
                <a:solidFill>
                  <a:srgbClr val="FFFF00"/>
                </a:solidFill>
              </a:rPr>
              <a:t>10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47297" y="31873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</a:t>
            </a:r>
            <a:r>
              <a:rPr lang="hu-HU" sz="1400" b="1" dirty="0">
                <a:solidFill>
                  <a:srgbClr val="FFFF00"/>
                </a:solidFill>
              </a:rPr>
              <a:t>5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23034" y="413333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</a:t>
            </a:r>
            <a:r>
              <a:rPr lang="hu-HU" sz="1400" b="1" dirty="0">
                <a:solidFill>
                  <a:srgbClr val="FFFF00"/>
                </a:solidFill>
              </a:rPr>
              <a:t>15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33633" y="4841794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</a:t>
            </a:r>
            <a:r>
              <a:rPr lang="hu-HU" sz="1400" b="1" dirty="0">
                <a:solidFill>
                  <a:srgbClr val="FFFF00"/>
                </a:solidFill>
              </a:rPr>
              <a:t>16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78841" y="39304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</a:t>
            </a:r>
            <a:r>
              <a:rPr lang="hu-HU" sz="1400" b="1" dirty="0">
                <a:solidFill>
                  <a:srgbClr val="FFFF00"/>
                </a:solidFill>
              </a:rPr>
              <a:t>6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62829" y="315509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</a:t>
            </a:r>
            <a:r>
              <a:rPr lang="hu-HU" sz="1400" b="1" dirty="0">
                <a:solidFill>
                  <a:srgbClr val="FFFF00"/>
                </a:solidFill>
              </a:rPr>
              <a:t>8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8841" y="2407277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</a:t>
            </a:r>
            <a:r>
              <a:rPr lang="hu-HU" sz="1400" b="1" dirty="0">
                <a:solidFill>
                  <a:srgbClr val="FFFF00"/>
                </a:solidFill>
              </a:rPr>
              <a:t>15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45653" y="170926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</a:t>
            </a:r>
            <a:r>
              <a:rPr lang="hu-HU" sz="1400" b="1" dirty="0">
                <a:solidFill>
                  <a:srgbClr val="FFFF00"/>
                </a:solidFill>
              </a:rPr>
              <a:t>9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8869" y="2312036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</a:t>
            </a:r>
            <a:r>
              <a:rPr lang="hu-HU" sz="1400" b="1" dirty="0">
                <a:solidFill>
                  <a:srgbClr val="FFFF00"/>
                </a:solidFill>
              </a:rPr>
              <a:t>10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84366" y="2555744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</a:t>
            </a:r>
            <a:r>
              <a:rPr lang="hu-HU" sz="1400" b="1" dirty="0">
                <a:solidFill>
                  <a:srgbClr val="FFFF00"/>
                </a:solidFill>
              </a:rPr>
              <a:t>15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5738" y="3187306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</a:t>
            </a:r>
            <a:r>
              <a:rPr lang="hu-HU" sz="1400" b="1" dirty="0">
                <a:solidFill>
                  <a:srgbClr val="FFFF00"/>
                </a:solidFill>
              </a:rPr>
              <a:t>10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40229" y="423818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</a:t>
            </a:r>
            <a:r>
              <a:rPr lang="hu-HU" sz="1400" b="1" dirty="0">
                <a:solidFill>
                  <a:srgbClr val="FFFF00"/>
                </a:solidFill>
              </a:rPr>
              <a:t>10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84366" y="3912137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</a:t>
            </a:r>
            <a:r>
              <a:rPr lang="hu-HU" sz="1400" b="1" dirty="0">
                <a:solidFill>
                  <a:srgbClr val="FFFF00"/>
                </a:solidFill>
              </a:rPr>
              <a:t>15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0811" y="253853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</a:t>
            </a:r>
            <a:r>
              <a:rPr lang="hu-HU" sz="1400" b="1" dirty="0">
                <a:solidFill>
                  <a:srgbClr val="FFFF00"/>
                </a:solidFill>
              </a:rPr>
              <a:t>4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90614" y="394891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</a:t>
            </a:r>
            <a:r>
              <a:rPr lang="hu-HU" sz="1400" b="1" dirty="0">
                <a:solidFill>
                  <a:srgbClr val="FFFF00"/>
                </a:solidFill>
              </a:rPr>
              <a:t>4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5459" y="518984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flow / </a:t>
            </a:r>
            <a:r>
              <a:rPr lang="hu-HU" b="1" dirty="0">
                <a:solidFill>
                  <a:srgbClr val="FFFF00"/>
                </a:solidFill>
              </a:rPr>
              <a:t>capacity</a:t>
            </a:r>
          </a:p>
        </p:txBody>
      </p:sp>
    </p:spTree>
    <p:extLst>
      <p:ext uri="{BB962C8B-B14F-4D97-AF65-F5344CB8AC3E}">
        <p14:creationId xmlns:p14="http://schemas.microsoft.com/office/powerpoint/2010/main" val="2173168849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12539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8366" y="17011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40842" y="17011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234246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40842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54314" y="315509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34246" y="451845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40842" y="451845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8802" y="2207376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7" idx="2"/>
          </p:cNvCxnSpPr>
          <p:nvPr/>
        </p:nvCxnSpPr>
        <p:spPr>
          <a:xfrm>
            <a:off x="3105663" y="3451654"/>
            <a:ext cx="112858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8802" y="3661355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7" idx="0"/>
          </p:cNvCxnSpPr>
          <p:nvPr/>
        </p:nvCxnSpPr>
        <p:spPr>
          <a:xfrm flipH="1">
            <a:off x="4530808" y="2294237"/>
            <a:ext cx="4120" cy="860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4"/>
            <a:endCxn id="10" idx="0"/>
          </p:cNvCxnSpPr>
          <p:nvPr/>
        </p:nvCxnSpPr>
        <p:spPr>
          <a:xfrm>
            <a:off x="4530808" y="3748216"/>
            <a:ext cx="0" cy="770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27370" y="4815016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6"/>
            <a:endCxn id="8" idx="2"/>
          </p:cNvCxnSpPr>
          <p:nvPr/>
        </p:nvCxnSpPr>
        <p:spPr>
          <a:xfrm>
            <a:off x="4827370" y="3451654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31490" y="1997675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6"/>
            <a:endCxn id="8" idx="1"/>
          </p:cNvCxnSpPr>
          <p:nvPr/>
        </p:nvCxnSpPr>
        <p:spPr>
          <a:xfrm>
            <a:off x="4831490" y="1997675"/>
            <a:ext cx="1796213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1"/>
            <a:endCxn id="7" idx="5"/>
          </p:cNvCxnSpPr>
          <p:nvPr/>
        </p:nvCxnSpPr>
        <p:spPr>
          <a:xfrm flipH="1" flipV="1">
            <a:off x="4740509" y="3661355"/>
            <a:ext cx="1887194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4"/>
            <a:endCxn id="8" idx="0"/>
          </p:cNvCxnSpPr>
          <p:nvPr/>
        </p:nvCxnSpPr>
        <p:spPr>
          <a:xfrm>
            <a:off x="6837404" y="2294237"/>
            <a:ext cx="0" cy="860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4"/>
            <a:endCxn id="11" idx="0"/>
          </p:cNvCxnSpPr>
          <p:nvPr/>
        </p:nvCxnSpPr>
        <p:spPr>
          <a:xfrm>
            <a:off x="6837404" y="3748216"/>
            <a:ext cx="0" cy="7702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6"/>
            <a:endCxn id="9" idx="2"/>
          </p:cNvCxnSpPr>
          <p:nvPr/>
        </p:nvCxnSpPr>
        <p:spPr>
          <a:xfrm>
            <a:off x="7133966" y="3451654"/>
            <a:ext cx="112034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33966" y="3661355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33966" y="1997675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23034" y="246592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47297" y="31873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23034" y="413333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33633" y="4841794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78841" y="39304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62829" y="315509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0/8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8841" y="2407277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45653" y="170926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8869" y="2312036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84366" y="2555744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45738" y="3187306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40229" y="4238185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84366" y="3912137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0811" y="253853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90614" y="394891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2539" y="5494638"/>
            <a:ext cx="6771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aim? </a:t>
            </a:r>
            <a:r>
              <a:rPr lang="hu-HU" i="1" dirty="0"/>
              <a:t>Given a flow network G(V,E), find the flow</a:t>
            </a:r>
          </a:p>
          <a:p>
            <a:r>
              <a:rPr lang="hu-HU" i="1" dirty="0"/>
              <a:t>	with maximum value from source to sink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278689986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4734532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Flow network properties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155459" y="2133600"/>
            <a:ext cx="9885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94482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Flow network 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1838" y="1853248"/>
            <a:ext cx="7834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1.) </a:t>
            </a:r>
            <a:r>
              <a:rPr lang="hu-HU" u="sng" dirty="0"/>
              <a:t>capacity constraint</a:t>
            </a:r>
            <a:r>
              <a:rPr lang="hu-HU" dirty="0"/>
              <a:t>: for all </a:t>
            </a:r>
            <a:r>
              <a:rPr lang="hu-HU" b="1" dirty="0"/>
              <a:t>u</a:t>
            </a:r>
            <a:r>
              <a:rPr lang="hu-HU" dirty="0"/>
              <a:t>, </a:t>
            </a:r>
            <a:r>
              <a:rPr lang="hu-HU" b="1" dirty="0"/>
              <a:t>v</a:t>
            </a:r>
            <a:r>
              <a:rPr lang="hu-HU" dirty="0"/>
              <a:t> vertexes in </a:t>
            </a:r>
            <a:r>
              <a:rPr lang="hu-HU" b="1" dirty="0"/>
              <a:t>V</a:t>
            </a:r>
            <a:r>
              <a:rPr lang="hu-HU" dirty="0"/>
              <a:t>, </a:t>
            </a:r>
            <a:r>
              <a:rPr lang="hu-HU" b="1" dirty="0"/>
              <a:t>f(u,v) &lt; c(u,v)</a:t>
            </a:r>
          </a:p>
          <a:p>
            <a:r>
              <a:rPr lang="hu-HU" dirty="0"/>
              <a:t>		So the flow can not be greater than the capacity !!!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			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155459" y="2133600"/>
            <a:ext cx="9885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0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1CBBBD-460E-47E6-B795-2EC5D72FBE10}"/>
              </a:ext>
            </a:extLst>
          </p:cNvPr>
          <p:cNvCxnSpPr>
            <a:cxnSpLocks/>
          </p:cNvCxnSpPr>
          <p:nvPr/>
        </p:nvCxnSpPr>
        <p:spPr>
          <a:xfrm flipV="1">
            <a:off x="3973492" y="2510315"/>
            <a:ext cx="802694" cy="481460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69C68F2-4757-449F-8138-54B5EA911B5A}"/>
              </a:ext>
            </a:extLst>
          </p:cNvPr>
          <p:cNvSpPr/>
          <p:nvPr/>
        </p:nvSpPr>
        <p:spPr>
          <a:xfrm>
            <a:off x="4920184" y="1773527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FOURIER SERIES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3854130-C2B6-4115-B907-B0A4243DC26E}"/>
              </a:ext>
            </a:extLst>
          </p:cNvPr>
          <p:cNvSpPr/>
          <p:nvPr/>
        </p:nvSpPr>
        <p:spPr>
          <a:xfrm>
            <a:off x="2091100" y="3133564"/>
            <a:ext cx="1676403" cy="6974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ALGEBRA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8739D3-BF85-4F27-B9D7-1651D0A7D2BC}"/>
              </a:ext>
            </a:extLst>
          </p:cNvPr>
          <p:cNvSpPr/>
          <p:nvPr/>
        </p:nvSpPr>
        <p:spPr>
          <a:xfrm>
            <a:off x="3744891" y="4611958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DIFFERENTIAL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EQUATIONS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F8CCCD-3B4B-4754-ABE7-80C1F9AFB973}"/>
              </a:ext>
            </a:extLst>
          </p:cNvPr>
          <p:cNvSpPr/>
          <p:nvPr/>
        </p:nvSpPr>
        <p:spPr>
          <a:xfrm>
            <a:off x="8639449" y="4658312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STOCHASTIC PROCESSES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2ABC5E-F5EB-4854-9A08-83C99BD78FA5}"/>
              </a:ext>
            </a:extLst>
          </p:cNvPr>
          <p:cNvSpPr/>
          <p:nvPr/>
        </p:nvSpPr>
        <p:spPr>
          <a:xfrm>
            <a:off x="6290568" y="3315215"/>
            <a:ext cx="1740024" cy="6259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CALCULUS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FD1DE0E-44FB-45D4-BB0A-B05E00BD6E22}"/>
              </a:ext>
            </a:extLst>
          </p:cNvPr>
          <p:cNvCxnSpPr>
            <a:cxnSpLocks/>
          </p:cNvCxnSpPr>
          <p:nvPr/>
        </p:nvCxnSpPr>
        <p:spPr>
          <a:xfrm>
            <a:off x="5758385" y="4960660"/>
            <a:ext cx="2684279" cy="46354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077188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Flow network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41838" y="1853248"/>
                <a:ext cx="7834196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FFFF00"/>
                    </a:solidFill>
                  </a:rPr>
                  <a:t>1.) </a:t>
                </a:r>
                <a:r>
                  <a:rPr lang="hu-HU" u="sng" dirty="0"/>
                  <a:t>capacity constraint</a:t>
                </a:r>
                <a:r>
                  <a:rPr lang="hu-HU" dirty="0"/>
                  <a:t>: for all </a:t>
                </a:r>
                <a:r>
                  <a:rPr lang="hu-HU" b="1" dirty="0"/>
                  <a:t>u</a:t>
                </a:r>
                <a:r>
                  <a:rPr lang="hu-HU" dirty="0"/>
                  <a:t>, </a:t>
                </a:r>
                <a:r>
                  <a:rPr lang="hu-HU" b="1" dirty="0"/>
                  <a:t>v</a:t>
                </a:r>
                <a:r>
                  <a:rPr lang="hu-HU" dirty="0"/>
                  <a:t> vertexes in </a:t>
                </a:r>
                <a:r>
                  <a:rPr lang="hu-HU" b="1" dirty="0"/>
                  <a:t>V</a:t>
                </a:r>
                <a:r>
                  <a:rPr lang="hu-HU" dirty="0"/>
                  <a:t>, </a:t>
                </a:r>
                <a:r>
                  <a:rPr lang="hu-HU" b="1" dirty="0"/>
                  <a:t>f(u,v) &lt; c(u,v)</a:t>
                </a:r>
              </a:p>
              <a:p>
                <a:r>
                  <a:rPr lang="hu-HU" dirty="0"/>
                  <a:t>		So the flow can not be greater than the capacity !!!</a:t>
                </a:r>
              </a:p>
              <a:p>
                <a:endParaRPr lang="hu-HU" dirty="0"/>
              </a:p>
              <a:p>
                <a:r>
                  <a:rPr lang="hu-HU" b="1" dirty="0">
                    <a:solidFill>
                      <a:srgbClr val="FFFF00"/>
                    </a:solidFill>
                  </a:rPr>
                  <a:t>2.) </a:t>
                </a:r>
                <a:r>
                  <a:rPr lang="hu-HU" u="sng" dirty="0"/>
                  <a:t>flow conservation</a:t>
                </a:r>
                <a:r>
                  <a:rPr lang="hu-HU" dirty="0"/>
                  <a:t>: for all v vertices in </a:t>
                </a:r>
                <a:r>
                  <a:rPr lang="hu-HU" b="1" dirty="0"/>
                  <a:t>V</a:t>
                </a:r>
                <a:r>
                  <a:rPr lang="hu-HU" dirty="0"/>
                  <a:t> ( except for </a:t>
                </a:r>
                <a:r>
                  <a:rPr lang="hu-HU" b="1" dirty="0"/>
                  <a:t>s</a:t>
                </a:r>
                <a:r>
                  <a:rPr lang="hu-HU" dirty="0"/>
                  <a:t> and </a:t>
                </a:r>
                <a:r>
                  <a:rPr lang="hu-HU" b="1" dirty="0"/>
                  <a:t>t</a:t>
                </a:r>
                <a:r>
                  <a:rPr lang="hu-HU" dirty="0"/>
                  <a:t> ), the</a:t>
                </a:r>
              </a:p>
              <a:p>
                <a:r>
                  <a:rPr lang="hu-HU" dirty="0"/>
                  <a:t>	flow income must be equal to the outgoing flow  // div = 0</a:t>
                </a:r>
              </a:p>
              <a:p>
                <a:r>
                  <a:rPr lang="hu-HU" dirty="0"/>
                  <a:t>		</a:t>
                </a:r>
              </a:p>
              <a:p>
                <a:r>
                  <a:rPr lang="hu-HU" dirty="0"/>
                  <a:t>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  <m:sup/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hu-HU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hu-HU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u-HU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nary>
                  </m:oMath>
                </a14:m>
                <a:r>
                  <a:rPr lang="hu-HU" dirty="0"/>
                  <a:t> </a:t>
                </a:r>
              </a:p>
              <a:p>
                <a:endParaRPr lang="hu-HU" dirty="0"/>
              </a:p>
              <a:p>
                <a:endParaRPr lang="hu-HU" dirty="0"/>
              </a:p>
              <a:p>
                <a:r>
                  <a:rPr lang="hu-HU" dirty="0"/>
                  <a:t>			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838" y="1853248"/>
                <a:ext cx="7834196" cy="2862322"/>
              </a:xfrm>
              <a:prstGeom prst="rect">
                <a:avLst/>
              </a:prstGeom>
              <a:blipFill rotWithShape="0">
                <a:blip r:embed="rId2"/>
                <a:stretch>
                  <a:fillRect l="-623" t="-10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155459" y="2133600"/>
            <a:ext cx="9885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99753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Flow network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41838" y="1853248"/>
                <a:ext cx="7834196" cy="3693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FFFF00"/>
                    </a:solidFill>
                  </a:rPr>
                  <a:t>1.) </a:t>
                </a:r>
                <a:r>
                  <a:rPr lang="hu-HU" u="sng" dirty="0"/>
                  <a:t>capacity constraint</a:t>
                </a:r>
                <a:r>
                  <a:rPr lang="hu-HU" dirty="0"/>
                  <a:t>: for all </a:t>
                </a:r>
                <a:r>
                  <a:rPr lang="hu-HU" b="1" dirty="0"/>
                  <a:t>u</a:t>
                </a:r>
                <a:r>
                  <a:rPr lang="hu-HU" dirty="0"/>
                  <a:t>, </a:t>
                </a:r>
                <a:r>
                  <a:rPr lang="hu-HU" b="1" dirty="0"/>
                  <a:t>v</a:t>
                </a:r>
                <a:r>
                  <a:rPr lang="hu-HU" dirty="0"/>
                  <a:t> vertexes in </a:t>
                </a:r>
                <a:r>
                  <a:rPr lang="hu-HU" b="1" dirty="0"/>
                  <a:t>V</a:t>
                </a:r>
                <a:r>
                  <a:rPr lang="hu-HU" dirty="0"/>
                  <a:t>, </a:t>
                </a:r>
                <a:r>
                  <a:rPr lang="hu-HU" b="1" dirty="0"/>
                  <a:t>f(u,v) &lt; c(u,v)</a:t>
                </a:r>
              </a:p>
              <a:p>
                <a:r>
                  <a:rPr lang="hu-HU" dirty="0"/>
                  <a:t>		So the flow can not be greater than the capacity !!!</a:t>
                </a:r>
              </a:p>
              <a:p>
                <a:endParaRPr lang="hu-HU" dirty="0"/>
              </a:p>
              <a:p>
                <a:r>
                  <a:rPr lang="hu-HU" b="1" dirty="0">
                    <a:solidFill>
                      <a:srgbClr val="FFFF00"/>
                    </a:solidFill>
                  </a:rPr>
                  <a:t>2.) </a:t>
                </a:r>
                <a:r>
                  <a:rPr lang="hu-HU" u="sng" dirty="0"/>
                  <a:t>flow conservation</a:t>
                </a:r>
                <a:r>
                  <a:rPr lang="hu-HU" dirty="0"/>
                  <a:t>: for all v vertices in </a:t>
                </a:r>
                <a:r>
                  <a:rPr lang="hu-HU" b="1" dirty="0"/>
                  <a:t>V</a:t>
                </a:r>
                <a:r>
                  <a:rPr lang="hu-HU" dirty="0"/>
                  <a:t> ( except for </a:t>
                </a:r>
                <a:r>
                  <a:rPr lang="hu-HU" b="1" dirty="0"/>
                  <a:t>s</a:t>
                </a:r>
                <a:r>
                  <a:rPr lang="hu-HU" dirty="0"/>
                  <a:t> and </a:t>
                </a:r>
                <a:r>
                  <a:rPr lang="hu-HU" b="1" dirty="0"/>
                  <a:t>t</a:t>
                </a:r>
                <a:r>
                  <a:rPr lang="hu-HU" dirty="0"/>
                  <a:t> ), the</a:t>
                </a:r>
              </a:p>
              <a:p>
                <a:r>
                  <a:rPr lang="hu-HU" dirty="0"/>
                  <a:t>	flow income must be equal to the outgoing flow  // div = 0</a:t>
                </a:r>
              </a:p>
              <a:p>
                <a:r>
                  <a:rPr lang="hu-HU" dirty="0"/>
                  <a:t>		</a:t>
                </a:r>
              </a:p>
              <a:p>
                <a:r>
                  <a:rPr lang="hu-HU" dirty="0"/>
                  <a:t>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  <m:sup/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hu-HU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hu-HU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u-HU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nary>
                  </m:oMath>
                </a14:m>
                <a:r>
                  <a:rPr lang="hu-HU" dirty="0"/>
                  <a:t> </a:t>
                </a:r>
              </a:p>
              <a:p>
                <a:endParaRPr lang="hu-HU" dirty="0"/>
              </a:p>
              <a:p>
                <a:r>
                  <a:rPr lang="hu-HU" b="1" dirty="0">
                    <a:solidFill>
                      <a:srgbClr val="FFFF00"/>
                    </a:solidFill>
                  </a:rPr>
                  <a:t>3.) </a:t>
                </a:r>
                <a:r>
                  <a:rPr lang="hu-HU" u="sng" dirty="0"/>
                  <a:t>skew symmetry</a:t>
                </a:r>
                <a:r>
                  <a:rPr lang="hu-HU" dirty="0"/>
                  <a:t>: it is important when we want to prove the</a:t>
                </a:r>
              </a:p>
              <a:p>
                <a:r>
                  <a:rPr lang="hu-HU" dirty="0"/>
                  <a:t>		lemmas and theorems </a:t>
                </a:r>
              </a:p>
              <a:p>
                <a:r>
                  <a:rPr lang="hu-HU" dirty="0"/>
                  <a:t>	For all </a:t>
                </a:r>
                <a:r>
                  <a:rPr lang="hu-HU" b="1" dirty="0"/>
                  <a:t>u</a:t>
                </a:r>
                <a:r>
                  <a:rPr lang="hu-HU" dirty="0"/>
                  <a:t>, </a:t>
                </a:r>
                <a:r>
                  <a:rPr lang="hu-HU" b="1" dirty="0"/>
                  <a:t>v</a:t>
                </a:r>
                <a:r>
                  <a:rPr lang="hu-HU" dirty="0"/>
                  <a:t> vertexes in </a:t>
                </a:r>
                <a:r>
                  <a:rPr lang="hu-HU" b="1" dirty="0"/>
                  <a:t>V</a:t>
                </a:r>
                <a:r>
                  <a:rPr lang="hu-HU" dirty="0"/>
                  <a:t>, </a:t>
                </a:r>
                <a:r>
                  <a:rPr lang="hu-HU" b="1" dirty="0"/>
                  <a:t>f(u,v) = - f(v,u)</a:t>
                </a:r>
              </a:p>
              <a:p>
                <a:endParaRPr lang="hu-HU" dirty="0"/>
              </a:p>
              <a:p>
                <a:r>
                  <a:rPr lang="hu-HU" dirty="0"/>
                  <a:t>			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838" y="1853248"/>
                <a:ext cx="7834196" cy="3693319"/>
              </a:xfrm>
              <a:prstGeom prst="rect">
                <a:avLst/>
              </a:prstGeom>
              <a:blipFill rotWithShape="0">
                <a:blip r:embed="rId2"/>
                <a:stretch>
                  <a:fillRect l="-623" t="-82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155459" y="2133600"/>
            <a:ext cx="9885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435758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Flow network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41838" y="1853248"/>
                <a:ext cx="7834196" cy="5355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FFFF00"/>
                    </a:solidFill>
                  </a:rPr>
                  <a:t>1.) </a:t>
                </a:r>
                <a:r>
                  <a:rPr lang="hu-HU" u="sng" dirty="0"/>
                  <a:t>capacity constraint</a:t>
                </a:r>
                <a:r>
                  <a:rPr lang="hu-HU" dirty="0"/>
                  <a:t>: for all </a:t>
                </a:r>
                <a:r>
                  <a:rPr lang="hu-HU" b="1" dirty="0"/>
                  <a:t>u</a:t>
                </a:r>
                <a:r>
                  <a:rPr lang="hu-HU" dirty="0"/>
                  <a:t>, </a:t>
                </a:r>
                <a:r>
                  <a:rPr lang="hu-HU" b="1" dirty="0"/>
                  <a:t>v</a:t>
                </a:r>
                <a:r>
                  <a:rPr lang="hu-HU" dirty="0"/>
                  <a:t> vertexes in </a:t>
                </a:r>
                <a:r>
                  <a:rPr lang="hu-HU" b="1" dirty="0"/>
                  <a:t>V</a:t>
                </a:r>
                <a:r>
                  <a:rPr lang="hu-HU" dirty="0"/>
                  <a:t>, </a:t>
                </a:r>
                <a:r>
                  <a:rPr lang="hu-HU" b="1" dirty="0"/>
                  <a:t>f(u,v) &lt; c(u,v)</a:t>
                </a:r>
              </a:p>
              <a:p>
                <a:r>
                  <a:rPr lang="hu-HU" dirty="0"/>
                  <a:t>		So the flow can not be greater than the capacity !!!</a:t>
                </a:r>
              </a:p>
              <a:p>
                <a:endParaRPr lang="hu-HU" dirty="0"/>
              </a:p>
              <a:p>
                <a:r>
                  <a:rPr lang="hu-HU" b="1" dirty="0">
                    <a:solidFill>
                      <a:srgbClr val="FFFF00"/>
                    </a:solidFill>
                  </a:rPr>
                  <a:t>2.) </a:t>
                </a:r>
                <a:r>
                  <a:rPr lang="hu-HU" u="sng" dirty="0"/>
                  <a:t>flow conservation</a:t>
                </a:r>
                <a:r>
                  <a:rPr lang="hu-HU" dirty="0"/>
                  <a:t>: for all v vertices in </a:t>
                </a:r>
                <a:r>
                  <a:rPr lang="hu-HU" b="1" dirty="0"/>
                  <a:t>V</a:t>
                </a:r>
                <a:r>
                  <a:rPr lang="hu-HU" dirty="0"/>
                  <a:t> ( except for </a:t>
                </a:r>
                <a:r>
                  <a:rPr lang="hu-HU" b="1" dirty="0"/>
                  <a:t>s</a:t>
                </a:r>
                <a:r>
                  <a:rPr lang="hu-HU" dirty="0"/>
                  <a:t> and </a:t>
                </a:r>
                <a:r>
                  <a:rPr lang="hu-HU" b="1" dirty="0"/>
                  <a:t>t</a:t>
                </a:r>
                <a:r>
                  <a:rPr lang="hu-HU" dirty="0"/>
                  <a:t> ), the</a:t>
                </a:r>
              </a:p>
              <a:p>
                <a:r>
                  <a:rPr lang="hu-HU" dirty="0"/>
                  <a:t>	flow income must be equal to the outgoing flow  // div = 0</a:t>
                </a:r>
              </a:p>
              <a:p>
                <a:r>
                  <a:rPr lang="hu-HU" dirty="0"/>
                  <a:t>		</a:t>
                </a:r>
              </a:p>
              <a:p>
                <a:r>
                  <a:rPr lang="hu-HU" dirty="0"/>
                  <a:t>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  <m:sup/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hu-HU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hu-HU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u-HU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nary>
                  </m:oMath>
                </a14:m>
                <a:r>
                  <a:rPr lang="hu-HU" dirty="0"/>
                  <a:t> </a:t>
                </a:r>
              </a:p>
              <a:p>
                <a:endParaRPr lang="hu-HU" dirty="0"/>
              </a:p>
              <a:p>
                <a:r>
                  <a:rPr lang="hu-HU" b="1" dirty="0">
                    <a:solidFill>
                      <a:srgbClr val="FFFF00"/>
                    </a:solidFill>
                  </a:rPr>
                  <a:t>3.) </a:t>
                </a:r>
                <a:r>
                  <a:rPr lang="hu-HU" u="sng" dirty="0"/>
                  <a:t>skew symmetry</a:t>
                </a:r>
                <a:r>
                  <a:rPr lang="hu-HU" dirty="0"/>
                  <a:t>: it is important when we want to prove the</a:t>
                </a:r>
              </a:p>
              <a:p>
                <a:r>
                  <a:rPr lang="hu-HU" dirty="0"/>
                  <a:t>		lemmas and theorems </a:t>
                </a:r>
              </a:p>
              <a:p>
                <a:r>
                  <a:rPr lang="hu-HU" dirty="0"/>
                  <a:t>	For all </a:t>
                </a:r>
                <a:r>
                  <a:rPr lang="hu-HU" b="1" dirty="0"/>
                  <a:t>u</a:t>
                </a:r>
                <a:r>
                  <a:rPr lang="hu-HU" dirty="0"/>
                  <a:t>, </a:t>
                </a:r>
                <a:r>
                  <a:rPr lang="hu-HU" b="1" dirty="0"/>
                  <a:t>v</a:t>
                </a:r>
                <a:r>
                  <a:rPr lang="hu-HU" dirty="0"/>
                  <a:t> vertexes in </a:t>
                </a:r>
                <a:r>
                  <a:rPr lang="hu-HU" b="1" dirty="0"/>
                  <a:t>V</a:t>
                </a:r>
                <a:r>
                  <a:rPr lang="hu-HU" dirty="0"/>
                  <a:t>, </a:t>
                </a:r>
                <a:r>
                  <a:rPr lang="hu-HU" b="1" dirty="0"/>
                  <a:t>f(u,v) = - f(v,u)</a:t>
                </a:r>
              </a:p>
              <a:p>
                <a:endParaRPr lang="hu-HU" b="1" dirty="0"/>
              </a:p>
              <a:p>
                <a:r>
                  <a:rPr lang="hu-HU" b="1" dirty="0">
                    <a:solidFill>
                      <a:srgbClr val="FFFF00"/>
                    </a:solidFill>
                  </a:rPr>
                  <a:t>4.) </a:t>
                </a:r>
                <a:r>
                  <a:rPr lang="hu-HU" u="sng" dirty="0"/>
                  <a:t>Flow constraints</a:t>
                </a:r>
                <a:r>
                  <a:rPr lang="hu-HU" b="1" dirty="0"/>
                  <a:t>: </a:t>
                </a:r>
                <a:r>
                  <a:rPr lang="hu-HU" dirty="0"/>
                  <a:t>the flow leaving from </a:t>
                </a:r>
                <a:r>
                  <a:rPr lang="hu-HU" b="1" i="1" dirty="0"/>
                  <a:t>s</a:t>
                </a:r>
                <a:r>
                  <a:rPr lang="hu-HU" dirty="0"/>
                  <a:t> must be equal to the</a:t>
                </a:r>
              </a:p>
              <a:p>
                <a:r>
                  <a:rPr lang="hu-HU" b="1" dirty="0"/>
                  <a:t>	</a:t>
                </a:r>
                <a:r>
                  <a:rPr lang="hu-HU" dirty="0"/>
                  <a:t>flow arriving at </a:t>
                </a:r>
                <a:r>
                  <a:rPr lang="hu-HU" b="1" i="1" dirty="0"/>
                  <a:t>t</a:t>
                </a:r>
              </a:p>
              <a:p>
                <a:endParaRPr lang="hu-HU" b="1" i="1" dirty="0"/>
              </a:p>
              <a:p>
                <a:r>
                  <a:rPr lang="hu-HU" b="1" i="1" dirty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  <m:sup/>
                      <m:e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hu-HU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hu-HU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u-HU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r>
                          <a:rPr lang="hu-HU" b="1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hu-HU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hu-HU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sub>
                          <m:sup/>
                          <m:e>
                            <m:r>
                              <a:rPr lang="hu-HU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hu-HU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hu-HU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hu-HU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e>
                        </m:nary>
                        <m:r>
                          <m:rPr>
                            <m:nor/>
                          </m:rPr>
                          <a:rPr lang="hu-HU" dirty="0"/>
                          <m:t>  </m:t>
                        </m:r>
                      </m:e>
                    </m:nary>
                  </m:oMath>
                </a14:m>
                <a:r>
                  <a:rPr lang="hu-HU" dirty="0"/>
                  <a:t> </a:t>
                </a:r>
              </a:p>
              <a:p>
                <a:endParaRPr lang="hu-HU" b="1" i="1" dirty="0"/>
              </a:p>
              <a:p>
                <a:endParaRPr lang="hu-HU" dirty="0"/>
              </a:p>
              <a:p>
                <a:r>
                  <a:rPr lang="hu-HU" dirty="0"/>
                  <a:t>			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838" y="1853248"/>
                <a:ext cx="7834196" cy="5355312"/>
              </a:xfrm>
              <a:prstGeom prst="rect">
                <a:avLst/>
              </a:prstGeom>
              <a:blipFill rotWithShape="0">
                <a:blip r:embed="rId2"/>
                <a:stretch>
                  <a:fillRect l="-623" t="-56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155459" y="2133600"/>
            <a:ext cx="9885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954146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688226" y="2516659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endCxn id="5" idx="3"/>
          </p:cNvCxnSpPr>
          <p:nvPr/>
        </p:nvCxnSpPr>
        <p:spPr>
          <a:xfrm flipV="1">
            <a:off x="4468662" y="3022922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</p:cNvCxnSpPr>
          <p:nvPr/>
        </p:nvCxnSpPr>
        <p:spPr>
          <a:xfrm flipH="1">
            <a:off x="5980668" y="3109783"/>
            <a:ext cx="4120" cy="860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</p:cNvCxnSpPr>
          <p:nvPr/>
        </p:nvCxnSpPr>
        <p:spPr>
          <a:xfrm>
            <a:off x="6281350" y="2813221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6"/>
          </p:cNvCxnSpPr>
          <p:nvPr/>
        </p:nvCxnSpPr>
        <p:spPr>
          <a:xfrm>
            <a:off x="6281350" y="2813221"/>
            <a:ext cx="1796213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72894" y="3281471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28701" y="3222823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95513" y="252480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40671" y="335408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358519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688226" y="2516659"/>
            <a:ext cx="593124" cy="5931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endCxn id="5" idx="3"/>
          </p:cNvCxnSpPr>
          <p:nvPr/>
        </p:nvCxnSpPr>
        <p:spPr>
          <a:xfrm flipV="1">
            <a:off x="4468662" y="3022922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</p:cNvCxnSpPr>
          <p:nvPr/>
        </p:nvCxnSpPr>
        <p:spPr>
          <a:xfrm flipH="1">
            <a:off x="5980668" y="3109783"/>
            <a:ext cx="4120" cy="860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</p:cNvCxnSpPr>
          <p:nvPr/>
        </p:nvCxnSpPr>
        <p:spPr>
          <a:xfrm>
            <a:off x="6281350" y="2813221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6"/>
          </p:cNvCxnSpPr>
          <p:nvPr/>
        </p:nvCxnSpPr>
        <p:spPr>
          <a:xfrm>
            <a:off x="6281350" y="2813221"/>
            <a:ext cx="1796213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72894" y="3281471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28701" y="3222823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95513" y="252480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40671" y="335408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18047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688226" y="2516659"/>
            <a:ext cx="593124" cy="5931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endCxn id="5" idx="3"/>
          </p:cNvCxnSpPr>
          <p:nvPr/>
        </p:nvCxnSpPr>
        <p:spPr>
          <a:xfrm flipV="1">
            <a:off x="4468662" y="3022922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</p:cNvCxnSpPr>
          <p:nvPr/>
        </p:nvCxnSpPr>
        <p:spPr>
          <a:xfrm flipH="1">
            <a:off x="5980668" y="3109783"/>
            <a:ext cx="4120" cy="860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</p:cNvCxnSpPr>
          <p:nvPr/>
        </p:nvCxnSpPr>
        <p:spPr>
          <a:xfrm>
            <a:off x="6281350" y="2813221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6"/>
          </p:cNvCxnSpPr>
          <p:nvPr/>
        </p:nvCxnSpPr>
        <p:spPr>
          <a:xfrm>
            <a:off x="6281350" y="2813221"/>
            <a:ext cx="1796213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72894" y="3281471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3</a:t>
            </a:r>
            <a:r>
              <a:rPr lang="hu-HU" sz="1400" dirty="0">
                <a:solidFill>
                  <a:schemeClr val="bg1"/>
                </a:solidFill>
              </a:rPr>
              <a:t>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28701" y="3222823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95513" y="252480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40671" y="335408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6897" y="799070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Incoming flow to vertex A = 3</a:t>
            </a:r>
          </a:p>
        </p:txBody>
      </p:sp>
    </p:spTree>
    <p:extLst>
      <p:ext uri="{BB962C8B-B14F-4D97-AF65-F5344CB8AC3E}">
        <p14:creationId xmlns:p14="http://schemas.microsoft.com/office/powerpoint/2010/main" val="2814363048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688226" y="2516659"/>
            <a:ext cx="593124" cy="5931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endCxn id="5" idx="3"/>
          </p:cNvCxnSpPr>
          <p:nvPr/>
        </p:nvCxnSpPr>
        <p:spPr>
          <a:xfrm flipV="1">
            <a:off x="4468662" y="3022922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</p:cNvCxnSpPr>
          <p:nvPr/>
        </p:nvCxnSpPr>
        <p:spPr>
          <a:xfrm flipH="1">
            <a:off x="5980668" y="3109783"/>
            <a:ext cx="4120" cy="860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</p:cNvCxnSpPr>
          <p:nvPr/>
        </p:nvCxnSpPr>
        <p:spPr>
          <a:xfrm>
            <a:off x="6281350" y="2813221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6"/>
          </p:cNvCxnSpPr>
          <p:nvPr/>
        </p:nvCxnSpPr>
        <p:spPr>
          <a:xfrm>
            <a:off x="6281350" y="2813221"/>
            <a:ext cx="1796213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72894" y="3281471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3</a:t>
            </a:r>
            <a:r>
              <a:rPr lang="hu-HU" sz="1400" dirty="0">
                <a:solidFill>
                  <a:schemeClr val="bg1"/>
                </a:solidFill>
              </a:rPr>
              <a:t>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28701" y="3222823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r>
              <a:rPr lang="hu-HU" sz="1400" dirty="0">
                <a:solidFill>
                  <a:schemeClr val="bg1"/>
                </a:solidFill>
              </a:rPr>
              <a:t>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95513" y="252480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r>
              <a:rPr lang="hu-HU" sz="1400" dirty="0">
                <a:solidFill>
                  <a:schemeClr val="bg1"/>
                </a:solidFill>
              </a:rPr>
              <a:t>/9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40671" y="335408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r>
              <a:rPr lang="hu-HU" sz="1400" dirty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86897" y="799070"/>
            <a:ext cx="4527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Incoming flow to vertex A = 3</a:t>
            </a:r>
          </a:p>
          <a:p>
            <a:endParaRPr lang="hu-HU" dirty="0"/>
          </a:p>
          <a:p>
            <a:r>
              <a:rPr lang="hu-HU" dirty="0"/>
              <a:t>Outgoing flow from vertex A = 1 + 1 + 1</a:t>
            </a:r>
          </a:p>
        </p:txBody>
      </p:sp>
    </p:spTree>
    <p:extLst>
      <p:ext uri="{BB962C8B-B14F-4D97-AF65-F5344CB8AC3E}">
        <p14:creationId xmlns:p14="http://schemas.microsoft.com/office/powerpoint/2010/main" val="1596426430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688226" y="2516659"/>
            <a:ext cx="593124" cy="5931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endCxn id="5" idx="3"/>
          </p:cNvCxnSpPr>
          <p:nvPr/>
        </p:nvCxnSpPr>
        <p:spPr>
          <a:xfrm flipV="1">
            <a:off x="4468662" y="3022922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</p:cNvCxnSpPr>
          <p:nvPr/>
        </p:nvCxnSpPr>
        <p:spPr>
          <a:xfrm flipH="1">
            <a:off x="5980668" y="3109783"/>
            <a:ext cx="4120" cy="8608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</p:cNvCxnSpPr>
          <p:nvPr/>
        </p:nvCxnSpPr>
        <p:spPr>
          <a:xfrm>
            <a:off x="6281350" y="2813221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6"/>
          </p:cNvCxnSpPr>
          <p:nvPr/>
        </p:nvCxnSpPr>
        <p:spPr>
          <a:xfrm>
            <a:off x="6281350" y="2813221"/>
            <a:ext cx="1796213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72894" y="3281471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3</a:t>
            </a:r>
            <a:r>
              <a:rPr lang="hu-HU" sz="1400" dirty="0">
                <a:solidFill>
                  <a:schemeClr val="bg1"/>
                </a:solidFill>
              </a:rPr>
              <a:t>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28701" y="3222823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r>
              <a:rPr lang="hu-HU" sz="1400" dirty="0">
                <a:solidFill>
                  <a:schemeClr val="bg1"/>
                </a:solidFill>
              </a:rPr>
              <a:t>/15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95513" y="252480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r>
              <a:rPr lang="hu-HU" sz="1400" dirty="0">
                <a:solidFill>
                  <a:schemeClr val="bg1"/>
                </a:solidFill>
              </a:rPr>
              <a:t>/9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40671" y="335408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r>
              <a:rPr lang="hu-HU" sz="1400" dirty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86897" y="799070"/>
            <a:ext cx="45272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Incoming flow to vertex A = 3</a:t>
            </a:r>
          </a:p>
          <a:p>
            <a:endParaRPr lang="hu-HU" dirty="0"/>
          </a:p>
          <a:p>
            <a:r>
              <a:rPr lang="hu-HU" dirty="0"/>
              <a:t>Outgoing flow from vertex A = 1 + 1 + 1</a:t>
            </a:r>
          </a:p>
          <a:p>
            <a:r>
              <a:rPr lang="hu-HU" dirty="0"/>
              <a:t>---------------------------------------------------</a:t>
            </a:r>
          </a:p>
          <a:p>
            <a:r>
              <a:rPr lang="hu-HU" b="1" dirty="0">
                <a:solidFill>
                  <a:srgbClr val="00B050"/>
                </a:solidFill>
              </a:rPr>
              <a:t>Incoming flow = outgoing flow </a:t>
            </a:r>
          </a:p>
        </p:txBody>
      </p:sp>
    </p:spTree>
    <p:extLst>
      <p:ext uri="{BB962C8B-B14F-4D97-AF65-F5344CB8AC3E}">
        <p14:creationId xmlns:p14="http://schemas.microsoft.com/office/powerpoint/2010/main" val="3744912567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4302" y="317980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0129" y="172582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32605" y="172582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46077" y="317980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6009" y="454316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2605" y="454316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0565" y="2232090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0565" y="3686069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4522571" y="231895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19133" y="4839730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23253" y="2022389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4732272" y="2232090"/>
            <a:ext cx="1887194" cy="2397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6" idx="4"/>
          </p:cNvCxnSpPr>
          <p:nvPr/>
        </p:nvCxnSpPr>
        <p:spPr>
          <a:xfrm flipV="1">
            <a:off x="6829167" y="2318951"/>
            <a:ext cx="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25729" y="3686069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25729" y="2022389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4797" y="24906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4797" y="418166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396" y="4866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7416" y="17339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0632" y="233675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043" y="33895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992" y="42628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5288" y="327511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2/3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9159" y="3428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779738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4302" y="317980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0129" y="172582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32605" y="172582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46077" y="317980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6009" y="454316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2605" y="454316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0565" y="2232090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0565" y="3686069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4522571" y="231895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19133" y="4839730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23253" y="2022389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4732272" y="2232090"/>
            <a:ext cx="1887194" cy="2397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6" idx="4"/>
          </p:cNvCxnSpPr>
          <p:nvPr/>
        </p:nvCxnSpPr>
        <p:spPr>
          <a:xfrm flipV="1">
            <a:off x="6829167" y="2318951"/>
            <a:ext cx="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25729" y="3686069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25729" y="2022389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4797" y="24906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4797" y="418166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396" y="4866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7416" y="17339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0632" y="233675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043" y="33895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992" y="42628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5288" y="327511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2/3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9159" y="3428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2681" y="568411"/>
            <a:ext cx="5711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It is a valid flow network</a:t>
            </a:r>
          </a:p>
          <a:p>
            <a:r>
              <a:rPr lang="hu-HU" dirty="0"/>
              <a:t>	- satisfies the capacity constraint</a:t>
            </a:r>
          </a:p>
          <a:p>
            <a:r>
              <a:rPr lang="hu-HU" dirty="0"/>
              <a:t>	- satisfies the flow conservation constraint</a:t>
            </a:r>
          </a:p>
        </p:txBody>
      </p:sp>
    </p:spTree>
    <p:extLst>
      <p:ext uri="{BB962C8B-B14F-4D97-AF65-F5344CB8AC3E}">
        <p14:creationId xmlns:p14="http://schemas.microsoft.com/office/powerpoint/2010/main" val="774630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69C68F2-4757-449F-8138-54B5EA911B5A}"/>
              </a:ext>
            </a:extLst>
          </p:cNvPr>
          <p:cNvSpPr/>
          <p:nvPr/>
        </p:nvSpPr>
        <p:spPr>
          <a:xfrm>
            <a:off x="4920184" y="1773527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FOURIER SERIES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3854130-C2B6-4115-B907-B0A4243DC26E}"/>
              </a:ext>
            </a:extLst>
          </p:cNvPr>
          <p:cNvSpPr/>
          <p:nvPr/>
        </p:nvSpPr>
        <p:spPr>
          <a:xfrm>
            <a:off x="2091100" y="3133564"/>
            <a:ext cx="1676403" cy="6974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ALGEBRA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8739D3-BF85-4F27-B9D7-1651D0A7D2BC}"/>
              </a:ext>
            </a:extLst>
          </p:cNvPr>
          <p:cNvSpPr/>
          <p:nvPr/>
        </p:nvSpPr>
        <p:spPr>
          <a:xfrm>
            <a:off x="3744891" y="4611958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DIFFERENTIAL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EQUATIONS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F8CCCD-3B4B-4754-ABE7-80C1F9AFB973}"/>
              </a:ext>
            </a:extLst>
          </p:cNvPr>
          <p:cNvSpPr/>
          <p:nvPr/>
        </p:nvSpPr>
        <p:spPr>
          <a:xfrm>
            <a:off x="8639449" y="4658312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STOCHASTIC PROCESSES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2ABC5E-F5EB-4854-9A08-83C99BD78FA5}"/>
              </a:ext>
            </a:extLst>
          </p:cNvPr>
          <p:cNvSpPr/>
          <p:nvPr/>
        </p:nvSpPr>
        <p:spPr>
          <a:xfrm>
            <a:off x="6290568" y="3315215"/>
            <a:ext cx="1740024" cy="6259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CALCULUS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FD1DE0E-44FB-45D4-BB0A-B05E00BD6E22}"/>
              </a:ext>
            </a:extLst>
          </p:cNvPr>
          <p:cNvCxnSpPr>
            <a:cxnSpLocks/>
          </p:cNvCxnSpPr>
          <p:nvPr/>
        </p:nvCxnSpPr>
        <p:spPr>
          <a:xfrm>
            <a:off x="5758385" y="4960660"/>
            <a:ext cx="2684279" cy="46354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404834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4302" y="317980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0129" y="172582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32605" y="172582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46077" y="317980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6009" y="454316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2605" y="454316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0565" y="2232090"/>
            <a:ext cx="1306425" cy="103457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0565" y="3686069"/>
            <a:ext cx="1302305" cy="94396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4522571" y="231895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19133" y="4839730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23253" y="2022389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4732272" y="2232090"/>
            <a:ext cx="1887194" cy="2397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6" idx="4"/>
          </p:cNvCxnSpPr>
          <p:nvPr/>
        </p:nvCxnSpPr>
        <p:spPr>
          <a:xfrm flipV="1">
            <a:off x="6829167" y="2318951"/>
            <a:ext cx="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25729" y="3686069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25729" y="2022389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4797" y="24906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4</a:t>
            </a:r>
            <a:r>
              <a:rPr lang="hu-HU" sz="1400" dirty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4797" y="418166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3</a:t>
            </a:r>
            <a:r>
              <a:rPr lang="hu-HU" sz="1400" dirty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396" y="4866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7416" y="17339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0632" y="233675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043" y="33895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992" y="42628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5288" y="327511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2/3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9159" y="3428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2614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4302" y="317980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0129" y="172582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32605" y="172582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46077" y="317980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6009" y="454316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2605" y="454316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0565" y="2232090"/>
            <a:ext cx="1306425" cy="103457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0565" y="3686069"/>
            <a:ext cx="1302305" cy="94396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4522571" y="231895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19133" y="4839730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23253" y="2022389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4732272" y="2232090"/>
            <a:ext cx="1887194" cy="2397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6" idx="4"/>
          </p:cNvCxnSpPr>
          <p:nvPr/>
        </p:nvCxnSpPr>
        <p:spPr>
          <a:xfrm flipV="1">
            <a:off x="6829167" y="2318951"/>
            <a:ext cx="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25729" y="3686069"/>
            <a:ext cx="1207209" cy="115366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25729" y="2022389"/>
            <a:ext cx="1207209" cy="124427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4797" y="24906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4</a:t>
            </a:r>
            <a:r>
              <a:rPr lang="hu-HU" sz="1400" dirty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4797" y="418166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3</a:t>
            </a:r>
            <a:r>
              <a:rPr lang="hu-HU" sz="1400" dirty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396" y="4866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7416" y="17339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0632" y="233675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6</a:t>
            </a:r>
            <a:r>
              <a:rPr lang="hu-HU" sz="1400" dirty="0">
                <a:solidFill>
                  <a:schemeClr val="bg1"/>
                </a:solidFill>
              </a:rPr>
              <a:t>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043" y="33895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992" y="42628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r>
              <a:rPr lang="hu-HU" sz="1400" dirty="0">
                <a:solidFill>
                  <a:schemeClr val="bg1"/>
                </a:solidFill>
              </a:rPr>
              <a:t>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5288" y="327511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2/3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9159" y="3428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2724" y="724930"/>
            <a:ext cx="5859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because 7 units are coming from the source </a:t>
            </a:r>
            <a:r>
              <a:rPr lang="hu-HU" b="1" i="1" dirty="0"/>
              <a:t>s</a:t>
            </a:r>
            <a:r>
              <a:rPr lang="hu-HU" dirty="0"/>
              <a:t> ...</a:t>
            </a:r>
          </a:p>
          <a:p>
            <a:r>
              <a:rPr lang="hu-HU" dirty="0"/>
              <a:t>	... 7 units must go to the sink </a:t>
            </a:r>
            <a:r>
              <a:rPr lang="hu-HU" b="1" i="1" dirty="0"/>
              <a:t>t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2555352674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4302" y="317980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0129" y="172582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32605" y="172582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46077" y="317980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6009" y="454316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2605" y="454316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0565" y="2232090"/>
            <a:ext cx="1306425" cy="103457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0565" y="3686069"/>
            <a:ext cx="1302305" cy="94396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4522571" y="231895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19133" y="4839730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23253" y="2022389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4732272" y="2232090"/>
            <a:ext cx="1887194" cy="2397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6" idx="4"/>
          </p:cNvCxnSpPr>
          <p:nvPr/>
        </p:nvCxnSpPr>
        <p:spPr>
          <a:xfrm flipV="1">
            <a:off x="6829167" y="2318951"/>
            <a:ext cx="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25729" y="3686069"/>
            <a:ext cx="1207209" cy="115366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25729" y="2022389"/>
            <a:ext cx="1207209" cy="124427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4797" y="24906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4</a:t>
            </a:r>
            <a:r>
              <a:rPr lang="hu-HU" sz="1400" dirty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4797" y="418166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3</a:t>
            </a:r>
            <a:r>
              <a:rPr lang="hu-HU" sz="1400" dirty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396" y="4866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7416" y="17339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0632" y="233675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6</a:t>
            </a:r>
            <a:r>
              <a:rPr lang="hu-HU" sz="1400" dirty="0">
                <a:solidFill>
                  <a:schemeClr val="bg1"/>
                </a:solidFill>
              </a:rPr>
              <a:t>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043" y="33895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992" y="42628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1</a:t>
            </a:r>
            <a:r>
              <a:rPr lang="hu-HU" sz="1400" dirty="0">
                <a:solidFill>
                  <a:schemeClr val="bg1"/>
                </a:solidFill>
              </a:rPr>
              <a:t>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5288" y="327511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2/3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9159" y="3428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2724" y="724930"/>
            <a:ext cx="5859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because 7 units are coming from the source </a:t>
            </a:r>
            <a:r>
              <a:rPr lang="hu-HU" b="1" i="1" dirty="0"/>
              <a:t>s</a:t>
            </a:r>
            <a:r>
              <a:rPr lang="hu-HU" dirty="0"/>
              <a:t> ...</a:t>
            </a:r>
          </a:p>
          <a:p>
            <a:r>
              <a:rPr lang="hu-HU" dirty="0"/>
              <a:t>	... 7 units must go to the sink </a:t>
            </a:r>
            <a:r>
              <a:rPr lang="hu-HU" b="1" i="1" dirty="0"/>
              <a:t>t</a:t>
            </a:r>
            <a:r>
              <a:rPr lang="hu-HU" dirty="0"/>
              <a:t> !!!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31308" y="5601730"/>
            <a:ext cx="8089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the flow of the network: is the flow coming from </a:t>
            </a:r>
            <a:r>
              <a:rPr lang="hu-HU" b="1" i="1" dirty="0"/>
              <a:t>s</a:t>
            </a:r>
          </a:p>
          <a:p>
            <a:r>
              <a:rPr lang="hu-HU" dirty="0"/>
              <a:t>	OR the flow going to </a:t>
            </a:r>
            <a:r>
              <a:rPr lang="hu-HU" b="1" i="1" dirty="0"/>
              <a:t>t</a:t>
            </a:r>
            <a:r>
              <a:rPr lang="hu-HU" dirty="0"/>
              <a:t> </a:t>
            </a:r>
          </a:p>
          <a:p>
            <a:r>
              <a:rPr lang="hu-HU" dirty="0"/>
              <a:t>		Max flow problem </a:t>
            </a:r>
            <a:r>
              <a:rPr lang="hu-HU" dirty="0">
                <a:sym typeface="Wingdings" panose="05000000000000000000" pitchFamily="2" charset="2"/>
              </a:rPr>
              <a:t> we want to maximize that flow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7504182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3268371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0050"/>
          </a:xfrm>
        </p:spPr>
        <p:txBody>
          <a:bodyPr/>
          <a:lstStyle/>
          <a:p>
            <a:r>
              <a:rPr lang="hu-HU" b="1" u="sng" dirty="0"/>
              <a:t>Cuts</a:t>
            </a:r>
          </a:p>
        </p:txBody>
      </p:sp>
    </p:spTree>
    <p:extLst>
      <p:ext uri="{BB962C8B-B14F-4D97-AF65-F5344CB8AC3E}">
        <p14:creationId xmlns:p14="http://schemas.microsoft.com/office/powerpoint/2010/main" val="167169947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0050"/>
          </a:xfrm>
        </p:spPr>
        <p:txBody>
          <a:bodyPr/>
          <a:lstStyle/>
          <a:p>
            <a:r>
              <a:rPr lang="hu-HU" u="sng" dirty="0"/>
              <a:t>Cuts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5319" y="1787611"/>
            <a:ext cx="6771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cut </a:t>
            </a:r>
            <a:r>
              <a:rPr lang="hu-HU" b="1" i="1" dirty="0"/>
              <a:t>(S,T) </a:t>
            </a:r>
            <a:r>
              <a:rPr lang="hu-HU" dirty="0"/>
              <a:t>of a flow network </a:t>
            </a:r>
            <a:r>
              <a:rPr lang="hu-HU" b="1" i="1" dirty="0"/>
              <a:t>G(V,E)</a:t>
            </a:r>
            <a:r>
              <a:rPr lang="hu-HU" dirty="0"/>
              <a:t> is a partition of vertexes</a:t>
            </a:r>
          </a:p>
          <a:p>
            <a:r>
              <a:rPr lang="hu-HU" dirty="0"/>
              <a:t>	such that every vertex will belong to either </a:t>
            </a:r>
            <a:r>
              <a:rPr lang="hu-HU" b="1" i="1" dirty="0"/>
              <a:t>S</a:t>
            </a:r>
            <a:r>
              <a:rPr lang="hu-HU" dirty="0"/>
              <a:t> of </a:t>
            </a:r>
            <a:r>
              <a:rPr lang="hu-HU" b="1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897454158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4302" y="3179806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0129" y="1725827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32605" y="1725827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46077" y="3179806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6009" y="4543168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2605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0565" y="2232090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0565" y="3686069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4522571" y="231895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19133" y="4839730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23253" y="2022389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4732272" y="2232090"/>
            <a:ext cx="1887194" cy="2397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6" idx="4"/>
          </p:cNvCxnSpPr>
          <p:nvPr/>
        </p:nvCxnSpPr>
        <p:spPr>
          <a:xfrm flipV="1">
            <a:off x="6829167" y="2318951"/>
            <a:ext cx="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25729" y="3686069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25729" y="2022389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4797" y="24906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4797" y="418166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396" y="4866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7416" y="17339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0632" y="233675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043" y="33895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992" y="42628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5288" y="327511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2/3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9159" y="3428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606378" y="1103870"/>
            <a:ext cx="4110681" cy="5000368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2204220" y="12027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</a:t>
            </a:r>
          </a:p>
        </p:txBody>
      </p:sp>
      <p:sp>
        <p:nvSpPr>
          <p:cNvPr id="29" name="Oval 28"/>
          <p:cNvSpPr/>
          <p:nvPr/>
        </p:nvSpPr>
        <p:spPr>
          <a:xfrm>
            <a:off x="5906163" y="1210944"/>
            <a:ext cx="3138816" cy="435712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extBox 30"/>
          <p:cNvSpPr txBox="1"/>
          <p:nvPr/>
        </p:nvSpPr>
        <p:spPr>
          <a:xfrm>
            <a:off x="6861541" y="91920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129494561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4302" y="3179806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0129" y="1725827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32605" y="1725827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46077" y="3179806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6009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2605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0565" y="2232090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0565" y="3686069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4522571" y="231895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19133" y="4839730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23253" y="2022389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4732272" y="2232090"/>
            <a:ext cx="1887194" cy="2397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6" idx="4"/>
          </p:cNvCxnSpPr>
          <p:nvPr/>
        </p:nvCxnSpPr>
        <p:spPr>
          <a:xfrm flipV="1">
            <a:off x="6829167" y="2318951"/>
            <a:ext cx="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25729" y="3686069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25729" y="2022389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4797" y="24906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4797" y="418166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396" y="4866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7416" y="17339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0632" y="233675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043" y="33895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992" y="42628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5288" y="327511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2/3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9159" y="3428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 rot="2085727">
            <a:off x="2265817" y="-9547"/>
            <a:ext cx="2438697" cy="5000368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2156327" y="151853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</a:t>
            </a:r>
          </a:p>
        </p:txBody>
      </p:sp>
      <p:sp>
        <p:nvSpPr>
          <p:cNvPr id="29" name="Oval 28"/>
          <p:cNvSpPr/>
          <p:nvPr/>
        </p:nvSpPr>
        <p:spPr>
          <a:xfrm rot="2323584">
            <a:off x="4804121" y="588152"/>
            <a:ext cx="3647558" cy="651158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extBox 30"/>
          <p:cNvSpPr txBox="1"/>
          <p:nvPr/>
        </p:nvSpPr>
        <p:spPr>
          <a:xfrm>
            <a:off x="6861541" y="91920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447489185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4302" y="3179806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0129" y="1725827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32605" y="1725827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46077" y="3179806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6009" y="4543168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2605" y="4543168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0565" y="2232090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0565" y="3686069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4522571" y="231895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19133" y="4839730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23253" y="2022389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4732272" y="2232090"/>
            <a:ext cx="1887194" cy="2397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6" idx="4"/>
          </p:cNvCxnSpPr>
          <p:nvPr/>
        </p:nvCxnSpPr>
        <p:spPr>
          <a:xfrm flipV="1">
            <a:off x="6829167" y="2318951"/>
            <a:ext cx="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25729" y="3686069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25729" y="2022389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4797" y="24906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4797" y="418166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396" y="4866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7416" y="17339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0632" y="233675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043" y="33895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992" y="42628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5288" y="327511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2/3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9159" y="3428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756655" y="595182"/>
            <a:ext cx="6170140" cy="5667633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2204220" y="12027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</a:t>
            </a:r>
          </a:p>
        </p:txBody>
      </p:sp>
      <p:sp>
        <p:nvSpPr>
          <p:cNvPr id="29" name="Oval 28"/>
          <p:cNvSpPr/>
          <p:nvPr/>
        </p:nvSpPr>
        <p:spPr>
          <a:xfrm>
            <a:off x="8013657" y="1364832"/>
            <a:ext cx="1144826" cy="435712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extBox 30"/>
          <p:cNvSpPr txBox="1"/>
          <p:nvPr/>
        </p:nvSpPr>
        <p:spPr>
          <a:xfrm>
            <a:off x="8877370" y="131540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138554952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0050"/>
          </a:xfrm>
        </p:spPr>
        <p:txBody>
          <a:bodyPr/>
          <a:lstStyle/>
          <a:p>
            <a:r>
              <a:rPr lang="hu-HU" u="sng" dirty="0"/>
              <a:t>Cuts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5319" y="3015048"/>
            <a:ext cx="7300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Flow accross the cut: we add up all flows going from one set of </a:t>
            </a:r>
          </a:p>
          <a:p>
            <a:r>
              <a:rPr lang="hu-HU" dirty="0"/>
              <a:t>	vertexes to the other  ( from </a:t>
            </a:r>
            <a:r>
              <a:rPr lang="hu-HU" b="1" i="1" dirty="0"/>
              <a:t>S</a:t>
            </a:r>
            <a:r>
              <a:rPr lang="hu-HU" dirty="0"/>
              <a:t> to </a:t>
            </a:r>
            <a:r>
              <a:rPr lang="hu-HU" b="1" i="1" dirty="0"/>
              <a:t>T</a:t>
            </a:r>
            <a:r>
              <a:rPr lang="hu-HU" dirty="0"/>
              <a:t>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5319" y="1787611"/>
            <a:ext cx="6771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cut </a:t>
            </a:r>
            <a:r>
              <a:rPr lang="hu-HU" b="1" i="1" dirty="0"/>
              <a:t>(S,T) </a:t>
            </a:r>
            <a:r>
              <a:rPr lang="hu-HU" dirty="0"/>
              <a:t>of a flow network </a:t>
            </a:r>
            <a:r>
              <a:rPr lang="hu-HU" b="1" i="1" dirty="0"/>
              <a:t>G(V,E)</a:t>
            </a:r>
            <a:r>
              <a:rPr lang="hu-HU" dirty="0"/>
              <a:t> is a partition of vertexes</a:t>
            </a:r>
          </a:p>
          <a:p>
            <a:r>
              <a:rPr lang="hu-HU" dirty="0"/>
              <a:t>	such that every vertex will belong to either </a:t>
            </a:r>
            <a:r>
              <a:rPr lang="hu-HU" b="1" i="1" dirty="0"/>
              <a:t>S</a:t>
            </a:r>
            <a:r>
              <a:rPr lang="hu-HU" dirty="0"/>
              <a:t> of </a:t>
            </a:r>
            <a:r>
              <a:rPr lang="hu-HU" b="1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447740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69C68F2-4757-449F-8138-54B5EA911B5A}"/>
              </a:ext>
            </a:extLst>
          </p:cNvPr>
          <p:cNvSpPr/>
          <p:nvPr/>
        </p:nvSpPr>
        <p:spPr>
          <a:xfrm>
            <a:off x="4920184" y="1773527"/>
            <a:ext cx="1676403" cy="6974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FOURIER SERIES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3854130-C2B6-4115-B907-B0A4243DC26E}"/>
              </a:ext>
            </a:extLst>
          </p:cNvPr>
          <p:cNvSpPr/>
          <p:nvPr/>
        </p:nvSpPr>
        <p:spPr>
          <a:xfrm>
            <a:off x="2091100" y="3133564"/>
            <a:ext cx="1676403" cy="6974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ALGEBRA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8739D3-BF85-4F27-B9D7-1651D0A7D2BC}"/>
              </a:ext>
            </a:extLst>
          </p:cNvPr>
          <p:cNvSpPr/>
          <p:nvPr/>
        </p:nvSpPr>
        <p:spPr>
          <a:xfrm>
            <a:off x="3744891" y="4611958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DIFFERENTIAL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EQUATIONS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F8CCCD-3B4B-4754-ABE7-80C1F9AFB973}"/>
              </a:ext>
            </a:extLst>
          </p:cNvPr>
          <p:cNvSpPr/>
          <p:nvPr/>
        </p:nvSpPr>
        <p:spPr>
          <a:xfrm>
            <a:off x="8639449" y="4658312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STOCHASTIC PROCESSES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2ABC5E-F5EB-4854-9A08-83C99BD78FA5}"/>
              </a:ext>
            </a:extLst>
          </p:cNvPr>
          <p:cNvSpPr/>
          <p:nvPr/>
        </p:nvSpPr>
        <p:spPr>
          <a:xfrm>
            <a:off x="6290568" y="3315215"/>
            <a:ext cx="1740024" cy="6259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CALCULUS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FD1DE0E-44FB-45D4-BB0A-B05E00BD6E22}"/>
              </a:ext>
            </a:extLst>
          </p:cNvPr>
          <p:cNvCxnSpPr>
            <a:cxnSpLocks/>
          </p:cNvCxnSpPr>
          <p:nvPr/>
        </p:nvCxnSpPr>
        <p:spPr>
          <a:xfrm>
            <a:off x="5758385" y="4960660"/>
            <a:ext cx="2684279" cy="46354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024605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4302" y="3179806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0129" y="1725827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32605" y="1725827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46077" y="3179806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6009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2605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0565" y="2232090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0565" y="3686069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4522571" y="231895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19133" y="4839730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23253" y="2022389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4732272" y="2232090"/>
            <a:ext cx="1887194" cy="2397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6" idx="4"/>
          </p:cNvCxnSpPr>
          <p:nvPr/>
        </p:nvCxnSpPr>
        <p:spPr>
          <a:xfrm flipV="1">
            <a:off x="6829167" y="2318951"/>
            <a:ext cx="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25729" y="3686069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25729" y="2022389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4797" y="24906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4797" y="418166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396" y="4866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7416" y="17339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0632" y="233675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043" y="33895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992" y="42628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5288" y="327511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2/3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9159" y="3428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3556" y="5622439"/>
            <a:ext cx="8634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flow </a:t>
            </a:r>
            <a:r>
              <a:rPr lang="hu-HU" b="1" i="1" dirty="0"/>
              <a:t>f </a:t>
            </a:r>
            <a:r>
              <a:rPr lang="hu-HU" dirty="0"/>
              <a:t>this cut? Have to consider every outgoing edge (positive) </a:t>
            </a:r>
          </a:p>
          <a:p>
            <a:r>
              <a:rPr lang="hu-HU" dirty="0"/>
              <a:t>	and every incoming edge to the set (negative)</a:t>
            </a:r>
          </a:p>
        </p:txBody>
      </p:sp>
    </p:spTree>
    <p:extLst>
      <p:ext uri="{BB962C8B-B14F-4D97-AF65-F5344CB8AC3E}">
        <p14:creationId xmlns:p14="http://schemas.microsoft.com/office/powerpoint/2010/main" val="2777939665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4302" y="3179806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0129" y="1725827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32605" y="1725827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46077" y="3179806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6009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2605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0565" y="2232090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0565" y="3686069"/>
            <a:ext cx="1302305" cy="94396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4522571" y="231895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19133" y="4839730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23253" y="2022389"/>
            <a:ext cx="1709352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4732272" y="2232090"/>
            <a:ext cx="1887194" cy="2397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6" idx="4"/>
          </p:cNvCxnSpPr>
          <p:nvPr/>
        </p:nvCxnSpPr>
        <p:spPr>
          <a:xfrm flipV="1">
            <a:off x="6829167" y="2318951"/>
            <a:ext cx="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25729" y="3686069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25729" y="2022389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4797" y="24906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4797" y="418166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hu-HU" sz="1400" dirty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396" y="4866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7416" y="17339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  <a:r>
              <a:rPr lang="hu-HU" sz="1400" dirty="0">
                <a:solidFill>
                  <a:schemeClr val="bg1"/>
                </a:solidFill>
              </a:rPr>
              <a:t>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0632" y="233675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043" y="33895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992" y="42628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5288" y="327511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2/3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9159" y="3428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3556" y="5622439"/>
            <a:ext cx="8634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flow </a:t>
            </a:r>
            <a:r>
              <a:rPr lang="hu-HU" b="1" i="1" dirty="0"/>
              <a:t>f </a:t>
            </a:r>
            <a:r>
              <a:rPr lang="hu-HU" dirty="0"/>
              <a:t>this cut? Have to consider every outgoing edge (positive) </a:t>
            </a:r>
          </a:p>
          <a:p>
            <a:r>
              <a:rPr lang="hu-HU" dirty="0"/>
              <a:t>	and every incoming edge to the set (negative)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7870" y="584886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outgoing flow = 3 + 6</a:t>
            </a:r>
          </a:p>
        </p:txBody>
      </p:sp>
    </p:spTree>
    <p:extLst>
      <p:ext uri="{BB962C8B-B14F-4D97-AF65-F5344CB8AC3E}">
        <p14:creationId xmlns:p14="http://schemas.microsoft.com/office/powerpoint/2010/main" val="2107601913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4302" y="3179806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0129" y="1725827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32605" y="1725827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46077" y="3179806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6009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2605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0565" y="2232090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4522571" y="2318951"/>
            <a:ext cx="4120" cy="2224217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19133" y="4839730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4732272" y="2232090"/>
            <a:ext cx="1887194" cy="2397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6" idx="4"/>
          </p:cNvCxnSpPr>
          <p:nvPr/>
        </p:nvCxnSpPr>
        <p:spPr>
          <a:xfrm flipV="1">
            <a:off x="6829167" y="2318951"/>
            <a:ext cx="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25729" y="3686069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25729" y="2022389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4797" y="24906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396" y="4866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0632" y="233675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043" y="33895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992" y="42628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5288" y="327511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hu-HU" sz="1400" dirty="0">
                <a:solidFill>
                  <a:schemeClr val="bg1"/>
                </a:solidFill>
              </a:rPr>
              <a:t>/3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9159" y="3428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3556" y="5622439"/>
            <a:ext cx="8634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flow </a:t>
            </a:r>
            <a:r>
              <a:rPr lang="hu-HU" b="1" i="1" dirty="0"/>
              <a:t>f </a:t>
            </a:r>
            <a:r>
              <a:rPr lang="hu-HU" dirty="0"/>
              <a:t>this cut? Have to consider every outgoing edge (positive) </a:t>
            </a:r>
          </a:p>
          <a:p>
            <a:r>
              <a:rPr lang="hu-HU" dirty="0"/>
              <a:t>	and every incoming edge to the set (negative)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7870" y="584886"/>
            <a:ext cx="2521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outgoing flow = 3 + 6</a:t>
            </a:r>
          </a:p>
          <a:p>
            <a:r>
              <a:rPr lang="hu-HU" dirty="0"/>
              <a:t>incoming flow = 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010565" y="3686069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23253" y="2022389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14797" y="418166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7416" y="17339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6/7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567624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4302" y="3179806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0129" y="1725827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32605" y="1725827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46077" y="3179806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6009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2605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0565" y="2232090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0565" y="3686069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4522571" y="231895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19133" y="4839730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23253" y="2022389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4732272" y="2232090"/>
            <a:ext cx="1887194" cy="2397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6" idx="4"/>
          </p:cNvCxnSpPr>
          <p:nvPr/>
        </p:nvCxnSpPr>
        <p:spPr>
          <a:xfrm flipV="1">
            <a:off x="6829167" y="2318951"/>
            <a:ext cx="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25729" y="3686069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25729" y="2022389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4797" y="24906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4797" y="418166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396" y="4866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7416" y="17339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0632" y="233675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043" y="33895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992" y="42628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5288" y="327511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2/3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9159" y="3428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3556" y="5622439"/>
            <a:ext cx="8634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flow </a:t>
            </a:r>
            <a:r>
              <a:rPr lang="hu-HU" b="1" i="1" dirty="0"/>
              <a:t>f </a:t>
            </a:r>
            <a:r>
              <a:rPr lang="hu-HU" dirty="0"/>
              <a:t>this cut? Have to consider every outgoing edge (positive) </a:t>
            </a:r>
          </a:p>
          <a:p>
            <a:r>
              <a:rPr lang="hu-HU" dirty="0"/>
              <a:t>	and every incoming edge to the set (negative)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93556" y="5622439"/>
            <a:ext cx="8634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flow </a:t>
            </a:r>
            <a:r>
              <a:rPr lang="hu-HU" b="1" i="1" dirty="0"/>
              <a:t>f </a:t>
            </a:r>
            <a:r>
              <a:rPr lang="hu-HU" dirty="0"/>
              <a:t>this cut? Have to consider every outgoing edge (positive) </a:t>
            </a:r>
          </a:p>
          <a:p>
            <a:r>
              <a:rPr lang="hu-HU" dirty="0"/>
              <a:t>	and every incoming edge to the set (negative)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27870" y="543696"/>
            <a:ext cx="4984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outgoing flow = 3 + 6</a:t>
            </a:r>
          </a:p>
          <a:p>
            <a:r>
              <a:rPr lang="hu-HU" dirty="0"/>
              <a:t>incoming flow = 2</a:t>
            </a:r>
          </a:p>
          <a:p>
            <a:r>
              <a:rPr lang="hu-HU" dirty="0"/>
              <a:t>------------------------------</a:t>
            </a:r>
          </a:p>
          <a:p>
            <a:r>
              <a:rPr lang="hu-HU" dirty="0"/>
              <a:t>flow of the cut = outcoming – incoming = 7</a:t>
            </a:r>
          </a:p>
        </p:txBody>
      </p:sp>
    </p:spTree>
    <p:extLst>
      <p:ext uri="{BB962C8B-B14F-4D97-AF65-F5344CB8AC3E}">
        <p14:creationId xmlns:p14="http://schemas.microsoft.com/office/powerpoint/2010/main" val="937134177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4302" y="3179806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0129" y="1725827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32605" y="1725827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46077" y="3179806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6009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2605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0565" y="2232090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0565" y="3686069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4522571" y="231895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19133" y="4839730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23253" y="2022389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4732272" y="2232090"/>
            <a:ext cx="1887194" cy="2397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6" idx="4"/>
          </p:cNvCxnSpPr>
          <p:nvPr/>
        </p:nvCxnSpPr>
        <p:spPr>
          <a:xfrm flipV="1">
            <a:off x="6829167" y="2318951"/>
            <a:ext cx="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25729" y="3686069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25729" y="2022389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4797" y="24906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4797" y="418166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396" y="4866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7416" y="17339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0632" y="233675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043" y="33895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992" y="42628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5288" y="327511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2/3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9159" y="3428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4261" y="358709"/>
            <a:ext cx="891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capacityof this cut? It has something to do with the maximum flow</a:t>
            </a:r>
          </a:p>
          <a:p>
            <a:r>
              <a:rPr lang="hu-HU" dirty="0"/>
              <a:t>	Instead of flows we jave to consider capacities</a:t>
            </a:r>
          </a:p>
        </p:txBody>
      </p:sp>
    </p:spTree>
    <p:extLst>
      <p:ext uri="{BB962C8B-B14F-4D97-AF65-F5344CB8AC3E}">
        <p14:creationId xmlns:p14="http://schemas.microsoft.com/office/powerpoint/2010/main" val="3207230909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4302" y="3179806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0129" y="1725827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32605" y="1725827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46077" y="3179806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6009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2605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0565" y="2232090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0565" y="3686069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4522571" y="231895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19133" y="4839730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23253" y="2022389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4732272" y="2232090"/>
            <a:ext cx="1887194" cy="2397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6" idx="4"/>
          </p:cNvCxnSpPr>
          <p:nvPr/>
        </p:nvCxnSpPr>
        <p:spPr>
          <a:xfrm flipV="1">
            <a:off x="6829167" y="2318951"/>
            <a:ext cx="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25729" y="3686069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25729" y="2022389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4797" y="24906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4797" y="418166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</a:t>
            </a:r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396" y="4866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7416" y="17339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6/</a:t>
            </a:r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0632" y="233675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043" y="33895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992" y="42628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5288" y="327511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2/3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9159" y="3428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4261" y="358709"/>
            <a:ext cx="891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capacityof this cut? It has something to do with the maximum flow</a:t>
            </a:r>
          </a:p>
          <a:p>
            <a:r>
              <a:rPr lang="hu-HU" dirty="0"/>
              <a:t>	Instead of flows we jave to consider capacities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26941" y="5428735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outgoing capacities = 5 + 7  </a:t>
            </a:r>
          </a:p>
        </p:txBody>
      </p:sp>
    </p:spTree>
    <p:extLst>
      <p:ext uri="{BB962C8B-B14F-4D97-AF65-F5344CB8AC3E}">
        <p14:creationId xmlns:p14="http://schemas.microsoft.com/office/powerpoint/2010/main" val="3271792209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4302" y="3179806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0129" y="1725827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32605" y="1725827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46077" y="3179806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6009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2605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0565" y="2232090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0565" y="3686069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4522571" y="231895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19133" y="4839730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23253" y="2022389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4732272" y="2232090"/>
            <a:ext cx="1887194" cy="2397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6" idx="4"/>
          </p:cNvCxnSpPr>
          <p:nvPr/>
        </p:nvCxnSpPr>
        <p:spPr>
          <a:xfrm flipV="1">
            <a:off x="6829167" y="2318951"/>
            <a:ext cx="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25729" y="3686069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25729" y="2022389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4797" y="24906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4797" y="418166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396" y="4866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7416" y="17339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0632" y="233675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043" y="33895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992" y="42628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5288" y="327511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2/</a:t>
            </a:r>
            <a:r>
              <a:rPr lang="hu-HU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9159" y="3428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4261" y="358709"/>
            <a:ext cx="891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capacityof this cut? It has something to do with the maximum flow</a:t>
            </a:r>
          </a:p>
          <a:p>
            <a:r>
              <a:rPr lang="hu-HU" dirty="0"/>
              <a:t>	Instead of flows we jave to consider capacities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26941" y="5428735"/>
            <a:ext cx="3241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outgoing capacities = 5 + 7</a:t>
            </a:r>
          </a:p>
          <a:p>
            <a:r>
              <a:rPr lang="hu-HU" dirty="0"/>
              <a:t>incoming capacity = 3   </a:t>
            </a:r>
          </a:p>
        </p:txBody>
      </p:sp>
    </p:spTree>
    <p:extLst>
      <p:ext uri="{BB962C8B-B14F-4D97-AF65-F5344CB8AC3E}">
        <p14:creationId xmlns:p14="http://schemas.microsoft.com/office/powerpoint/2010/main" val="1648966018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04302" y="3179806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0129" y="1725827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32605" y="1725827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246077" y="3179806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26009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2605" y="4543168"/>
            <a:ext cx="593124" cy="593124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3010565" y="2232090"/>
            <a:ext cx="1306425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3010565" y="3686069"/>
            <a:ext cx="1302305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4522571" y="231895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1" idx="2"/>
          </p:cNvCxnSpPr>
          <p:nvPr/>
        </p:nvCxnSpPr>
        <p:spPr>
          <a:xfrm>
            <a:off x="4819133" y="4839730"/>
            <a:ext cx="171347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6" idx="2"/>
          </p:cNvCxnSpPr>
          <p:nvPr/>
        </p:nvCxnSpPr>
        <p:spPr>
          <a:xfrm>
            <a:off x="4823253" y="2022389"/>
            <a:ext cx="1709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4732272" y="2232090"/>
            <a:ext cx="1887194" cy="2397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0"/>
            <a:endCxn id="6" idx="4"/>
          </p:cNvCxnSpPr>
          <p:nvPr/>
        </p:nvCxnSpPr>
        <p:spPr>
          <a:xfrm flipV="1">
            <a:off x="6829167" y="2318951"/>
            <a:ext cx="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9" idx="3"/>
          </p:cNvCxnSpPr>
          <p:nvPr/>
        </p:nvCxnSpPr>
        <p:spPr>
          <a:xfrm flipV="1">
            <a:off x="7125729" y="3686069"/>
            <a:ext cx="1207209" cy="11536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6"/>
            <a:endCxn id="9" idx="1"/>
          </p:cNvCxnSpPr>
          <p:nvPr/>
        </p:nvCxnSpPr>
        <p:spPr>
          <a:xfrm>
            <a:off x="7125729" y="2022389"/>
            <a:ext cx="1207209" cy="12442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4797" y="249063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4797" y="418166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25396" y="4866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7416" y="173397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90632" y="233675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6/10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45043" y="3389507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1992" y="42628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35288" y="3275111"/>
            <a:ext cx="470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2/3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9159" y="34289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4261" y="358709"/>
            <a:ext cx="891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capacityof this cut? It has something to do with the maximum flow</a:t>
            </a:r>
          </a:p>
          <a:p>
            <a:r>
              <a:rPr lang="hu-HU" dirty="0"/>
              <a:t>	Instead of flows we jave to consider capacities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26941" y="5428735"/>
            <a:ext cx="3241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outgoing capacities = 5 + 7</a:t>
            </a:r>
          </a:p>
          <a:p>
            <a:r>
              <a:rPr lang="hu-HU" dirty="0"/>
              <a:t>incoming capacity = 3 </a:t>
            </a:r>
          </a:p>
          <a:p>
            <a:r>
              <a:rPr lang="hu-HU" dirty="0"/>
              <a:t>---------------------------------------</a:t>
            </a:r>
          </a:p>
          <a:p>
            <a:r>
              <a:rPr lang="hu-HU" dirty="0"/>
              <a:t>capacity of the cut = 4  </a:t>
            </a:r>
          </a:p>
        </p:txBody>
      </p:sp>
    </p:spTree>
    <p:extLst>
      <p:ext uri="{BB962C8B-B14F-4D97-AF65-F5344CB8AC3E}">
        <p14:creationId xmlns:p14="http://schemas.microsoft.com/office/powerpoint/2010/main" val="135970370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Max flow – min cut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value of any flow is bounded by the capacity of any cut</a:t>
            </a:r>
          </a:p>
          <a:p>
            <a:r>
              <a:rPr lang="hu-HU" dirty="0"/>
              <a:t>So the maximum flow and the minimum cut has something to do with each other</a:t>
            </a:r>
          </a:p>
          <a:p>
            <a:r>
              <a:rPr lang="hu-HU" dirty="0"/>
              <a:t>Precisely </a:t>
            </a:r>
            <a:r>
              <a:rPr lang="hu-HU" dirty="0">
                <a:sym typeface="Wingdings" panose="05000000000000000000" pitchFamily="2" charset="2"/>
              </a:rPr>
              <a:t> the value of the maximum flow passing from source </a:t>
            </a:r>
            <a:r>
              <a:rPr lang="hu-HU" b="1" i="1" dirty="0">
                <a:sym typeface="Wingdings" panose="05000000000000000000" pitchFamily="2" charset="2"/>
              </a:rPr>
              <a:t>s</a:t>
            </a:r>
            <a:r>
              <a:rPr lang="hu-HU" dirty="0">
                <a:sym typeface="Wingdings" panose="05000000000000000000" pitchFamily="2" charset="2"/>
              </a:rPr>
              <a:t> to sink </a:t>
            </a:r>
            <a:r>
              <a:rPr lang="hu-HU" b="1" i="1" dirty="0">
                <a:sym typeface="Wingdings" panose="05000000000000000000" pitchFamily="2" charset="2"/>
              </a:rPr>
              <a:t>t</a:t>
            </a:r>
            <a:r>
              <a:rPr lang="hu-HU" dirty="0">
                <a:sym typeface="Wingdings" panose="05000000000000000000" pitchFamily="2" charset="2"/>
              </a:rPr>
              <a:t> is equal to the value of the minimum cut ( so the total weight of edges in the minimum cut )</a:t>
            </a:r>
          </a:p>
          <a:p>
            <a:r>
              <a:rPr lang="hu-HU" dirty="0">
                <a:sym typeface="Wingdings" panose="05000000000000000000" pitchFamily="2" charset="2"/>
              </a:rPr>
              <a:t>Another important fact: the minimum cut is the smallest total weight of the edges which if removed would disconnect he source from the sink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0675993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1673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69C68F2-4757-449F-8138-54B5EA911B5A}"/>
              </a:ext>
            </a:extLst>
          </p:cNvPr>
          <p:cNvSpPr/>
          <p:nvPr/>
        </p:nvSpPr>
        <p:spPr>
          <a:xfrm>
            <a:off x="4920184" y="1773527"/>
            <a:ext cx="1676403" cy="6974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FOURIER SERIES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3854130-C2B6-4115-B907-B0A4243DC26E}"/>
              </a:ext>
            </a:extLst>
          </p:cNvPr>
          <p:cNvSpPr/>
          <p:nvPr/>
        </p:nvSpPr>
        <p:spPr>
          <a:xfrm>
            <a:off x="2091100" y="3133564"/>
            <a:ext cx="1676403" cy="6974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ALGEBRA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8739D3-BF85-4F27-B9D7-1651D0A7D2BC}"/>
              </a:ext>
            </a:extLst>
          </p:cNvPr>
          <p:cNvSpPr/>
          <p:nvPr/>
        </p:nvSpPr>
        <p:spPr>
          <a:xfrm>
            <a:off x="3744891" y="4611958"/>
            <a:ext cx="1676403" cy="6974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DIFFERENTIAL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EQUATIONS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F8CCCD-3B4B-4754-ABE7-80C1F9AFB973}"/>
              </a:ext>
            </a:extLst>
          </p:cNvPr>
          <p:cNvSpPr/>
          <p:nvPr/>
        </p:nvSpPr>
        <p:spPr>
          <a:xfrm>
            <a:off x="8639449" y="4658312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STOCHASTIC PROCESSES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2ABC5E-F5EB-4854-9A08-83C99BD78FA5}"/>
              </a:ext>
            </a:extLst>
          </p:cNvPr>
          <p:cNvSpPr/>
          <p:nvPr/>
        </p:nvSpPr>
        <p:spPr>
          <a:xfrm>
            <a:off x="6290568" y="3315215"/>
            <a:ext cx="1740024" cy="6259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CALCULUS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FD1DE0E-44FB-45D4-BB0A-B05E00BD6E22}"/>
              </a:ext>
            </a:extLst>
          </p:cNvPr>
          <p:cNvCxnSpPr>
            <a:cxnSpLocks/>
          </p:cNvCxnSpPr>
          <p:nvPr/>
        </p:nvCxnSpPr>
        <p:spPr>
          <a:xfrm>
            <a:off x="5758385" y="4960660"/>
            <a:ext cx="2684279" cy="46354"/>
          </a:xfrm>
          <a:prstGeom prst="straightConnector1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944419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Residual network</a:t>
            </a:r>
          </a:p>
        </p:txBody>
      </p:sp>
    </p:spTree>
    <p:extLst>
      <p:ext uri="{BB962C8B-B14F-4D97-AF65-F5344CB8AC3E}">
        <p14:creationId xmlns:p14="http://schemas.microsoft.com/office/powerpoint/2010/main" val="1878441343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Residual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9762" y="1511983"/>
            <a:ext cx="306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residual network G’(V,E)   </a:t>
            </a:r>
          </a:p>
          <a:p>
            <a:r>
              <a:rPr lang="hu-HU" dirty="0"/>
              <a:t>  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93924" y="1713470"/>
            <a:ext cx="89792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419783" y="1713470"/>
            <a:ext cx="77023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05507" y="1528804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flow network G(V,E)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6880" y="2323070"/>
            <a:ext cx="483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c’(u,v)    =      c(u,v)        –        f(u,v)    &gt;   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12452" y="2639541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FF00"/>
                </a:solidFill>
              </a:rPr>
              <a:t>residual</a:t>
            </a:r>
          </a:p>
          <a:p>
            <a:r>
              <a:rPr lang="hu-HU" i="1" dirty="0">
                <a:solidFill>
                  <a:srgbClr val="FFFF00"/>
                </a:solidFill>
              </a:rPr>
              <a:t>capacity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9275" y="2639541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FF00"/>
                </a:solidFill>
              </a:rPr>
              <a:t>original</a:t>
            </a:r>
          </a:p>
          <a:p>
            <a:r>
              <a:rPr lang="hu-HU" i="1" dirty="0">
                <a:solidFill>
                  <a:srgbClr val="FFFF00"/>
                </a:solidFill>
              </a:rPr>
              <a:t>capacity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49000" y="2771346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FF00"/>
                </a:solidFill>
              </a:rPr>
              <a:t>flow in G</a:t>
            </a:r>
          </a:p>
        </p:txBody>
      </p:sp>
    </p:spTree>
    <p:extLst>
      <p:ext uri="{BB962C8B-B14F-4D97-AF65-F5344CB8AC3E}">
        <p14:creationId xmlns:p14="http://schemas.microsoft.com/office/powerpoint/2010/main" val="4196144916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4649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53264" y="161873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26227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9144" y="4436075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1510912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1510912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3245706" y="2211858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5"/>
            <a:endCxn id="6" idx="1"/>
          </p:cNvCxnSpPr>
          <p:nvPr/>
        </p:nvCxnSpPr>
        <p:spPr>
          <a:xfrm>
            <a:off x="3459527" y="2124997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3455407" y="3578976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37932" y="238354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37932" y="407457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52313" y="2334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5/7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58423" y="316801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77310" y="405095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7826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4649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53264" y="161873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26227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9144" y="4436075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1510912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1510912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3245706" y="2211858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5"/>
            <a:endCxn id="6" idx="1"/>
          </p:cNvCxnSpPr>
          <p:nvPr/>
        </p:nvCxnSpPr>
        <p:spPr>
          <a:xfrm>
            <a:off x="3459527" y="2124997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3455407" y="3578976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37932" y="238354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37932" y="407457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52313" y="2334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5/7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58423" y="316801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77310" y="405095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9236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037851" y="1618734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10814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33731" y="4436075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1621" y="932749"/>
            <a:ext cx="787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flow network G(V,E)			      residual network G’(V,E)</a:t>
            </a:r>
          </a:p>
        </p:txBody>
      </p:sp>
    </p:spTree>
    <p:extLst>
      <p:ext uri="{BB962C8B-B14F-4D97-AF65-F5344CB8AC3E}">
        <p14:creationId xmlns:p14="http://schemas.microsoft.com/office/powerpoint/2010/main" val="517627482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4649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53264" y="161873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26227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9144" y="4436075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1510912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1510912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3245706" y="2211858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5"/>
            <a:endCxn id="6" idx="1"/>
          </p:cNvCxnSpPr>
          <p:nvPr/>
        </p:nvCxnSpPr>
        <p:spPr>
          <a:xfrm>
            <a:off x="3459527" y="2124997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3455407" y="3578976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37932" y="238354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37932" y="407457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52313" y="2334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5/7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58423" y="316801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77310" y="405095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595499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37016" y="23594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61621" y="932749"/>
            <a:ext cx="787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flow network G(V,E)			      residual network G’(V,E)</a:t>
            </a:r>
          </a:p>
        </p:txBody>
      </p:sp>
      <p:sp>
        <p:nvSpPr>
          <p:cNvPr id="30" name="Oval 29"/>
          <p:cNvSpPr/>
          <p:nvPr/>
        </p:nvSpPr>
        <p:spPr>
          <a:xfrm>
            <a:off x="6089236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037851" y="1618734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010814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33731" y="4436075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864478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4649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53264" y="161873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26227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9144" y="4436075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1510912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1510912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3245706" y="2211858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5"/>
            <a:endCxn id="6" idx="1"/>
          </p:cNvCxnSpPr>
          <p:nvPr/>
        </p:nvCxnSpPr>
        <p:spPr>
          <a:xfrm>
            <a:off x="3459527" y="2124997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3455407" y="3578976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37932" y="238354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37932" y="407457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52313" y="2334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5/7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58423" y="316801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77310" y="405095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595499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37016" y="23594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759131" y="2334508"/>
            <a:ext cx="1365581" cy="9545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98587" y="27898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61621" y="932749"/>
            <a:ext cx="787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flow network G(V,E)			      residual network G’(V,E)</a:t>
            </a:r>
          </a:p>
        </p:txBody>
      </p:sp>
      <p:sp>
        <p:nvSpPr>
          <p:cNvPr id="29" name="Oval 28"/>
          <p:cNvSpPr/>
          <p:nvPr/>
        </p:nvSpPr>
        <p:spPr>
          <a:xfrm>
            <a:off x="6089236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037851" y="1618734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0010814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033731" y="4436075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99092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4649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53264" y="161873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26227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9144" y="4436075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1510912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1510912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3245706" y="2211858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5"/>
            <a:endCxn id="6" idx="1"/>
          </p:cNvCxnSpPr>
          <p:nvPr/>
        </p:nvCxnSpPr>
        <p:spPr>
          <a:xfrm>
            <a:off x="3459527" y="2124997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3455407" y="3578976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37932" y="238354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37932" y="407457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52313" y="2334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5/7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58423" y="316801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77310" y="405095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595499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37016" y="23594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759131" y="2334508"/>
            <a:ext cx="1365581" cy="9545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98587" y="27898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595499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22519" y="40745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1621" y="932749"/>
            <a:ext cx="787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flow network G(V,E)			      residual network G’(V,E)</a:t>
            </a:r>
          </a:p>
        </p:txBody>
      </p:sp>
      <p:sp>
        <p:nvSpPr>
          <p:cNvPr id="30" name="Oval 29"/>
          <p:cNvSpPr/>
          <p:nvPr/>
        </p:nvSpPr>
        <p:spPr>
          <a:xfrm>
            <a:off x="6089236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037851" y="1618734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010814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33731" y="4436075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656279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4649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53264" y="161873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26227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9144" y="4436075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1510912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1510912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3245706" y="2211858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5"/>
            <a:endCxn id="6" idx="1"/>
          </p:cNvCxnSpPr>
          <p:nvPr/>
        </p:nvCxnSpPr>
        <p:spPr>
          <a:xfrm>
            <a:off x="3459527" y="2124997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3455407" y="3578976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37932" y="238354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37932" y="407457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52313" y="2334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5/7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58423" y="316801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77310" y="405095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595499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37016" y="23594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759131" y="2334508"/>
            <a:ext cx="1365581" cy="9545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98587" y="27898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595499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22519" y="40745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759131" y="3498617"/>
            <a:ext cx="1347430" cy="860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29111" y="37431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61621" y="932749"/>
            <a:ext cx="787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flow network G(V,E)			      residual network G’(V,E)</a:t>
            </a:r>
          </a:p>
        </p:txBody>
      </p:sp>
      <p:sp>
        <p:nvSpPr>
          <p:cNvPr id="33" name="Oval 32"/>
          <p:cNvSpPr/>
          <p:nvPr/>
        </p:nvSpPr>
        <p:spPr>
          <a:xfrm>
            <a:off x="6089236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37851" y="1618734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0010814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8033731" y="4436075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736244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4649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53264" y="161873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26227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9144" y="4436075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1510912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1510912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3245706" y="2211858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5"/>
            <a:endCxn id="6" idx="1"/>
          </p:cNvCxnSpPr>
          <p:nvPr/>
        </p:nvCxnSpPr>
        <p:spPr>
          <a:xfrm>
            <a:off x="3459527" y="2124997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3455407" y="3578976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37932" y="238354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37932" y="407457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52313" y="2334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5/7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58423" y="316801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77310" y="405095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595499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37016" y="23594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759131" y="2334508"/>
            <a:ext cx="1365581" cy="9545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98587" y="27898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595499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22519" y="40745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759131" y="3498617"/>
            <a:ext cx="1347430" cy="860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29111" y="37431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363528" y="2488396"/>
            <a:ext cx="0" cy="17052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43010" y="316801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61621" y="932749"/>
            <a:ext cx="787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flow network G(V,E)			      residual network G’(V,E)</a:t>
            </a:r>
          </a:p>
        </p:txBody>
      </p:sp>
      <p:sp>
        <p:nvSpPr>
          <p:cNvPr id="37" name="Oval 36"/>
          <p:cNvSpPr/>
          <p:nvPr/>
        </p:nvSpPr>
        <p:spPr>
          <a:xfrm>
            <a:off x="6089236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8037851" y="1618734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010814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033731" y="4436075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123975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4649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53264" y="161873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26227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9144" y="4436075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1510912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1510912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3245706" y="2211858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5"/>
            <a:endCxn id="6" idx="1"/>
          </p:cNvCxnSpPr>
          <p:nvPr/>
        </p:nvCxnSpPr>
        <p:spPr>
          <a:xfrm>
            <a:off x="3459527" y="2124997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3455407" y="3578976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37932" y="238354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37932" y="407457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52313" y="2334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5/7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58423" y="316801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77310" y="405095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595499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37016" y="23594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759131" y="2334508"/>
            <a:ext cx="1365581" cy="9545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98587" y="27898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595499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22519" y="40745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759131" y="3498617"/>
            <a:ext cx="1347430" cy="860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29111" y="37431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363528" y="2488396"/>
            <a:ext cx="0" cy="17052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43010" y="316801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61621" y="932749"/>
            <a:ext cx="787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flow network G(V,E)			      residual network G’(V,E)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8539994" y="3578976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261897" y="40509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089236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037851" y="1618734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010814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033731" y="4436075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901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69C68F2-4757-449F-8138-54B5EA911B5A}"/>
              </a:ext>
            </a:extLst>
          </p:cNvPr>
          <p:cNvSpPr/>
          <p:nvPr/>
        </p:nvSpPr>
        <p:spPr>
          <a:xfrm>
            <a:off x="4920184" y="1773527"/>
            <a:ext cx="1676403" cy="6974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FOURIER SERIES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3854130-C2B6-4115-B907-B0A4243DC26E}"/>
              </a:ext>
            </a:extLst>
          </p:cNvPr>
          <p:cNvSpPr/>
          <p:nvPr/>
        </p:nvSpPr>
        <p:spPr>
          <a:xfrm>
            <a:off x="2091100" y="3133564"/>
            <a:ext cx="1676403" cy="6974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ALGEBRA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8739D3-BF85-4F27-B9D7-1651D0A7D2BC}"/>
              </a:ext>
            </a:extLst>
          </p:cNvPr>
          <p:cNvSpPr/>
          <p:nvPr/>
        </p:nvSpPr>
        <p:spPr>
          <a:xfrm>
            <a:off x="3744891" y="4611958"/>
            <a:ext cx="1676403" cy="6974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DIFFERENTIAL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EQUATIONS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F8CCCD-3B4B-4754-ABE7-80C1F9AFB973}"/>
              </a:ext>
            </a:extLst>
          </p:cNvPr>
          <p:cNvSpPr/>
          <p:nvPr/>
        </p:nvSpPr>
        <p:spPr>
          <a:xfrm>
            <a:off x="8639449" y="4658312"/>
            <a:ext cx="1676403" cy="6974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STOCHASTIC PROCESSES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2ABC5E-F5EB-4854-9A08-83C99BD78FA5}"/>
              </a:ext>
            </a:extLst>
          </p:cNvPr>
          <p:cNvSpPr/>
          <p:nvPr/>
        </p:nvSpPr>
        <p:spPr>
          <a:xfrm>
            <a:off x="6290568" y="3315215"/>
            <a:ext cx="1740024" cy="6259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CALCULUS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81636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4649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53264" y="161873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26227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9144" y="4436075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1510912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1510912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3245706" y="2211858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5"/>
            <a:endCxn id="6" idx="1"/>
          </p:cNvCxnSpPr>
          <p:nvPr/>
        </p:nvCxnSpPr>
        <p:spPr>
          <a:xfrm>
            <a:off x="3459527" y="2124997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3455407" y="3578976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37932" y="238354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37932" y="407457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52313" y="2334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5/7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58423" y="316801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77310" y="405095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595499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37016" y="23594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759131" y="2334508"/>
            <a:ext cx="1365581" cy="9545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98587" y="27898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595499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22519" y="40745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759131" y="3498617"/>
            <a:ext cx="1347430" cy="860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29111" y="37431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363528" y="2488396"/>
            <a:ext cx="0" cy="17052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43010" y="316801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61621" y="932749"/>
            <a:ext cx="787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flow network G(V,E)			      residual network G’(V,E)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8539994" y="3578976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261897" y="40509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8525963" y="3525097"/>
            <a:ext cx="1409929" cy="8336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034782" y="36134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089236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037851" y="1618734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0010814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8033731" y="4436075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557413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4649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53264" y="161873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26227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9144" y="4436075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1510912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1510912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3245706" y="2211858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5"/>
            <a:endCxn id="6" idx="1"/>
          </p:cNvCxnSpPr>
          <p:nvPr/>
        </p:nvCxnSpPr>
        <p:spPr>
          <a:xfrm>
            <a:off x="3459527" y="2124997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3455407" y="3578976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37932" y="238354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37932" y="407457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52313" y="2334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5/7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58423" y="316801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77310" y="405095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595499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37016" y="23594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759131" y="2334508"/>
            <a:ext cx="1365581" cy="9545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98587" y="27898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595499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22519" y="40745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759131" y="3498617"/>
            <a:ext cx="1347430" cy="860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29111" y="37431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363528" y="2488396"/>
            <a:ext cx="0" cy="17052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43010" y="316801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61621" y="932749"/>
            <a:ext cx="787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flow network G(V,E)			      residual network G’(V,E)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8539994" y="3578976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261897" y="40509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8525963" y="3525097"/>
            <a:ext cx="1409929" cy="8336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034782" y="36134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544114" y="2124997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236900" y="23345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089236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8037851" y="1618734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010814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8033731" y="4436075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420808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4649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53264" y="1618734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26227" y="307271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49144" y="4436075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4" idx="7"/>
            <a:endCxn id="5" idx="3"/>
          </p:cNvCxnSpPr>
          <p:nvPr/>
        </p:nvCxnSpPr>
        <p:spPr>
          <a:xfrm flipV="1">
            <a:off x="1510912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10" idx="1"/>
          </p:cNvCxnSpPr>
          <p:nvPr/>
        </p:nvCxnSpPr>
        <p:spPr>
          <a:xfrm>
            <a:off x="1510912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3245706" y="2211858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5"/>
            <a:endCxn id="6" idx="1"/>
          </p:cNvCxnSpPr>
          <p:nvPr/>
        </p:nvCxnSpPr>
        <p:spPr>
          <a:xfrm>
            <a:off x="3459527" y="2124997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3"/>
            <a:endCxn id="10" idx="7"/>
          </p:cNvCxnSpPr>
          <p:nvPr/>
        </p:nvCxnSpPr>
        <p:spPr>
          <a:xfrm flipH="1">
            <a:off x="3455407" y="3578976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37932" y="238354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37932" y="4074570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52313" y="233450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5/7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58423" y="316801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77310" y="405095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595499" y="2124997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37016" y="23594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759131" y="2334508"/>
            <a:ext cx="1365581" cy="9545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98587" y="27898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595499" y="3578976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22519" y="40745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759131" y="3498617"/>
            <a:ext cx="1347430" cy="860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29111" y="37431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363528" y="2488396"/>
            <a:ext cx="0" cy="17052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43010" y="316801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61621" y="932749"/>
            <a:ext cx="787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flow network G(V,E)			      residual network G’(V,E)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8539994" y="3578976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261897" y="40509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8525963" y="3525097"/>
            <a:ext cx="1409929" cy="8336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034782" y="36134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544114" y="2124997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236900" y="23345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8525963" y="2332233"/>
            <a:ext cx="1347430" cy="860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034782" y="27898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89236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8037851" y="1618734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0010814" y="307271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033731" y="4436075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985274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011048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Ford-Fulkerson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450275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Ford-Fulkerson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06595" y="1853248"/>
            <a:ext cx="71000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Augmenting path</a:t>
            </a:r>
            <a:r>
              <a:rPr lang="hu-HU" dirty="0"/>
              <a:t>: it only exists in the residual </a:t>
            </a:r>
            <a:r>
              <a:rPr lang="hu-HU" b="1" dirty="0"/>
              <a:t>G’(V,E) </a:t>
            </a:r>
            <a:r>
              <a:rPr lang="hu-HU" dirty="0"/>
              <a:t>network</a:t>
            </a:r>
          </a:p>
          <a:p>
            <a:r>
              <a:rPr lang="hu-HU" dirty="0"/>
              <a:t>	It is a simple path from </a:t>
            </a:r>
            <a:r>
              <a:rPr lang="hu-HU" b="1" i="1" dirty="0"/>
              <a:t>s</a:t>
            </a:r>
            <a:r>
              <a:rPr lang="hu-HU" dirty="0"/>
              <a:t> to </a:t>
            </a:r>
            <a:r>
              <a:rPr lang="hu-HU" b="1" i="1" dirty="0"/>
              <a:t>t</a:t>
            </a:r>
            <a:r>
              <a:rPr lang="hu-HU" dirty="0"/>
              <a:t> in the residual network</a:t>
            </a:r>
          </a:p>
          <a:p>
            <a:endParaRPr lang="hu-HU" dirty="0"/>
          </a:p>
          <a:p>
            <a:r>
              <a:rPr lang="hu-HU" dirty="0"/>
              <a:t>	   - if there is an augmenting path in </a:t>
            </a:r>
            <a:r>
              <a:rPr lang="hu-HU" b="1" dirty="0"/>
              <a:t>G’</a:t>
            </a:r>
            <a:r>
              <a:rPr lang="hu-HU" dirty="0"/>
              <a:t> we know</a:t>
            </a:r>
          </a:p>
          <a:p>
            <a:r>
              <a:rPr lang="hu-HU" dirty="0"/>
              <a:t>		for certain that the flow in </a:t>
            </a:r>
            <a:r>
              <a:rPr lang="hu-HU" b="1" dirty="0"/>
              <a:t>G</a:t>
            </a:r>
            <a:r>
              <a:rPr lang="hu-HU" dirty="0"/>
              <a:t> is not maximal</a:t>
            </a:r>
          </a:p>
          <a:p>
            <a:r>
              <a:rPr lang="hu-HU" dirty="0"/>
              <a:t>	  - if there is no more augmenting paths in </a:t>
            </a:r>
            <a:r>
              <a:rPr lang="hu-HU" b="1" dirty="0"/>
              <a:t>G’</a:t>
            </a:r>
            <a:r>
              <a:rPr lang="hu-HU" dirty="0"/>
              <a:t> it means</a:t>
            </a:r>
          </a:p>
          <a:p>
            <a:r>
              <a:rPr lang="hu-HU" dirty="0"/>
              <a:t>		we can terminate the algorithm </a:t>
            </a:r>
          </a:p>
        </p:txBody>
      </p:sp>
    </p:spTree>
    <p:extLst>
      <p:ext uri="{BB962C8B-B14F-4D97-AF65-F5344CB8AC3E}">
        <p14:creationId xmlns:p14="http://schemas.microsoft.com/office/powerpoint/2010/main" val="2364983403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Ford-Fulkerson algorithm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2380735" y="1853248"/>
            <a:ext cx="72186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1.) i</a:t>
            </a:r>
            <a:r>
              <a:rPr lang="hu-HU" dirty="0"/>
              <a:t>nitialize the flow in the flow network to be zero at the</a:t>
            </a:r>
          </a:p>
          <a:p>
            <a:r>
              <a:rPr lang="hu-HU" dirty="0"/>
              <a:t>	 beginning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i="1" dirty="0"/>
              <a:t> f(u,v) </a:t>
            </a:r>
            <a:r>
              <a:rPr lang="hu-HU" b="1" i="1" dirty="0">
                <a:sym typeface="Wingdings" panose="05000000000000000000" pitchFamily="2" charset="2"/>
              </a:rPr>
              <a:t> 0 </a:t>
            </a:r>
            <a:r>
              <a:rPr lang="hu-HU" dirty="0">
                <a:sym typeface="Wingdings" panose="05000000000000000000" pitchFamily="2" charset="2"/>
              </a:rPr>
              <a:t>for all </a:t>
            </a:r>
            <a:r>
              <a:rPr lang="hu-HU" b="1" i="1" dirty="0">
                <a:sym typeface="Wingdings" panose="05000000000000000000" pitchFamily="2" charset="2"/>
              </a:rPr>
              <a:t>u,v</a:t>
            </a:r>
            <a:r>
              <a:rPr lang="hu-HU" dirty="0">
                <a:sym typeface="Wingdings" panose="05000000000000000000" pitchFamily="2" charset="2"/>
              </a:rPr>
              <a:t> in </a:t>
            </a:r>
            <a:r>
              <a:rPr lang="hu-HU" b="1" i="1" dirty="0">
                <a:sym typeface="Wingdings" panose="05000000000000000000" pitchFamily="2" charset="2"/>
              </a:rPr>
              <a:t>V</a:t>
            </a:r>
            <a:endParaRPr lang="hu-HU" b="1" i="1" dirty="0"/>
          </a:p>
          <a:p>
            <a:endParaRPr lang="hu-HU" dirty="0"/>
          </a:p>
          <a:p>
            <a:r>
              <a:rPr lang="hu-HU" b="1" dirty="0">
                <a:solidFill>
                  <a:srgbClr val="FFFF00"/>
                </a:solidFill>
              </a:rPr>
              <a:t>2.) </a:t>
            </a:r>
            <a:r>
              <a:rPr lang="hu-HU" dirty="0">
                <a:solidFill>
                  <a:schemeClr val="tx2"/>
                </a:solidFill>
              </a:rPr>
              <a:t>while there is a path from </a:t>
            </a:r>
            <a:r>
              <a:rPr lang="hu-HU" b="1" i="1" dirty="0">
                <a:solidFill>
                  <a:schemeClr val="tx2"/>
                </a:solidFill>
              </a:rPr>
              <a:t>s</a:t>
            </a:r>
            <a:r>
              <a:rPr lang="hu-HU" dirty="0">
                <a:solidFill>
                  <a:schemeClr val="tx2"/>
                </a:solidFill>
              </a:rPr>
              <a:t> to </a:t>
            </a:r>
            <a:r>
              <a:rPr lang="hu-HU" b="1" i="1" dirty="0">
                <a:solidFill>
                  <a:schemeClr val="tx2"/>
                </a:solidFill>
              </a:rPr>
              <a:t>t</a:t>
            </a:r>
            <a:r>
              <a:rPr lang="hu-HU" dirty="0">
                <a:solidFill>
                  <a:schemeClr val="tx2"/>
                </a:solidFill>
              </a:rPr>
              <a:t> in </a:t>
            </a:r>
            <a:r>
              <a:rPr lang="hu-HU" b="1" i="1" dirty="0">
                <a:solidFill>
                  <a:schemeClr val="tx2"/>
                </a:solidFill>
              </a:rPr>
              <a:t>G’</a:t>
            </a:r>
            <a:r>
              <a:rPr lang="hu-HU" dirty="0">
                <a:solidFill>
                  <a:schemeClr val="tx2"/>
                </a:solidFill>
              </a:rPr>
              <a:t> residual network</a:t>
            </a:r>
          </a:p>
          <a:p>
            <a:r>
              <a:rPr lang="hu-HU" b="1" dirty="0">
                <a:solidFill>
                  <a:schemeClr val="tx2"/>
                </a:solidFill>
              </a:rPr>
              <a:t>	</a:t>
            </a:r>
            <a:r>
              <a:rPr lang="hu-HU" dirty="0">
                <a:solidFill>
                  <a:schemeClr val="tx2"/>
                </a:solidFill>
              </a:rPr>
              <a:t>Find that given augmenting path </a:t>
            </a:r>
            <a:r>
              <a:rPr lang="hu-HU" b="1" i="1" dirty="0">
                <a:solidFill>
                  <a:schemeClr val="tx2"/>
                </a:solidFill>
              </a:rPr>
              <a:t>p</a:t>
            </a:r>
          </a:p>
          <a:p>
            <a:r>
              <a:rPr lang="hu-HU" b="1" dirty="0">
                <a:solidFill>
                  <a:schemeClr val="tx2"/>
                </a:solidFill>
              </a:rPr>
              <a:t>	</a:t>
            </a:r>
            <a:r>
              <a:rPr lang="hu-HU" dirty="0">
                <a:solidFill>
                  <a:schemeClr val="tx2"/>
                </a:solidFill>
              </a:rPr>
              <a:t>Do augment </a:t>
            </a:r>
            <a:r>
              <a:rPr lang="hu-HU" b="1" i="1" dirty="0">
                <a:solidFill>
                  <a:schemeClr val="tx2"/>
                </a:solidFill>
              </a:rPr>
              <a:t>f</a:t>
            </a:r>
            <a:r>
              <a:rPr lang="hu-HU" dirty="0">
                <a:solidFill>
                  <a:schemeClr val="tx2"/>
                </a:solidFill>
              </a:rPr>
              <a:t> flow along path </a:t>
            </a:r>
            <a:r>
              <a:rPr lang="hu-HU" b="1" i="1" dirty="0">
                <a:solidFill>
                  <a:schemeClr val="tx2"/>
                </a:solidFill>
              </a:rPr>
              <a:t>p</a:t>
            </a:r>
            <a:r>
              <a:rPr lang="hu-HU" dirty="0">
                <a:solidFill>
                  <a:schemeClr val="tx2"/>
                </a:solidFill>
              </a:rPr>
              <a:t> in the </a:t>
            </a:r>
            <a:r>
              <a:rPr lang="hu-HU" b="1" i="1" dirty="0">
                <a:solidFill>
                  <a:schemeClr val="tx2"/>
                </a:solidFill>
              </a:rPr>
              <a:t>G</a:t>
            </a:r>
            <a:r>
              <a:rPr lang="hu-HU" dirty="0">
                <a:solidFill>
                  <a:schemeClr val="tx2"/>
                </a:solidFill>
              </a:rPr>
              <a:t> flow network 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67852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Edmonds-Karp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 know from Ford-Fulkerson algorithm that we have to find the augmenting paths in the residual network</a:t>
            </a:r>
          </a:p>
          <a:p>
            <a:r>
              <a:rPr lang="hu-HU" dirty="0"/>
              <a:t>There are several graph traversal algorithms to traverse a graph</a:t>
            </a:r>
          </a:p>
          <a:p>
            <a:r>
              <a:rPr lang="hu-HU" dirty="0"/>
              <a:t>Edmons-Karp algorithm </a:t>
            </a:r>
            <a:r>
              <a:rPr lang="hu-HU" dirty="0">
                <a:sym typeface="Wingdings" panose="05000000000000000000" pitchFamily="2" charset="2"/>
              </a:rPr>
              <a:t> uses </a:t>
            </a:r>
            <a:r>
              <a:rPr lang="hu-HU" b="1" dirty="0">
                <a:sym typeface="Wingdings" panose="05000000000000000000" pitchFamily="2" charset="2"/>
              </a:rPr>
              <a:t>BFS</a:t>
            </a:r>
            <a:r>
              <a:rPr lang="hu-HU" dirty="0">
                <a:sym typeface="Wingdings" panose="05000000000000000000" pitchFamily="2" charset="2"/>
              </a:rPr>
              <a:t> ( breadth-first seach ) to find these augmenting paths</a:t>
            </a:r>
          </a:p>
          <a:p>
            <a:r>
              <a:rPr lang="hu-HU" dirty="0">
                <a:sym typeface="Wingdings" panose="05000000000000000000" pitchFamily="2" charset="2"/>
              </a:rPr>
              <a:t>Running time of Edmonds-Karp : </a:t>
            </a:r>
            <a:r>
              <a:rPr lang="hu-HU" b="1" dirty="0">
                <a:sym typeface="Wingdings" panose="05000000000000000000" pitchFamily="2" charset="2"/>
              </a:rPr>
              <a:t>O(VE  )</a:t>
            </a:r>
          </a:p>
          <a:p>
            <a:r>
              <a:rPr lang="hu-HU" dirty="0">
                <a:sym typeface="Wingdings" panose="05000000000000000000" pitchFamily="2" charset="2"/>
              </a:rPr>
              <a:t>Running time of Dinic algorithm: </a:t>
            </a:r>
            <a:r>
              <a:rPr lang="hu-HU" b="1" dirty="0">
                <a:sym typeface="Wingdings" panose="05000000000000000000" pitchFamily="2" charset="2"/>
              </a:rPr>
              <a:t>O(V  E)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87762" y="39005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37498" y="433715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98086607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1462455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8388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69C68F2-4757-449F-8138-54B5EA911B5A}"/>
              </a:ext>
            </a:extLst>
          </p:cNvPr>
          <p:cNvSpPr/>
          <p:nvPr/>
        </p:nvSpPr>
        <p:spPr>
          <a:xfrm>
            <a:off x="4920184" y="1773527"/>
            <a:ext cx="1676403" cy="6974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FOURIER SERIES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3854130-C2B6-4115-B907-B0A4243DC26E}"/>
              </a:ext>
            </a:extLst>
          </p:cNvPr>
          <p:cNvSpPr/>
          <p:nvPr/>
        </p:nvSpPr>
        <p:spPr>
          <a:xfrm>
            <a:off x="2091100" y="3133564"/>
            <a:ext cx="1676403" cy="6974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ALGEBRA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8739D3-BF85-4F27-B9D7-1651D0A7D2BC}"/>
              </a:ext>
            </a:extLst>
          </p:cNvPr>
          <p:cNvSpPr/>
          <p:nvPr/>
        </p:nvSpPr>
        <p:spPr>
          <a:xfrm>
            <a:off x="3744891" y="4611958"/>
            <a:ext cx="1676403" cy="6974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DIFFERENTIAL</a:t>
            </a:r>
          </a:p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EQUATIONS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F8CCCD-3B4B-4754-ABE7-80C1F9AFB973}"/>
              </a:ext>
            </a:extLst>
          </p:cNvPr>
          <p:cNvSpPr/>
          <p:nvPr/>
        </p:nvSpPr>
        <p:spPr>
          <a:xfrm>
            <a:off x="8639449" y="4658312"/>
            <a:ext cx="1676403" cy="6974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STOCHASTIC PROCESSES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2ABC5E-F5EB-4854-9A08-83C99BD78FA5}"/>
              </a:ext>
            </a:extLst>
          </p:cNvPr>
          <p:cNvSpPr/>
          <p:nvPr/>
        </p:nvSpPr>
        <p:spPr>
          <a:xfrm>
            <a:off x="6290568" y="3315215"/>
            <a:ext cx="1740024" cy="6259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CALCULUS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99873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Illustration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76400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25015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97978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20895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8" idx="7"/>
            <a:endCxn id="19" idx="3"/>
          </p:cNvCxnSpPr>
          <p:nvPr/>
        </p:nvCxnSpPr>
        <p:spPr>
          <a:xfrm flipV="1">
            <a:off x="7182663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  <a:endCxn id="21" idx="1"/>
          </p:cNvCxnSpPr>
          <p:nvPr/>
        </p:nvCxnSpPr>
        <p:spPr>
          <a:xfrm>
            <a:off x="7182663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19" idx="4"/>
          </p:cNvCxnSpPr>
          <p:nvPr/>
        </p:nvCxnSpPr>
        <p:spPr>
          <a:xfrm flipV="1">
            <a:off x="8917457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>
            <a:off x="9131278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7"/>
            <a:endCxn id="20" idx="3"/>
          </p:cNvCxnSpPr>
          <p:nvPr/>
        </p:nvCxnSpPr>
        <p:spPr>
          <a:xfrm flipV="1">
            <a:off x="9127158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09683" y="31331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09683" y="48242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24064" y="30841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30174" y="39176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49061" y="48005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original G(V,E) flow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residual G’(V,E) network</a:t>
            </a:r>
          </a:p>
        </p:txBody>
      </p:sp>
    </p:spTree>
    <p:extLst>
      <p:ext uri="{BB962C8B-B14F-4D97-AF65-F5344CB8AC3E}">
        <p14:creationId xmlns:p14="http://schemas.microsoft.com/office/powerpoint/2010/main" val="2371704124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Illustration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76400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25015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97978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20895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8" idx="7"/>
            <a:endCxn id="19" idx="3"/>
          </p:cNvCxnSpPr>
          <p:nvPr/>
        </p:nvCxnSpPr>
        <p:spPr>
          <a:xfrm flipV="1">
            <a:off x="7182663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  <a:endCxn id="21" idx="1"/>
          </p:cNvCxnSpPr>
          <p:nvPr/>
        </p:nvCxnSpPr>
        <p:spPr>
          <a:xfrm>
            <a:off x="7182663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19" idx="4"/>
          </p:cNvCxnSpPr>
          <p:nvPr/>
        </p:nvCxnSpPr>
        <p:spPr>
          <a:xfrm flipV="1">
            <a:off x="8917457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>
            <a:off x="9131278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7"/>
            <a:endCxn id="20" idx="3"/>
          </p:cNvCxnSpPr>
          <p:nvPr/>
        </p:nvCxnSpPr>
        <p:spPr>
          <a:xfrm flipV="1">
            <a:off x="9127158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09683" y="31331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09683" y="48242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24064" y="30841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30174" y="39176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49061" y="48005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original G(V,E) flow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residual G’(V,E) network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60884" y="444274"/>
            <a:ext cx="53575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/>
              <a:t>have to find the augmenting path in G’</a:t>
            </a:r>
          </a:p>
          <a:p>
            <a:pPr marL="285750" indent="-285750">
              <a:buFontTx/>
              <a:buChar char="-"/>
            </a:pPr>
            <a:r>
              <a:rPr lang="hu-HU" dirty="0"/>
              <a:t>have to add the flow in G</a:t>
            </a:r>
          </a:p>
          <a:p>
            <a:pPr marL="285750" indent="-285750">
              <a:buFontTx/>
              <a:buChar char="-"/>
            </a:pPr>
            <a:r>
              <a:rPr lang="hu-HU" dirty="0"/>
              <a:t>have to reconstruct the residual network G’</a:t>
            </a:r>
          </a:p>
        </p:txBody>
      </p:sp>
    </p:spTree>
    <p:extLst>
      <p:ext uri="{BB962C8B-B14F-4D97-AF65-F5344CB8AC3E}">
        <p14:creationId xmlns:p14="http://schemas.microsoft.com/office/powerpoint/2010/main" val="1905755194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Illustration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76400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25015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97978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20895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8" idx="7"/>
            <a:endCxn id="19" idx="3"/>
          </p:cNvCxnSpPr>
          <p:nvPr/>
        </p:nvCxnSpPr>
        <p:spPr>
          <a:xfrm flipV="1">
            <a:off x="7182663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  <a:endCxn id="21" idx="1"/>
          </p:cNvCxnSpPr>
          <p:nvPr/>
        </p:nvCxnSpPr>
        <p:spPr>
          <a:xfrm>
            <a:off x="7182663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19" idx="4"/>
          </p:cNvCxnSpPr>
          <p:nvPr/>
        </p:nvCxnSpPr>
        <p:spPr>
          <a:xfrm flipV="1">
            <a:off x="8917457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>
            <a:off x="9131278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7"/>
            <a:endCxn id="20" idx="3"/>
          </p:cNvCxnSpPr>
          <p:nvPr/>
        </p:nvCxnSpPr>
        <p:spPr>
          <a:xfrm flipV="1">
            <a:off x="9127158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09683" y="31331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09683" y="48242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24064" y="30841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30174" y="39176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49061" y="48005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original G(V,E) flow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residual G’(V,E) network</a:t>
            </a:r>
          </a:p>
        </p:txBody>
      </p:sp>
    </p:spTree>
    <p:extLst>
      <p:ext uri="{BB962C8B-B14F-4D97-AF65-F5344CB8AC3E}">
        <p14:creationId xmlns:p14="http://schemas.microsoft.com/office/powerpoint/2010/main" val="1999036478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Illustration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76400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25015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97978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20895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8" idx="7"/>
            <a:endCxn id="19" idx="3"/>
          </p:cNvCxnSpPr>
          <p:nvPr/>
        </p:nvCxnSpPr>
        <p:spPr>
          <a:xfrm flipV="1">
            <a:off x="7182663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  <a:endCxn id="21" idx="1"/>
          </p:cNvCxnSpPr>
          <p:nvPr/>
        </p:nvCxnSpPr>
        <p:spPr>
          <a:xfrm>
            <a:off x="7182663" y="4328619"/>
            <a:ext cx="1525093" cy="9439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19" idx="4"/>
          </p:cNvCxnSpPr>
          <p:nvPr/>
        </p:nvCxnSpPr>
        <p:spPr>
          <a:xfrm flipV="1">
            <a:off x="8917457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>
            <a:off x="9131278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7"/>
            <a:endCxn id="20" idx="3"/>
          </p:cNvCxnSpPr>
          <p:nvPr/>
        </p:nvCxnSpPr>
        <p:spPr>
          <a:xfrm flipV="1">
            <a:off x="9127158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09683" y="31331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09683" y="48242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24064" y="30841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30174" y="39176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49061" y="48005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original G(V,E) flow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residual G’(V,E) network</a:t>
            </a:r>
          </a:p>
        </p:txBody>
      </p:sp>
    </p:spTree>
    <p:extLst>
      <p:ext uri="{BB962C8B-B14F-4D97-AF65-F5344CB8AC3E}">
        <p14:creationId xmlns:p14="http://schemas.microsoft.com/office/powerpoint/2010/main" val="3297912176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Illustration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76400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25015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97978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20895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8" idx="7"/>
            <a:endCxn id="19" idx="3"/>
          </p:cNvCxnSpPr>
          <p:nvPr/>
        </p:nvCxnSpPr>
        <p:spPr>
          <a:xfrm flipV="1">
            <a:off x="7182663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  <a:endCxn id="21" idx="1"/>
          </p:cNvCxnSpPr>
          <p:nvPr/>
        </p:nvCxnSpPr>
        <p:spPr>
          <a:xfrm>
            <a:off x="7182663" y="4328619"/>
            <a:ext cx="1525093" cy="9439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19" idx="4"/>
          </p:cNvCxnSpPr>
          <p:nvPr/>
        </p:nvCxnSpPr>
        <p:spPr>
          <a:xfrm flipV="1">
            <a:off x="8917457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>
            <a:off x="9131278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7"/>
            <a:endCxn id="20" idx="3"/>
          </p:cNvCxnSpPr>
          <p:nvPr/>
        </p:nvCxnSpPr>
        <p:spPr>
          <a:xfrm flipV="1">
            <a:off x="9127158" y="4328619"/>
            <a:ext cx="1557681" cy="9439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09683" y="31331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09683" y="48242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24064" y="30841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30174" y="39176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49061" y="48005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original G(V,E) flow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residual G’(V,E) network</a:t>
            </a:r>
          </a:p>
        </p:txBody>
      </p:sp>
    </p:spTree>
    <p:extLst>
      <p:ext uri="{BB962C8B-B14F-4D97-AF65-F5344CB8AC3E}">
        <p14:creationId xmlns:p14="http://schemas.microsoft.com/office/powerpoint/2010/main" val="4146577086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Illustration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76400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25015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97978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20895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8" idx="7"/>
            <a:endCxn id="19" idx="3"/>
          </p:cNvCxnSpPr>
          <p:nvPr/>
        </p:nvCxnSpPr>
        <p:spPr>
          <a:xfrm flipV="1">
            <a:off x="7182663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  <a:endCxn id="21" idx="1"/>
          </p:cNvCxnSpPr>
          <p:nvPr/>
        </p:nvCxnSpPr>
        <p:spPr>
          <a:xfrm>
            <a:off x="7182663" y="4328619"/>
            <a:ext cx="1525093" cy="9439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19" idx="4"/>
          </p:cNvCxnSpPr>
          <p:nvPr/>
        </p:nvCxnSpPr>
        <p:spPr>
          <a:xfrm flipV="1">
            <a:off x="8917457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>
            <a:off x="9131278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7"/>
            <a:endCxn id="20" idx="3"/>
          </p:cNvCxnSpPr>
          <p:nvPr/>
        </p:nvCxnSpPr>
        <p:spPr>
          <a:xfrm flipV="1">
            <a:off x="9127158" y="4328619"/>
            <a:ext cx="1557681" cy="9439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09683" y="31331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09683" y="48242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24064" y="30841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30174" y="39176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49061" y="48005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original G(V,E) flow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residual G’(V,E) network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9683" y="5803324"/>
            <a:ext cx="2842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    min(5,1) = 1</a:t>
            </a:r>
          </a:p>
          <a:p>
            <a:r>
              <a:rPr lang="hu-HU" dirty="0"/>
              <a:t>We can add flow 1 in G</a:t>
            </a:r>
          </a:p>
        </p:txBody>
      </p:sp>
    </p:spTree>
    <p:extLst>
      <p:ext uri="{BB962C8B-B14F-4D97-AF65-F5344CB8AC3E}">
        <p14:creationId xmlns:p14="http://schemas.microsoft.com/office/powerpoint/2010/main" val="1710334253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Illustration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original G(V,E) flow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residual G’(V,E) network</a:t>
            </a:r>
          </a:p>
        </p:txBody>
      </p:sp>
    </p:spTree>
    <p:extLst>
      <p:ext uri="{BB962C8B-B14F-4D97-AF65-F5344CB8AC3E}">
        <p14:creationId xmlns:p14="http://schemas.microsoft.com/office/powerpoint/2010/main" val="860782974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Illustration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76400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25015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97978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20895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8" idx="7"/>
            <a:endCxn id="19" idx="3"/>
          </p:cNvCxnSpPr>
          <p:nvPr/>
        </p:nvCxnSpPr>
        <p:spPr>
          <a:xfrm flipV="1">
            <a:off x="7182663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  <a:endCxn id="21" idx="1"/>
          </p:cNvCxnSpPr>
          <p:nvPr/>
        </p:nvCxnSpPr>
        <p:spPr>
          <a:xfrm>
            <a:off x="7182663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19" idx="4"/>
          </p:cNvCxnSpPr>
          <p:nvPr/>
        </p:nvCxnSpPr>
        <p:spPr>
          <a:xfrm flipV="1">
            <a:off x="8917457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>
            <a:off x="9131278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123664" y="4381404"/>
            <a:ext cx="1523278" cy="9366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09683" y="31331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53116" y="45164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24064" y="30841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30174" y="39176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49061" y="48005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original G(V,E) flow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residual G’(V,E) network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04992" y="49110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20" idx="3"/>
            <a:endCxn id="21" idx="7"/>
          </p:cNvCxnSpPr>
          <p:nvPr/>
        </p:nvCxnSpPr>
        <p:spPr>
          <a:xfrm flipH="1">
            <a:off x="9127158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691171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Illustration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76400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25015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97978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20895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8" idx="7"/>
            <a:endCxn id="19" idx="3"/>
          </p:cNvCxnSpPr>
          <p:nvPr/>
        </p:nvCxnSpPr>
        <p:spPr>
          <a:xfrm flipV="1">
            <a:off x="7182663" y="2874640"/>
            <a:ext cx="1529213" cy="10345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  <a:endCxn id="21" idx="1"/>
          </p:cNvCxnSpPr>
          <p:nvPr/>
        </p:nvCxnSpPr>
        <p:spPr>
          <a:xfrm>
            <a:off x="7182663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19" idx="4"/>
          </p:cNvCxnSpPr>
          <p:nvPr/>
        </p:nvCxnSpPr>
        <p:spPr>
          <a:xfrm flipV="1">
            <a:off x="8917457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>
            <a:off x="9131278" y="2874640"/>
            <a:ext cx="1553561" cy="10345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123664" y="4381404"/>
            <a:ext cx="1523278" cy="9366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09683" y="31331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53116" y="45164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24064" y="30841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30174" y="39176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49061" y="48005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original G(V,E) flow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residual G’(V,E) network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04992" y="49110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20" idx="3"/>
            <a:endCxn id="21" idx="7"/>
          </p:cNvCxnSpPr>
          <p:nvPr/>
        </p:nvCxnSpPr>
        <p:spPr>
          <a:xfrm flipH="1">
            <a:off x="9127158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29914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Illustration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76400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25015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97978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20895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8" idx="7"/>
            <a:endCxn id="19" idx="3"/>
          </p:cNvCxnSpPr>
          <p:nvPr/>
        </p:nvCxnSpPr>
        <p:spPr>
          <a:xfrm flipV="1">
            <a:off x="7182663" y="2874640"/>
            <a:ext cx="1529213" cy="10345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  <a:endCxn id="21" idx="1"/>
          </p:cNvCxnSpPr>
          <p:nvPr/>
        </p:nvCxnSpPr>
        <p:spPr>
          <a:xfrm>
            <a:off x="7182663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19" idx="4"/>
          </p:cNvCxnSpPr>
          <p:nvPr/>
        </p:nvCxnSpPr>
        <p:spPr>
          <a:xfrm flipV="1">
            <a:off x="8917457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>
            <a:off x="9131278" y="2874640"/>
            <a:ext cx="1553561" cy="10345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123664" y="4381404"/>
            <a:ext cx="1523278" cy="9366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09683" y="31331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53116" y="45164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24064" y="30841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30174" y="39176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49061" y="48005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original G(V,E) flow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residual G’(V,E) network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04992" y="49110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20" idx="3"/>
            <a:endCxn id="21" idx="7"/>
          </p:cNvCxnSpPr>
          <p:nvPr/>
        </p:nvCxnSpPr>
        <p:spPr>
          <a:xfrm flipH="1">
            <a:off x="9127158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09683" y="5803324"/>
            <a:ext cx="2842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    min(4,7) = 4</a:t>
            </a:r>
          </a:p>
          <a:p>
            <a:r>
              <a:rPr lang="hu-HU" dirty="0"/>
              <a:t>We can add flow 4 in G</a:t>
            </a:r>
          </a:p>
        </p:txBody>
      </p:sp>
    </p:spTree>
    <p:extLst>
      <p:ext uri="{BB962C8B-B14F-4D97-AF65-F5344CB8AC3E}">
        <p14:creationId xmlns:p14="http://schemas.microsoft.com/office/powerpoint/2010/main" val="1425562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DAG Shortest Path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(Graph Algorithms)</a:t>
            </a:r>
          </a:p>
        </p:txBody>
      </p:sp>
    </p:spTree>
    <p:extLst>
      <p:ext uri="{BB962C8B-B14F-4D97-AF65-F5344CB8AC3E}">
        <p14:creationId xmlns:p14="http://schemas.microsoft.com/office/powerpoint/2010/main" val="9639278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Illustration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76400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25015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97978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20895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8" idx="7"/>
            <a:endCxn id="19" idx="3"/>
          </p:cNvCxnSpPr>
          <p:nvPr/>
        </p:nvCxnSpPr>
        <p:spPr>
          <a:xfrm flipV="1">
            <a:off x="7182663" y="2874640"/>
            <a:ext cx="1529213" cy="10345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  <a:endCxn id="21" idx="1"/>
          </p:cNvCxnSpPr>
          <p:nvPr/>
        </p:nvCxnSpPr>
        <p:spPr>
          <a:xfrm>
            <a:off x="7182663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19" idx="4"/>
          </p:cNvCxnSpPr>
          <p:nvPr/>
        </p:nvCxnSpPr>
        <p:spPr>
          <a:xfrm flipV="1">
            <a:off x="8917457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>
            <a:off x="9131278" y="2874640"/>
            <a:ext cx="1553561" cy="10345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123664" y="4381404"/>
            <a:ext cx="1523278" cy="9366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09683" y="31331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53116" y="45164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24064" y="30841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30174" y="39176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49061" y="48005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original G(V,E) flow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residual G’(V,E) network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04992" y="49110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20" idx="3"/>
            <a:endCxn id="21" idx="7"/>
          </p:cNvCxnSpPr>
          <p:nvPr/>
        </p:nvCxnSpPr>
        <p:spPr>
          <a:xfrm flipH="1">
            <a:off x="9127158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09683" y="5803324"/>
            <a:ext cx="2842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    min(4,7) = 4</a:t>
            </a:r>
          </a:p>
          <a:p>
            <a:r>
              <a:rPr lang="hu-HU" dirty="0"/>
              <a:t>We can add flow 4 in G</a:t>
            </a:r>
          </a:p>
        </p:txBody>
      </p:sp>
    </p:spTree>
    <p:extLst>
      <p:ext uri="{BB962C8B-B14F-4D97-AF65-F5344CB8AC3E}">
        <p14:creationId xmlns:p14="http://schemas.microsoft.com/office/powerpoint/2010/main" val="321689764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Illustration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original G(V,E) flow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residual G’(V,E) network</a:t>
            </a:r>
          </a:p>
        </p:txBody>
      </p:sp>
    </p:spTree>
    <p:extLst>
      <p:ext uri="{BB962C8B-B14F-4D97-AF65-F5344CB8AC3E}">
        <p14:creationId xmlns:p14="http://schemas.microsoft.com/office/powerpoint/2010/main" val="3250283283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Illustration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76400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25015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97978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20895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9" idx="3"/>
            <a:endCxn id="18" idx="7"/>
          </p:cNvCxnSpPr>
          <p:nvPr/>
        </p:nvCxnSpPr>
        <p:spPr>
          <a:xfrm flipH="1">
            <a:off x="7182663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  <a:endCxn id="21" idx="1"/>
          </p:cNvCxnSpPr>
          <p:nvPr/>
        </p:nvCxnSpPr>
        <p:spPr>
          <a:xfrm>
            <a:off x="7182663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19" idx="4"/>
          </p:cNvCxnSpPr>
          <p:nvPr/>
        </p:nvCxnSpPr>
        <p:spPr>
          <a:xfrm flipV="1">
            <a:off x="8917457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>
            <a:off x="9131278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123664" y="4381404"/>
            <a:ext cx="1523278" cy="9366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27530" y="30841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53116" y="45164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24064" y="30841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30174" y="39176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49061" y="48005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original G(V,E) flow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residual G’(V,E) network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04992" y="49110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20" idx="3"/>
            <a:endCxn id="21" idx="7"/>
          </p:cNvCxnSpPr>
          <p:nvPr/>
        </p:nvCxnSpPr>
        <p:spPr>
          <a:xfrm flipH="1">
            <a:off x="9127158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9113913" y="3033028"/>
            <a:ext cx="1455597" cy="9876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565009" y="35069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134266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Illustration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76400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25015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97978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20895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9" idx="3"/>
            <a:endCxn id="18" idx="7"/>
          </p:cNvCxnSpPr>
          <p:nvPr/>
        </p:nvCxnSpPr>
        <p:spPr>
          <a:xfrm flipH="1">
            <a:off x="7182663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  <a:endCxn id="21" idx="1"/>
          </p:cNvCxnSpPr>
          <p:nvPr/>
        </p:nvCxnSpPr>
        <p:spPr>
          <a:xfrm>
            <a:off x="7182663" y="4328619"/>
            <a:ext cx="1525093" cy="9439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19" idx="4"/>
          </p:cNvCxnSpPr>
          <p:nvPr/>
        </p:nvCxnSpPr>
        <p:spPr>
          <a:xfrm flipV="1">
            <a:off x="8917457" y="2961501"/>
            <a:ext cx="4120" cy="22242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>
            <a:off x="9131278" y="2874640"/>
            <a:ext cx="1553561" cy="10345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123664" y="4381404"/>
            <a:ext cx="1523278" cy="9366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27530" y="30841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53116" y="45164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24064" y="30841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30174" y="39176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49061" y="48005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original G(V,E) flow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residual G’(V,E) network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04992" y="49110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20" idx="3"/>
            <a:endCxn id="21" idx="7"/>
          </p:cNvCxnSpPr>
          <p:nvPr/>
        </p:nvCxnSpPr>
        <p:spPr>
          <a:xfrm flipH="1">
            <a:off x="9127158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9113913" y="3033028"/>
            <a:ext cx="1455597" cy="9876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565009" y="35069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228714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Illustration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0/4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76400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25015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97978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20895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9" idx="3"/>
            <a:endCxn id="18" idx="7"/>
          </p:cNvCxnSpPr>
          <p:nvPr/>
        </p:nvCxnSpPr>
        <p:spPr>
          <a:xfrm flipH="1">
            <a:off x="7182663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  <a:endCxn id="21" idx="1"/>
          </p:cNvCxnSpPr>
          <p:nvPr/>
        </p:nvCxnSpPr>
        <p:spPr>
          <a:xfrm>
            <a:off x="7182663" y="4328619"/>
            <a:ext cx="1525093" cy="9439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19" idx="4"/>
          </p:cNvCxnSpPr>
          <p:nvPr/>
        </p:nvCxnSpPr>
        <p:spPr>
          <a:xfrm flipV="1">
            <a:off x="8917457" y="2961501"/>
            <a:ext cx="4120" cy="22242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>
            <a:off x="9131278" y="2874640"/>
            <a:ext cx="1553561" cy="10345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123664" y="4381404"/>
            <a:ext cx="1523278" cy="9366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27530" y="30841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53116" y="45164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24064" y="30841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30174" y="39176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49061" y="48005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original G(V,E) flow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residual G’(V,E) network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04992" y="49110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20" idx="3"/>
            <a:endCxn id="21" idx="7"/>
          </p:cNvCxnSpPr>
          <p:nvPr/>
        </p:nvCxnSpPr>
        <p:spPr>
          <a:xfrm flipH="1">
            <a:off x="9127158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9113913" y="3033028"/>
            <a:ext cx="1455597" cy="9876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565009" y="35069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09683" y="5803324"/>
            <a:ext cx="2842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    min(4,4,3) = 3</a:t>
            </a:r>
          </a:p>
          <a:p>
            <a:r>
              <a:rPr lang="hu-HU" dirty="0"/>
              <a:t>We can add flow 4 in G</a:t>
            </a:r>
          </a:p>
        </p:txBody>
      </p:sp>
    </p:spTree>
    <p:extLst>
      <p:ext uri="{BB962C8B-B14F-4D97-AF65-F5344CB8AC3E}">
        <p14:creationId xmlns:p14="http://schemas.microsoft.com/office/powerpoint/2010/main" val="855271713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Illustration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7/7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76400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25015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597978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20895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19" idx="3"/>
            <a:endCxn id="18" idx="7"/>
          </p:cNvCxnSpPr>
          <p:nvPr/>
        </p:nvCxnSpPr>
        <p:spPr>
          <a:xfrm flipH="1">
            <a:off x="7182663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5"/>
            <a:endCxn id="21" idx="1"/>
          </p:cNvCxnSpPr>
          <p:nvPr/>
        </p:nvCxnSpPr>
        <p:spPr>
          <a:xfrm>
            <a:off x="7182663" y="4328619"/>
            <a:ext cx="1525093" cy="9439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0"/>
            <a:endCxn id="19" idx="4"/>
          </p:cNvCxnSpPr>
          <p:nvPr/>
        </p:nvCxnSpPr>
        <p:spPr>
          <a:xfrm flipV="1">
            <a:off x="8917457" y="2961501"/>
            <a:ext cx="4120" cy="22242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0" idx="1"/>
          </p:cNvCxnSpPr>
          <p:nvPr/>
        </p:nvCxnSpPr>
        <p:spPr>
          <a:xfrm>
            <a:off x="9131278" y="2874640"/>
            <a:ext cx="1553561" cy="10345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123664" y="4381404"/>
            <a:ext cx="1523278" cy="9366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27530" y="30841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53116" y="45164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24064" y="30841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30174" y="39176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49061" y="48005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original G(V,E) flow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residual G’(V,E) network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04992" y="49110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20" idx="3"/>
            <a:endCxn id="21" idx="7"/>
          </p:cNvCxnSpPr>
          <p:nvPr/>
        </p:nvCxnSpPr>
        <p:spPr>
          <a:xfrm flipH="1">
            <a:off x="9127158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9113913" y="3033028"/>
            <a:ext cx="1455597" cy="9876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565009" y="35069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09683" y="5803324"/>
            <a:ext cx="2842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    min(4,4,3) = 3</a:t>
            </a:r>
          </a:p>
          <a:p>
            <a:r>
              <a:rPr lang="hu-HU" dirty="0"/>
              <a:t>We can add flow 4 in G</a:t>
            </a:r>
          </a:p>
        </p:txBody>
      </p:sp>
    </p:spTree>
    <p:extLst>
      <p:ext uri="{BB962C8B-B14F-4D97-AF65-F5344CB8AC3E}">
        <p14:creationId xmlns:p14="http://schemas.microsoft.com/office/powerpoint/2010/main" val="775837496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Illustration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7/7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original G(V,E) flow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residual G’(V,E) network</a:t>
            </a:r>
          </a:p>
        </p:txBody>
      </p:sp>
    </p:spTree>
    <p:extLst>
      <p:ext uri="{BB962C8B-B14F-4D97-AF65-F5344CB8AC3E}">
        <p14:creationId xmlns:p14="http://schemas.microsoft.com/office/powerpoint/2010/main" val="1150883894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Illustration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782227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30842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703805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26722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1288490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1288490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3023284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3237105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3232985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5510" y="313318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5510" y="482421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9891" y="308415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7/7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36001" y="3917661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4888" y="480059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75351" y="179318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original G(V,E) flow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13148" y="1851144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residual G’(V,E) network</a:t>
            </a:r>
          </a:p>
        </p:txBody>
      </p:sp>
      <p:sp>
        <p:nvSpPr>
          <p:cNvPr id="19" name="Oval 18"/>
          <p:cNvSpPr/>
          <p:nvPr/>
        </p:nvSpPr>
        <p:spPr>
          <a:xfrm>
            <a:off x="6676400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625015" y="2368377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597978" y="3822356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20895" y="5185718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>
            <a:stCxn id="20" idx="3"/>
            <a:endCxn id="19" idx="7"/>
          </p:cNvCxnSpPr>
          <p:nvPr/>
        </p:nvCxnSpPr>
        <p:spPr>
          <a:xfrm flipH="1">
            <a:off x="7182663" y="2874640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5"/>
            <a:endCxn id="22" idx="1"/>
          </p:cNvCxnSpPr>
          <p:nvPr/>
        </p:nvCxnSpPr>
        <p:spPr>
          <a:xfrm>
            <a:off x="7182663" y="4328619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0"/>
            <a:endCxn id="20" idx="4"/>
          </p:cNvCxnSpPr>
          <p:nvPr/>
        </p:nvCxnSpPr>
        <p:spPr>
          <a:xfrm flipV="1">
            <a:off x="8917457" y="2961501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123664" y="4381404"/>
            <a:ext cx="1523278" cy="9366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27530" y="30841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53116" y="45164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824064" y="30841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16313" y="39435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849061" y="48005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04992" y="49110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stCxn id="21" idx="3"/>
            <a:endCxn id="22" idx="7"/>
          </p:cNvCxnSpPr>
          <p:nvPr/>
        </p:nvCxnSpPr>
        <p:spPr>
          <a:xfrm flipH="1">
            <a:off x="9127158" y="4328619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1"/>
            <a:endCxn id="20" idx="5"/>
          </p:cNvCxnSpPr>
          <p:nvPr/>
        </p:nvCxnSpPr>
        <p:spPr>
          <a:xfrm flipH="1" flipV="1">
            <a:off x="9131278" y="2874640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016313" y="3084150"/>
            <a:ext cx="0" cy="20242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20895" y="39386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23431" y="5847738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 MORE AUGMENTING PATH !!!</a:t>
            </a:r>
          </a:p>
        </p:txBody>
      </p:sp>
    </p:spTree>
    <p:extLst>
      <p:ext uri="{BB962C8B-B14F-4D97-AF65-F5344CB8AC3E}">
        <p14:creationId xmlns:p14="http://schemas.microsoft.com/office/powerpoint/2010/main" val="3730408073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Illustration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3764325" y="3575221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12940" y="212124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85903" y="3575221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08820" y="493858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4270588" y="2627505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4270588" y="4081484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6005382" y="2714366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6219203" y="2627505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6215083" y="4081484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7608" y="288605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608" y="457707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1989" y="28370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7/7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8099" y="367052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6986" y="455346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7611" y="5931243"/>
            <a:ext cx="361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what is the maximum flow? </a:t>
            </a:r>
          </a:p>
        </p:txBody>
      </p:sp>
    </p:spTree>
    <p:extLst>
      <p:ext uri="{BB962C8B-B14F-4D97-AF65-F5344CB8AC3E}">
        <p14:creationId xmlns:p14="http://schemas.microsoft.com/office/powerpoint/2010/main" val="650029856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Illustration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3764325" y="3575221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12940" y="212124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85903" y="3575221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08820" y="493858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4270588" y="2627505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4270588" y="4081484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6005382" y="2714366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6219203" y="2627505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6215083" y="4081484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7608" y="288605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4</a:t>
            </a:r>
            <a:r>
              <a:rPr lang="hu-HU" sz="1400" dirty="0">
                <a:solidFill>
                  <a:schemeClr val="bg1"/>
                </a:solidFill>
              </a:rPr>
              <a:t>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608" y="457707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FF00"/>
                </a:solidFill>
              </a:rPr>
              <a:t>4</a:t>
            </a:r>
            <a:r>
              <a:rPr lang="hu-HU" sz="1400" dirty="0">
                <a:solidFill>
                  <a:schemeClr val="bg1"/>
                </a:solidFill>
              </a:rPr>
              <a:t>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1989" y="28370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7/7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8099" y="367052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6986" y="455346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7611" y="5931243"/>
            <a:ext cx="466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what is the maximum flow?  4 + 4 = </a:t>
            </a:r>
            <a:r>
              <a:rPr lang="hu-HU" b="1" dirty="0">
                <a:solidFill>
                  <a:srgbClr val="00B050"/>
                </a:solidFill>
              </a:rPr>
              <a:t>8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5485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DAG Shortest Path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usually we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Dijkstra’s algorithm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if we want to find the shortest path in an arbitrary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G(V,E)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graph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can we do better if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graph is a directed acyclic graph?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WE CAN ACHIEVE LINEAR RUNNING TIME TO CALCULATE THE SHORTEST PATH IN A G(V,E) DIRECTED ACYCLIC GRAPH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can find the shortest path in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directed acyclic graph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(DAG) with topological ordering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O(V+E)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linear running time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only works when there a valid  topological order exists</a:t>
            </a:r>
          </a:p>
          <a:p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84211966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Illustration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3764325" y="3575221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12940" y="212124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85903" y="3575221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08820" y="493858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4270588" y="2627505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4270588" y="4081484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6005382" y="2714366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6219203" y="2627505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6215083" y="4081484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7608" y="288605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608" y="457707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1989" y="28370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7/7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8099" y="367052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6986" y="455346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0090" y="5697877"/>
            <a:ext cx="811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minimum cut? We start from </a:t>
            </a:r>
            <a:r>
              <a:rPr lang="hu-HU" b="1" i="1" dirty="0"/>
              <a:t>s</a:t>
            </a:r>
            <a:r>
              <a:rPr lang="hu-HU" dirty="0"/>
              <a:t> and go until all edges are full </a:t>
            </a:r>
          </a:p>
        </p:txBody>
      </p:sp>
    </p:spTree>
    <p:extLst>
      <p:ext uri="{BB962C8B-B14F-4D97-AF65-F5344CB8AC3E}">
        <p14:creationId xmlns:p14="http://schemas.microsoft.com/office/powerpoint/2010/main" val="1276286292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Illustration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3764325" y="3575221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12940" y="212124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85903" y="3575221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08820" y="493858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4270588" y="2627505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4270588" y="4081484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6005382" y="2714366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6219203" y="2627505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6215083" y="4081484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7608" y="288605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608" y="457707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1989" y="28370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7/7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8099" y="367052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6986" y="455346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0090" y="5697877"/>
            <a:ext cx="811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minimum cut? We start from </a:t>
            </a:r>
            <a:r>
              <a:rPr lang="hu-HU" b="1" i="1" dirty="0"/>
              <a:t>s</a:t>
            </a:r>
            <a:r>
              <a:rPr lang="hu-HU" dirty="0"/>
              <a:t> and go until all edges are full </a:t>
            </a:r>
          </a:p>
        </p:txBody>
      </p:sp>
    </p:spTree>
    <p:extLst>
      <p:ext uri="{BB962C8B-B14F-4D97-AF65-F5344CB8AC3E}">
        <p14:creationId xmlns:p14="http://schemas.microsoft.com/office/powerpoint/2010/main" val="3985426458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Illustration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3764325" y="3575221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12940" y="212124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85903" y="3575221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08820" y="493858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4270588" y="2627505"/>
            <a:ext cx="1529213" cy="1034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4270588" y="4081484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6005382" y="2714366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6219203" y="2627505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6215083" y="4081484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7608" y="288605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608" y="457707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1989" y="28370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7/7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8099" y="367052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6986" y="455346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0090" y="5697877"/>
            <a:ext cx="811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minimum cut? We start from </a:t>
            </a:r>
            <a:r>
              <a:rPr lang="hu-HU" b="1" i="1" dirty="0"/>
              <a:t>s</a:t>
            </a:r>
            <a:r>
              <a:rPr lang="hu-HU" dirty="0"/>
              <a:t> and go until all edges are full </a:t>
            </a:r>
          </a:p>
        </p:txBody>
      </p:sp>
    </p:spTree>
    <p:extLst>
      <p:ext uri="{BB962C8B-B14F-4D97-AF65-F5344CB8AC3E}">
        <p14:creationId xmlns:p14="http://schemas.microsoft.com/office/powerpoint/2010/main" val="3390194877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Illustration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3764325" y="3575221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12940" y="212124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85903" y="3575221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08820" y="4938583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4270588" y="2627505"/>
            <a:ext cx="1529213" cy="1034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4270588" y="4081484"/>
            <a:ext cx="1525093" cy="9439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6005382" y="2714366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6219203" y="2627505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6215083" y="4081484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7608" y="288605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608" y="457707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1989" y="28370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7/7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8099" y="367052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6986" y="455346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0090" y="5697877"/>
            <a:ext cx="811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minimum cut? We start from </a:t>
            </a:r>
            <a:r>
              <a:rPr lang="hu-HU" b="1" i="1" dirty="0"/>
              <a:t>s</a:t>
            </a:r>
            <a:r>
              <a:rPr lang="hu-HU" dirty="0"/>
              <a:t> and go until all edges are full </a:t>
            </a:r>
          </a:p>
        </p:txBody>
      </p:sp>
    </p:spTree>
    <p:extLst>
      <p:ext uri="{BB962C8B-B14F-4D97-AF65-F5344CB8AC3E}">
        <p14:creationId xmlns:p14="http://schemas.microsoft.com/office/powerpoint/2010/main" val="2504607435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Illustration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3764325" y="3575221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12940" y="212124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85903" y="3575221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08820" y="493858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4270588" y="2627505"/>
            <a:ext cx="1529213" cy="1034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4270588" y="4081484"/>
            <a:ext cx="1525093" cy="9439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6005382" y="2714366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6219203" y="2627505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6215083" y="4081484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7608" y="288605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608" y="457707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1989" y="28370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7/7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8099" y="367052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6986" y="455346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0090" y="5697877"/>
            <a:ext cx="811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minimum cut? We start from </a:t>
            </a:r>
            <a:r>
              <a:rPr lang="hu-HU" b="1" i="1" dirty="0"/>
              <a:t>s</a:t>
            </a:r>
            <a:r>
              <a:rPr lang="hu-HU" dirty="0"/>
              <a:t> and go until all edges are full </a:t>
            </a:r>
          </a:p>
        </p:txBody>
      </p:sp>
    </p:spTree>
    <p:extLst>
      <p:ext uri="{BB962C8B-B14F-4D97-AF65-F5344CB8AC3E}">
        <p14:creationId xmlns:p14="http://schemas.microsoft.com/office/powerpoint/2010/main" val="1370428476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Illustration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3764325" y="3575221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12940" y="212124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85903" y="3575221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08820" y="493858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4270588" y="2627505"/>
            <a:ext cx="1529213" cy="1034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4270588" y="4081484"/>
            <a:ext cx="1525093" cy="9439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6005382" y="2714366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6219203" y="2627505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6215083" y="4081484"/>
            <a:ext cx="1557681" cy="943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7608" y="288605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608" y="457707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1989" y="28370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7/7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8099" y="367052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6986" y="455346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0090" y="5697877"/>
            <a:ext cx="811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minimum cut? We start from </a:t>
            </a:r>
            <a:r>
              <a:rPr lang="hu-HU" b="1" i="1" dirty="0"/>
              <a:t>s</a:t>
            </a:r>
            <a:r>
              <a:rPr lang="hu-HU" dirty="0"/>
              <a:t> and go until all edges are full </a:t>
            </a:r>
          </a:p>
        </p:txBody>
      </p:sp>
    </p:spTree>
    <p:extLst>
      <p:ext uri="{BB962C8B-B14F-4D97-AF65-F5344CB8AC3E}">
        <p14:creationId xmlns:p14="http://schemas.microsoft.com/office/powerpoint/2010/main" val="3107845375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Illustration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3764325" y="3575221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12940" y="2121242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85903" y="3575221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08820" y="493858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4270588" y="2627505"/>
            <a:ext cx="1529213" cy="1034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4270588" y="4081484"/>
            <a:ext cx="1525093" cy="9439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6005382" y="2714366"/>
            <a:ext cx="4120" cy="22242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6219203" y="2627505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6215083" y="4081484"/>
            <a:ext cx="1557681" cy="943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7608" y="288605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608" y="457707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1989" y="28370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7/7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8099" y="367052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6986" y="455346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0090" y="5697877"/>
            <a:ext cx="811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minimum cut? We start from </a:t>
            </a:r>
            <a:r>
              <a:rPr lang="hu-HU" b="1" i="1" dirty="0"/>
              <a:t>s</a:t>
            </a:r>
            <a:r>
              <a:rPr lang="hu-HU" dirty="0"/>
              <a:t> and go until all edges are full </a:t>
            </a:r>
          </a:p>
        </p:txBody>
      </p:sp>
    </p:spTree>
    <p:extLst>
      <p:ext uri="{BB962C8B-B14F-4D97-AF65-F5344CB8AC3E}">
        <p14:creationId xmlns:p14="http://schemas.microsoft.com/office/powerpoint/2010/main" val="1089776681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Illustration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3764325" y="3575221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12940" y="2121242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85903" y="3575221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08820" y="493858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4270588" y="2627505"/>
            <a:ext cx="1529213" cy="1034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4270588" y="4081484"/>
            <a:ext cx="1525093" cy="9439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6005382" y="2714366"/>
            <a:ext cx="4120" cy="22242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6219203" y="2627505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6215083" y="4081484"/>
            <a:ext cx="1557681" cy="943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7608" y="288605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608" y="457707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1989" y="28370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7/7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8099" y="367052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6986" y="455346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0090" y="5697877"/>
            <a:ext cx="811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minimum cut? We start from </a:t>
            </a:r>
            <a:r>
              <a:rPr lang="hu-HU" b="1" i="1" dirty="0"/>
              <a:t>s</a:t>
            </a:r>
            <a:r>
              <a:rPr lang="hu-HU" dirty="0"/>
              <a:t> and go until all edges are full </a:t>
            </a:r>
          </a:p>
        </p:txBody>
      </p:sp>
    </p:spTree>
    <p:extLst>
      <p:ext uri="{BB962C8B-B14F-4D97-AF65-F5344CB8AC3E}">
        <p14:creationId xmlns:p14="http://schemas.microsoft.com/office/powerpoint/2010/main" val="412600450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Illustration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3764325" y="3575221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12940" y="2121242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85903" y="3575221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08820" y="493858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4270588" y="2627505"/>
            <a:ext cx="1529213" cy="1034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4270588" y="4081484"/>
            <a:ext cx="1525093" cy="9439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6005382" y="2714366"/>
            <a:ext cx="4120" cy="22242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6219203" y="2627505"/>
            <a:ext cx="1553561" cy="1034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6215083" y="4081484"/>
            <a:ext cx="1557681" cy="943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7608" y="288605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608" y="457707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1989" y="28370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7/7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8099" y="367052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6986" y="455346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0090" y="5697877"/>
            <a:ext cx="811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minimum cut? We start from </a:t>
            </a:r>
            <a:r>
              <a:rPr lang="hu-HU" b="1" i="1" dirty="0"/>
              <a:t>s</a:t>
            </a:r>
            <a:r>
              <a:rPr lang="hu-HU" dirty="0"/>
              <a:t> and go until all edges are full </a:t>
            </a:r>
          </a:p>
        </p:txBody>
      </p:sp>
    </p:spTree>
    <p:extLst>
      <p:ext uri="{BB962C8B-B14F-4D97-AF65-F5344CB8AC3E}">
        <p14:creationId xmlns:p14="http://schemas.microsoft.com/office/powerpoint/2010/main" val="936949993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Illustration</a:t>
            </a:r>
          </a:p>
        </p:txBody>
      </p:sp>
      <p:sp>
        <p:nvSpPr>
          <p:cNvPr id="4" name="Oval 3"/>
          <p:cNvSpPr/>
          <p:nvPr/>
        </p:nvSpPr>
        <p:spPr>
          <a:xfrm>
            <a:off x="3764325" y="3575221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12940" y="2121242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85903" y="3575221"/>
            <a:ext cx="593124" cy="593124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08820" y="4938583"/>
            <a:ext cx="593124" cy="593124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7"/>
            <a:endCxn id="5" idx="3"/>
          </p:cNvCxnSpPr>
          <p:nvPr/>
        </p:nvCxnSpPr>
        <p:spPr>
          <a:xfrm flipV="1">
            <a:off x="4270588" y="2627505"/>
            <a:ext cx="1529213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4270588" y="4081484"/>
            <a:ext cx="1525093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5" idx="4"/>
          </p:cNvCxnSpPr>
          <p:nvPr/>
        </p:nvCxnSpPr>
        <p:spPr>
          <a:xfrm flipV="1">
            <a:off x="6005382" y="2714366"/>
            <a:ext cx="4120" cy="2224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6" idx="1"/>
          </p:cNvCxnSpPr>
          <p:nvPr/>
        </p:nvCxnSpPr>
        <p:spPr>
          <a:xfrm>
            <a:off x="6219203" y="2627505"/>
            <a:ext cx="1553561" cy="1034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7"/>
            <a:endCxn id="6" idx="3"/>
          </p:cNvCxnSpPr>
          <p:nvPr/>
        </p:nvCxnSpPr>
        <p:spPr>
          <a:xfrm flipV="1">
            <a:off x="6215083" y="4081484"/>
            <a:ext cx="1557681" cy="9439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7608" y="288605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97608" y="457707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4/5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1989" y="28370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7/7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8099" y="367052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3/4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6986" y="455346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/>
                </a:solidFill>
              </a:rPr>
              <a:t>1/1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0090" y="5697877"/>
            <a:ext cx="8153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minimum cut? We start from </a:t>
            </a:r>
            <a:r>
              <a:rPr lang="hu-HU" b="1" i="1" dirty="0"/>
              <a:t>s</a:t>
            </a:r>
            <a:r>
              <a:rPr lang="hu-HU" dirty="0"/>
              <a:t> and go until all edges are full </a:t>
            </a:r>
          </a:p>
          <a:p>
            <a:r>
              <a:rPr lang="hu-HU" dirty="0"/>
              <a:t>	The minimum cut: 7 + 1 = </a:t>
            </a:r>
            <a:r>
              <a:rPr lang="hu-HU" b="1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18" name="Oval 17"/>
          <p:cNvSpPr/>
          <p:nvPr/>
        </p:nvSpPr>
        <p:spPr>
          <a:xfrm>
            <a:off x="3677165" y="1747207"/>
            <a:ext cx="3799037" cy="395067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7528053" y="2525681"/>
            <a:ext cx="1362998" cy="28012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7793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DAG Shortest Path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CE3F01-03C5-4E93-9F16-866671C61CD7}"/>
              </a:ext>
            </a:extLst>
          </p:cNvPr>
          <p:cNvSpPr/>
          <p:nvPr/>
        </p:nvSpPr>
        <p:spPr>
          <a:xfrm>
            <a:off x="2538266" y="2059118"/>
            <a:ext cx="7297445" cy="27397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E66AE-D0DF-4F36-B7DA-03C088E2ACE7}"/>
              </a:ext>
            </a:extLst>
          </p:cNvPr>
          <p:cNvSpPr txBox="1"/>
          <p:nvPr/>
        </p:nvSpPr>
        <p:spPr>
          <a:xfrm>
            <a:off x="3186583" y="2305615"/>
            <a:ext cx="60008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do the topological ordering on the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G(V,E)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graph</a:t>
            </a:r>
          </a:p>
          <a:p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for each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u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vertex in the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topological order</a:t>
            </a:r>
          </a:p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for each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edge (u,v) 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with weight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w</a:t>
            </a:r>
          </a:p>
          <a:p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if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distance[u]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+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w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&lt;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distance[v]</a:t>
            </a:r>
          </a:p>
          <a:p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		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distance[v] 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=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distance[u] 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+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w</a:t>
            </a:r>
          </a:p>
        </p:txBody>
      </p:sp>
    </p:spTree>
    <p:extLst>
      <p:ext uri="{BB962C8B-B14F-4D97-AF65-F5344CB8AC3E}">
        <p14:creationId xmlns:p14="http://schemas.microsoft.com/office/powerpoint/2010/main" val="759099293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714051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1696410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communications network has a set of requests to transmit messages between servers that are connected by channels (abstract wires)</a:t>
            </a:r>
            <a:endParaRPr lang="hu-HU" dirty="0"/>
          </a:p>
          <a:p>
            <a:r>
              <a:rPr lang="hu-HU" dirty="0"/>
              <a:t>They </a:t>
            </a:r>
            <a:r>
              <a:rPr lang="en-US" dirty="0"/>
              <a:t>are capable of transferring information at varying rates</a:t>
            </a:r>
            <a:endParaRPr lang="hu-HU" dirty="0"/>
          </a:p>
          <a:p>
            <a:r>
              <a:rPr lang="en-US" dirty="0"/>
              <a:t> What is</a:t>
            </a:r>
            <a:r>
              <a:rPr lang="hu-HU" dirty="0"/>
              <a:t> </a:t>
            </a:r>
            <a:r>
              <a:rPr lang="en-US" dirty="0"/>
              <a:t>the maximum rate at which information can be transferred between two specified servers in the network?</a:t>
            </a:r>
            <a:endParaRPr lang="hu-HU" dirty="0"/>
          </a:p>
          <a:p>
            <a:r>
              <a:rPr lang="en-US" dirty="0"/>
              <a:t> If there are costs associated with the channels, what is the cheapest way to send the information at a given rate that is less than the maximum?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730781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have six students</a:t>
            </a:r>
            <a:r>
              <a:rPr lang="hu-HU" dirty="0"/>
              <a:t> e</a:t>
            </a:r>
            <a:r>
              <a:rPr lang="en-US" dirty="0"/>
              <a:t>ach needing jobs</a:t>
            </a:r>
            <a:endParaRPr lang="hu-HU" dirty="0"/>
          </a:p>
          <a:p>
            <a:r>
              <a:rPr lang="hu-HU" dirty="0"/>
              <a:t>There are</a:t>
            </a:r>
            <a:r>
              <a:rPr lang="en-US" dirty="0"/>
              <a:t> six</a:t>
            </a:r>
            <a:r>
              <a:rPr lang="hu-HU" dirty="0"/>
              <a:t> </a:t>
            </a:r>
            <a:r>
              <a:rPr lang="en-US" dirty="0" err="1"/>
              <a:t>companie</a:t>
            </a:r>
            <a:r>
              <a:rPr lang="hu-HU" dirty="0"/>
              <a:t>s</a:t>
            </a:r>
            <a:r>
              <a:rPr lang="en-US" dirty="0"/>
              <a:t> each needing to hire a student</a:t>
            </a:r>
            <a:endParaRPr lang="hu-HU" dirty="0"/>
          </a:p>
          <a:p>
            <a:r>
              <a:rPr lang="en-US" dirty="0"/>
              <a:t>These two lists (one sorted by</a:t>
            </a:r>
            <a:r>
              <a:rPr lang="hu-HU" dirty="0"/>
              <a:t> </a:t>
            </a:r>
            <a:r>
              <a:rPr lang="en-US" dirty="0"/>
              <a:t>student, the other sorted by company) give a list of job offers, which</a:t>
            </a:r>
            <a:r>
              <a:rPr lang="hu-HU" dirty="0"/>
              <a:t> </a:t>
            </a:r>
            <a:r>
              <a:rPr lang="en-US" dirty="0"/>
              <a:t>indicate mutual interest in matching students and jobs</a:t>
            </a:r>
            <a:endParaRPr lang="hu-HU" dirty="0"/>
          </a:p>
          <a:p>
            <a:r>
              <a:rPr lang="en-US" dirty="0"/>
              <a:t>Is there some way</a:t>
            </a:r>
            <a:r>
              <a:rPr lang="hu-HU" dirty="0"/>
              <a:t> </a:t>
            </a:r>
            <a:r>
              <a:rPr lang="en-US" dirty="0"/>
              <a:t>to match students to jobs so that every job is filled and every student</a:t>
            </a:r>
            <a:r>
              <a:rPr lang="hu-HU" dirty="0"/>
              <a:t> </a:t>
            </a:r>
            <a:r>
              <a:rPr lang="en-US" dirty="0"/>
              <a:t>gets a job? </a:t>
            </a:r>
            <a:endParaRPr lang="hu-HU" dirty="0"/>
          </a:p>
          <a:p>
            <a:r>
              <a:rPr lang="en-US" dirty="0"/>
              <a:t>If not, what is the maximum number of jobs that can be</a:t>
            </a:r>
            <a:r>
              <a:rPr lang="hu-HU" dirty="0"/>
              <a:t> </a:t>
            </a:r>
            <a:r>
              <a:rPr lang="en-US" dirty="0"/>
              <a:t>filled?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4347909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74254"/>
            <a:ext cx="8946541" cy="4574145"/>
          </a:xfrm>
        </p:spPr>
        <p:txBody>
          <a:bodyPr>
            <a:normAutofit/>
          </a:bodyPr>
          <a:lstStyle/>
          <a:p>
            <a:r>
              <a:rPr lang="en-US" dirty="0"/>
              <a:t>A city government needs to formulate a plan for evacuating people from the city in an emergency</a:t>
            </a:r>
            <a:endParaRPr lang="hu-HU" dirty="0"/>
          </a:p>
          <a:p>
            <a:r>
              <a:rPr lang="en-US" dirty="0"/>
              <a:t>What is the minimum amount of time that it would take to evacuate the city, if we suppose that we can</a:t>
            </a:r>
            <a:r>
              <a:rPr lang="hu-HU" dirty="0"/>
              <a:t> </a:t>
            </a:r>
            <a:r>
              <a:rPr lang="en-US" dirty="0"/>
              <a:t> control traffic flow so as to realize the minimum? </a:t>
            </a:r>
            <a:endParaRPr lang="hu-HU" dirty="0"/>
          </a:p>
          <a:p>
            <a:r>
              <a:rPr lang="en-US" dirty="0"/>
              <a:t>Traffic planners also might formulate questions like this when deciding which new roads, bridges, or tunnels might alleviate</a:t>
            </a:r>
            <a:r>
              <a:rPr lang="hu-HU" dirty="0"/>
              <a:t> in</a:t>
            </a:r>
            <a:r>
              <a:rPr lang="en-US" dirty="0"/>
              <a:t> rush</a:t>
            </a:r>
            <a:r>
              <a:rPr lang="hu-HU" dirty="0"/>
              <a:t> </a:t>
            </a:r>
            <a:r>
              <a:rPr lang="en-US" dirty="0"/>
              <a:t>-hour</a:t>
            </a:r>
            <a:r>
              <a:rPr lang="hu-HU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088241116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Applications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921113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/>
              <a:t>G</a:t>
            </a:r>
            <a:r>
              <a:rPr lang="en-US" dirty="0" err="1"/>
              <a:t>iven</a:t>
            </a:r>
            <a:r>
              <a:rPr lang="en-US" dirty="0"/>
              <a:t> roads connecting an army's supply depot </a:t>
            </a:r>
            <a:r>
              <a:rPr lang="hu-HU" dirty="0"/>
              <a:t>from</a:t>
            </a:r>
            <a:r>
              <a:rPr lang="en-US" dirty="0"/>
              <a:t> troops</a:t>
            </a:r>
            <a:r>
              <a:rPr lang="hu-HU" dirty="0"/>
              <a:t> </a:t>
            </a:r>
            <a:r>
              <a:rPr lang="en-US" dirty="0"/>
              <a:t>at the bottom</a:t>
            </a:r>
            <a:endParaRPr lang="hu-HU" dirty="0"/>
          </a:p>
          <a:p>
            <a:r>
              <a:rPr lang="hu-HU" dirty="0"/>
              <a:t>Make</a:t>
            </a:r>
            <a:r>
              <a:rPr lang="en-US" dirty="0"/>
              <a:t> bombing plan that </a:t>
            </a:r>
            <a:r>
              <a:rPr lang="hu-HU" dirty="0"/>
              <a:t>would</a:t>
            </a:r>
            <a:r>
              <a:rPr lang="en-US" dirty="0"/>
              <a:t> separate troops from supplies</a:t>
            </a:r>
            <a:endParaRPr lang="hu-HU" dirty="0"/>
          </a:p>
          <a:p>
            <a:r>
              <a:rPr lang="en-US" dirty="0"/>
              <a:t>The enemy's goal is to minimize the cost</a:t>
            </a:r>
            <a:r>
              <a:rPr lang="hu-HU" dirty="0"/>
              <a:t> </a:t>
            </a:r>
            <a:r>
              <a:rPr lang="en-US" dirty="0"/>
              <a:t>of bombing (perhaps assuming that the cost of cutting an edge is</a:t>
            </a:r>
            <a:r>
              <a:rPr lang="hu-HU" dirty="0"/>
              <a:t> </a:t>
            </a:r>
            <a:r>
              <a:rPr lang="en-US" dirty="0"/>
              <a:t>proportional to its width)</a:t>
            </a:r>
            <a:endParaRPr lang="hu-HU" dirty="0"/>
          </a:p>
          <a:p>
            <a:r>
              <a:rPr lang="hu-HU" dirty="0"/>
              <a:t>T</a:t>
            </a:r>
            <a:r>
              <a:rPr lang="en-US" dirty="0"/>
              <a:t>he army's goal is to design its road</a:t>
            </a:r>
            <a:r>
              <a:rPr lang="hu-HU" dirty="0"/>
              <a:t> </a:t>
            </a:r>
            <a:r>
              <a:rPr lang="en-US" dirty="0"/>
              <a:t>network to maximize the enemy's minimum cost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206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4833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can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topological ordering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if only the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graph does not have any cycles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 it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directed acyclic graph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(DAG)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any directed acyclic graph has at least one topological order</a:t>
            </a:r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BFABF5-EEB3-4265-B26B-F0D2753E607E}"/>
              </a:ext>
            </a:extLst>
          </p:cNvPr>
          <p:cNvSpPr/>
          <p:nvPr/>
        </p:nvSpPr>
        <p:spPr>
          <a:xfrm>
            <a:off x="7719640" y="134198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E0B88B-9A02-4E9F-B729-B3321E6C4134}"/>
              </a:ext>
            </a:extLst>
          </p:cNvPr>
          <p:cNvSpPr/>
          <p:nvPr/>
        </p:nvSpPr>
        <p:spPr>
          <a:xfrm>
            <a:off x="6362836" y="3326019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9D2B86-6FBD-40E4-9A86-96AF9DFEC1DC}"/>
              </a:ext>
            </a:extLst>
          </p:cNvPr>
          <p:cNvSpPr/>
          <p:nvPr/>
        </p:nvSpPr>
        <p:spPr>
          <a:xfrm>
            <a:off x="8903330" y="3090252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1B67D2-B533-40DF-A490-B38F5F6A7DF7}"/>
              </a:ext>
            </a:extLst>
          </p:cNvPr>
          <p:cNvSpPr/>
          <p:nvPr/>
        </p:nvSpPr>
        <p:spPr>
          <a:xfrm>
            <a:off x="7719640" y="468367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A9C288-409E-4B54-B236-6067AB2E8713}"/>
              </a:ext>
            </a:extLst>
          </p:cNvPr>
          <p:cNvSpPr/>
          <p:nvPr/>
        </p:nvSpPr>
        <p:spPr>
          <a:xfrm>
            <a:off x="9352159" y="5505740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2F3634-85C2-4270-966D-E81044394603}"/>
              </a:ext>
            </a:extLst>
          </p:cNvPr>
          <p:cNvCxnSpPr>
            <a:stCxn id="4" idx="3"/>
          </p:cNvCxnSpPr>
          <p:nvPr/>
        </p:nvCxnSpPr>
        <p:spPr>
          <a:xfrm flipH="1">
            <a:off x="6871315" y="1937257"/>
            <a:ext cx="950458" cy="142427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C316AE-4F61-48CE-AD25-F5B7B93DF0B4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314912" y="1937257"/>
            <a:ext cx="766943" cy="118850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2C403A-8902-41FA-BB5B-2760B1EC699F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9252033" y="3787657"/>
            <a:ext cx="448829" cy="17180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32BE25-6319-4FEB-9E40-DE1325A2F818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8314912" y="3685524"/>
            <a:ext cx="690551" cy="11002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7AF828-A608-4E13-846B-8170255C5E50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7060241" y="3438955"/>
            <a:ext cx="1843089" cy="23576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F404EE-A3D4-4134-ADC9-C8E02CA18185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958108" y="3921291"/>
            <a:ext cx="863665" cy="8645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0331A1-A811-48F8-8521-F524BD897D47}"/>
              </a:ext>
            </a:extLst>
          </p:cNvPr>
          <p:cNvSpPr txBox="1"/>
          <p:nvPr/>
        </p:nvSpPr>
        <p:spPr>
          <a:xfrm>
            <a:off x="9081855" y="1172066"/>
            <a:ext cx="20399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acyclic graph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(DAG)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means there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no cycles in the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746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DAG Shortest Path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CE3F01-03C5-4E93-9F16-866671C61CD7}"/>
              </a:ext>
            </a:extLst>
          </p:cNvPr>
          <p:cNvSpPr/>
          <p:nvPr/>
        </p:nvSpPr>
        <p:spPr>
          <a:xfrm>
            <a:off x="2538266" y="2059118"/>
            <a:ext cx="7297445" cy="27397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E66AE-D0DF-4F36-B7DA-03C088E2ACE7}"/>
              </a:ext>
            </a:extLst>
          </p:cNvPr>
          <p:cNvSpPr txBox="1"/>
          <p:nvPr/>
        </p:nvSpPr>
        <p:spPr>
          <a:xfrm>
            <a:off x="3186583" y="2305615"/>
            <a:ext cx="60008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do the topological ordering on the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G(V,E)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graph</a:t>
            </a:r>
          </a:p>
          <a:p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for each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u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vertex in the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topological order</a:t>
            </a:r>
          </a:p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for each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edge (u,v) 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with weight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w</a:t>
            </a:r>
          </a:p>
          <a:p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if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distance[u]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+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w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&lt; 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distance[v]</a:t>
            </a:r>
          </a:p>
          <a:p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		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distance[v] 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=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distance[u] </a:t>
            </a:r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+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w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94BD76C-9573-4533-B1A7-6CC264D8C177}"/>
              </a:ext>
            </a:extLst>
          </p:cNvPr>
          <p:cNvSpPr/>
          <p:nvPr/>
        </p:nvSpPr>
        <p:spPr>
          <a:xfrm>
            <a:off x="4643021" y="3492825"/>
            <a:ext cx="5010713" cy="1429306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CB2732-2CEA-42E6-B96D-077B78DDBDA1}"/>
              </a:ext>
            </a:extLst>
          </p:cNvPr>
          <p:cNvSpPr txBox="1"/>
          <p:nvPr/>
        </p:nvSpPr>
        <p:spPr>
          <a:xfrm>
            <a:off x="5189477" y="5186011"/>
            <a:ext cx="4112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relaxation process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check whether a shorter path exists to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vertex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including vertex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74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DAG Shortest Path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AC6751-4B3E-474B-861B-1C56D132DD3A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6342569" y="3105005"/>
            <a:ext cx="827704" cy="126794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C766A29-2170-43EB-91EE-5C129FC58584}"/>
              </a:ext>
            </a:extLst>
          </p:cNvPr>
          <p:cNvSpPr/>
          <p:nvPr/>
        </p:nvSpPr>
        <p:spPr>
          <a:xfrm>
            <a:off x="4643021" y="2860079"/>
            <a:ext cx="2760956" cy="353638"/>
          </a:xfrm>
          <a:custGeom>
            <a:avLst/>
            <a:gdLst>
              <a:gd name="connsiteX0" fmla="*/ 0 w 2760956"/>
              <a:gd name="connsiteY0" fmla="*/ 353638 h 353638"/>
              <a:gd name="connsiteX1" fmla="*/ 834501 w 2760956"/>
              <a:gd name="connsiteY1" fmla="*/ 60674 h 353638"/>
              <a:gd name="connsiteX2" fmla="*/ 1367162 w 2760956"/>
              <a:gd name="connsiteY2" fmla="*/ 238228 h 353638"/>
              <a:gd name="connsiteX3" fmla="*/ 2192785 w 2760956"/>
              <a:gd name="connsiteY3" fmla="*/ 16286 h 353638"/>
              <a:gd name="connsiteX4" fmla="*/ 2760956 w 2760956"/>
              <a:gd name="connsiteY4" fmla="*/ 34041 h 3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0956" h="353638">
                <a:moveTo>
                  <a:pt x="0" y="353638"/>
                </a:moveTo>
                <a:cubicBezTo>
                  <a:pt x="303320" y="216773"/>
                  <a:pt x="606641" y="79909"/>
                  <a:pt x="834501" y="60674"/>
                </a:cubicBezTo>
                <a:cubicBezTo>
                  <a:pt x="1062361" y="41439"/>
                  <a:pt x="1140781" y="245626"/>
                  <a:pt x="1367162" y="238228"/>
                </a:cubicBezTo>
                <a:cubicBezTo>
                  <a:pt x="1593543" y="230830"/>
                  <a:pt x="1960486" y="50317"/>
                  <a:pt x="2192785" y="16286"/>
                </a:cubicBezTo>
                <a:cubicBezTo>
                  <a:pt x="2425084" y="-17745"/>
                  <a:pt x="2593020" y="8148"/>
                  <a:pt x="2760956" y="34041"/>
                </a:cubicBez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FCD29CD-549F-4634-B6C0-AC7684D83CFA}"/>
              </a:ext>
            </a:extLst>
          </p:cNvPr>
          <p:cNvSpPr/>
          <p:nvPr/>
        </p:nvSpPr>
        <p:spPr>
          <a:xfrm>
            <a:off x="4625266" y="3258105"/>
            <a:ext cx="1482571" cy="1384916"/>
          </a:xfrm>
          <a:custGeom>
            <a:avLst/>
            <a:gdLst>
              <a:gd name="connsiteX0" fmla="*/ 0 w 1482571"/>
              <a:gd name="connsiteY0" fmla="*/ 0 h 1384916"/>
              <a:gd name="connsiteX1" fmla="*/ 266330 w 1482571"/>
              <a:gd name="connsiteY1" fmla="*/ 905522 h 1384916"/>
              <a:gd name="connsiteX2" fmla="*/ 1029810 w 1482571"/>
              <a:gd name="connsiteY2" fmla="*/ 807868 h 1384916"/>
              <a:gd name="connsiteX3" fmla="*/ 1482571 w 1482571"/>
              <a:gd name="connsiteY3" fmla="*/ 1384916 h 138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2571" h="1384916">
                <a:moveTo>
                  <a:pt x="0" y="0"/>
                </a:moveTo>
                <a:cubicBezTo>
                  <a:pt x="47347" y="385438"/>
                  <a:pt x="94695" y="770877"/>
                  <a:pt x="266330" y="905522"/>
                </a:cubicBezTo>
                <a:cubicBezTo>
                  <a:pt x="437965" y="1040167"/>
                  <a:pt x="827103" y="727969"/>
                  <a:pt x="1029810" y="807868"/>
                </a:cubicBezTo>
                <a:cubicBezTo>
                  <a:pt x="1232517" y="887767"/>
                  <a:pt x="1357544" y="1136341"/>
                  <a:pt x="1482571" y="1384916"/>
                </a:cubicBez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F1A649-8C30-498C-97B2-63C849ED974F}"/>
              </a:ext>
            </a:extLst>
          </p:cNvPr>
          <p:cNvSpPr/>
          <p:nvPr/>
        </p:nvSpPr>
        <p:spPr>
          <a:xfrm>
            <a:off x="7068140" y="2509733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0444A7-94FA-4E8C-9684-A21A8CDB3937}"/>
              </a:ext>
            </a:extLst>
          </p:cNvPr>
          <p:cNvSpPr/>
          <p:nvPr/>
        </p:nvSpPr>
        <p:spPr>
          <a:xfrm>
            <a:off x="5747297" y="427081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758745-8A86-47DE-9ED1-8829E7D5AAE2}"/>
              </a:ext>
            </a:extLst>
          </p:cNvPr>
          <p:cNvSpPr/>
          <p:nvPr/>
        </p:nvSpPr>
        <p:spPr>
          <a:xfrm>
            <a:off x="4288921" y="285843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11679B-5A51-4D55-85BF-DEF4988EF51E}"/>
              </a:ext>
            </a:extLst>
          </p:cNvPr>
          <p:cNvSpPr txBox="1"/>
          <p:nvPr/>
        </p:nvSpPr>
        <p:spPr>
          <a:xfrm>
            <a:off x="1331406" y="3487615"/>
            <a:ext cx="32025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vertex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is the starting point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(we calculate the shortest path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every other vertex starting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vertex)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436996-C384-497F-9353-F612C730E4FD}"/>
              </a:ext>
            </a:extLst>
          </p:cNvPr>
          <p:cNvSpPr txBox="1"/>
          <p:nvPr/>
        </p:nvSpPr>
        <p:spPr>
          <a:xfrm>
            <a:off x="7765545" y="3338004"/>
            <a:ext cx="2998321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find a shorter path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vertex via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vertex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RELAXATION PROCESS</a:t>
            </a:r>
          </a:p>
          <a:p>
            <a:pPr algn="ctr"/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check if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distance[v] &lt; distance[u] + w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means we have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found a shorter path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0B86C2-9E11-4845-B14B-8F54A87E5E0D}"/>
              </a:ext>
            </a:extLst>
          </p:cNvPr>
          <p:cNvSpPr txBox="1"/>
          <p:nvPr/>
        </p:nvSpPr>
        <p:spPr>
          <a:xfrm>
            <a:off x="6783568" y="3640178"/>
            <a:ext cx="32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11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2F3FA-1F73-4D1A-B701-E6DE5BE9C58C}"/>
              </a:ext>
            </a:extLst>
          </p:cNvPr>
          <p:cNvSpPr/>
          <p:nvPr/>
        </p:nvSpPr>
        <p:spPr>
          <a:xfrm>
            <a:off x="4244679" y="2216940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38F7F2-91EE-470E-A0AD-840A68A82B19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3045379" y="2812212"/>
            <a:ext cx="1301433" cy="104125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AB351-07E9-4C01-8069-5F33E6E6078B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4942084" y="2565642"/>
            <a:ext cx="2005473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F1B53E-8014-4F78-AB66-6D72EF50F2F8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7296259" y="4042247"/>
            <a:ext cx="1517159" cy="11310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1169EA-D0E7-4AF7-8737-79DB8E76CC5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296259" y="2565641"/>
            <a:ext cx="1517159" cy="98346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44DDA2-3067-4500-BBD2-91A45C07E44B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4593382" y="2914345"/>
            <a:ext cx="0" cy="187824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7A329C8-E216-4FDF-9F1D-ABC013E05A1E}"/>
              </a:ext>
            </a:extLst>
          </p:cNvPr>
          <p:cNvSpPr/>
          <p:nvPr/>
        </p:nvSpPr>
        <p:spPr>
          <a:xfrm>
            <a:off x="4244679" y="479259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931F4E-23DA-411A-81EE-E8EF95B70306}"/>
              </a:ext>
            </a:extLst>
          </p:cNvPr>
          <p:cNvSpPr/>
          <p:nvPr/>
        </p:nvSpPr>
        <p:spPr>
          <a:xfrm>
            <a:off x="8711285" y="344697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FD997D-880A-4015-A23A-73672B34C7C3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7296260" y="2914344"/>
            <a:ext cx="0" cy="1878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7C77EAC-DE76-49AE-8985-2F49004A4427}"/>
              </a:ext>
            </a:extLst>
          </p:cNvPr>
          <p:cNvSpPr/>
          <p:nvPr/>
        </p:nvSpPr>
        <p:spPr>
          <a:xfrm>
            <a:off x="6947557" y="2216939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A31C2A-2154-4889-B3A5-853C0D5D7299}"/>
              </a:ext>
            </a:extLst>
          </p:cNvPr>
          <p:cNvSpPr/>
          <p:nvPr/>
        </p:nvSpPr>
        <p:spPr>
          <a:xfrm>
            <a:off x="6947557" y="479259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CAD0F0-D4E4-4468-B8AC-C4AF0840B81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009708" y="3903789"/>
            <a:ext cx="1337104" cy="99093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719FAE-C3BC-432A-AB5E-4FA01A3958C2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>
            <a:off x="4942084" y="5141297"/>
            <a:ext cx="200547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C73FE8D-EC0C-4B6A-9EA3-DD7F9D49E0EA}"/>
              </a:ext>
            </a:extLst>
          </p:cNvPr>
          <p:cNvSpPr/>
          <p:nvPr/>
        </p:nvSpPr>
        <p:spPr>
          <a:xfrm>
            <a:off x="2661006" y="351041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7AC2D9-EC43-4AD6-879B-D155826B81D9}"/>
              </a:ext>
            </a:extLst>
          </p:cNvPr>
          <p:cNvSpPr txBox="1"/>
          <p:nvPr/>
        </p:nvSpPr>
        <p:spPr>
          <a:xfrm>
            <a:off x="3492152" y="290683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80A74F-29F2-4BAA-8B50-D9470793FD20}"/>
              </a:ext>
            </a:extLst>
          </p:cNvPr>
          <p:cNvSpPr txBox="1"/>
          <p:nvPr/>
        </p:nvSpPr>
        <p:spPr>
          <a:xfrm>
            <a:off x="3469939" y="449222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BC2A71-6C3A-48E0-9A24-31461BBF65BE}"/>
              </a:ext>
            </a:extLst>
          </p:cNvPr>
          <p:cNvSpPr txBox="1"/>
          <p:nvPr/>
        </p:nvSpPr>
        <p:spPr>
          <a:xfrm>
            <a:off x="4627574" y="37037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5394E9-D59F-4A35-BF6C-DCD39DF68919}"/>
              </a:ext>
            </a:extLst>
          </p:cNvPr>
          <p:cNvSpPr txBox="1"/>
          <p:nvPr/>
        </p:nvSpPr>
        <p:spPr>
          <a:xfrm>
            <a:off x="5674585" y="205967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02A4A9-5C6A-4D44-BE1D-2CB22285B9B0}"/>
              </a:ext>
            </a:extLst>
          </p:cNvPr>
          <p:cNvSpPr txBox="1"/>
          <p:nvPr/>
        </p:nvSpPr>
        <p:spPr>
          <a:xfrm>
            <a:off x="5679440" y="517331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2FE888-1264-4375-A641-C66CCA4D94B7}"/>
              </a:ext>
            </a:extLst>
          </p:cNvPr>
          <p:cNvSpPr txBox="1"/>
          <p:nvPr/>
        </p:nvSpPr>
        <p:spPr>
          <a:xfrm>
            <a:off x="7370564" y="3664691"/>
            <a:ext cx="548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BB4D46-0CB3-4090-8820-D36004A4F5B0}"/>
              </a:ext>
            </a:extLst>
          </p:cNvPr>
          <p:cNvSpPr txBox="1"/>
          <p:nvPr/>
        </p:nvSpPr>
        <p:spPr>
          <a:xfrm>
            <a:off x="8126121" y="274476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AA6918-4DC1-4F8A-A0F7-18A068B8DA58}"/>
              </a:ext>
            </a:extLst>
          </p:cNvPr>
          <p:cNvSpPr txBox="1"/>
          <p:nvPr/>
        </p:nvSpPr>
        <p:spPr>
          <a:xfrm>
            <a:off x="8157548" y="449222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972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2F3FA-1F73-4D1A-B701-E6DE5BE9C58C}"/>
              </a:ext>
            </a:extLst>
          </p:cNvPr>
          <p:cNvSpPr/>
          <p:nvPr/>
        </p:nvSpPr>
        <p:spPr>
          <a:xfrm>
            <a:off x="5008512" y="329530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AB351-07E9-4C01-8069-5F33E6E6078B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>
            <a:off x="5705917" y="3644004"/>
            <a:ext cx="96667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1169EA-D0E7-4AF7-8737-79DB8E76CC51}"/>
              </a:ext>
            </a:extLst>
          </p:cNvPr>
          <p:cNvCxnSpPr>
            <a:cxnSpLocks/>
            <a:stCxn id="18" idx="6"/>
            <a:endCxn id="8" idx="2"/>
          </p:cNvCxnSpPr>
          <p:nvPr/>
        </p:nvCxnSpPr>
        <p:spPr>
          <a:xfrm>
            <a:off x="8994410" y="3644004"/>
            <a:ext cx="92700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7A329C8-E216-4FDF-9F1D-ABC013E05A1E}"/>
              </a:ext>
            </a:extLst>
          </p:cNvPr>
          <p:cNvSpPr/>
          <p:nvPr/>
        </p:nvSpPr>
        <p:spPr>
          <a:xfrm>
            <a:off x="3344428" y="3299130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931F4E-23DA-411A-81EE-E8EF95B70306}"/>
              </a:ext>
            </a:extLst>
          </p:cNvPr>
          <p:cNvSpPr/>
          <p:nvPr/>
        </p:nvSpPr>
        <p:spPr>
          <a:xfrm>
            <a:off x="9921414" y="329530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FD997D-880A-4015-A23A-73672B34C7C3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7370001" y="3644004"/>
            <a:ext cx="92700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7C77EAC-DE76-49AE-8985-2F49004A4427}"/>
              </a:ext>
            </a:extLst>
          </p:cNvPr>
          <p:cNvSpPr/>
          <p:nvPr/>
        </p:nvSpPr>
        <p:spPr>
          <a:xfrm>
            <a:off x="6672596" y="329530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A31C2A-2154-4889-B3A5-853C0D5D7299}"/>
              </a:ext>
            </a:extLst>
          </p:cNvPr>
          <p:cNvSpPr/>
          <p:nvPr/>
        </p:nvSpPr>
        <p:spPr>
          <a:xfrm>
            <a:off x="8297005" y="329530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CAD0F0-D4E4-4468-B8AC-C4AF0840B81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305760" y="3647833"/>
            <a:ext cx="1038668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719FAE-C3BC-432A-AB5E-4FA01A3958C2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4041833" y="3644004"/>
            <a:ext cx="966679" cy="3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C73FE8D-EC0C-4B6A-9EA3-DD7F9D49E0EA}"/>
              </a:ext>
            </a:extLst>
          </p:cNvPr>
          <p:cNvSpPr/>
          <p:nvPr/>
        </p:nvSpPr>
        <p:spPr>
          <a:xfrm>
            <a:off x="1608355" y="3299130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FA47DB8-8A94-49FD-92DC-6088C48F2281}"/>
              </a:ext>
            </a:extLst>
          </p:cNvPr>
          <p:cNvCxnSpPr>
            <a:stCxn id="6" idx="0"/>
            <a:endCxn id="9" idx="0"/>
          </p:cNvCxnSpPr>
          <p:nvPr/>
        </p:nvCxnSpPr>
        <p:spPr>
          <a:xfrm rot="5400000" flipH="1" flipV="1">
            <a:off x="3655222" y="1597138"/>
            <a:ext cx="3829" cy="3400157"/>
          </a:xfrm>
          <a:prstGeom prst="bentConnector3">
            <a:avLst>
              <a:gd name="adj1" fmla="val 6070227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03E3730-BA75-426B-878C-AECA618EE6BD}"/>
              </a:ext>
            </a:extLst>
          </p:cNvPr>
          <p:cNvCxnSpPr>
            <a:cxnSpLocks/>
            <a:stCxn id="7" idx="4"/>
            <a:endCxn id="18" idx="4"/>
          </p:cNvCxnSpPr>
          <p:nvPr/>
        </p:nvCxnSpPr>
        <p:spPr>
          <a:xfrm rot="5400000" flipH="1" flipV="1">
            <a:off x="6167504" y="1518332"/>
            <a:ext cx="3829" cy="4952577"/>
          </a:xfrm>
          <a:prstGeom prst="bentConnector3">
            <a:avLst>
              <a:gd name="adj1" fmla="val -5970227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5CF5469E-85F8-4929-BA08-A0D807CAD21E}"/>
              </a:ext>
            </a:extLst>
          </p:cNvPr>
          <p:cNvCxnSpPr>
            <a:cxnSpLocks/>
            <a:stCxn id="17" idx="0"/>
            <a:endCxn id="8" idx="0"/>
          </p:cNvCxnSpPr>
          <p:nvPr/>
        </p:nvCxnSpPr>
        <p:spPr>
          <a:xfrm rot="5400000" flipH="1" flipV="1">
            <a:off x="8645708" y="1670892"/>
            <a:ext cx="12700" cy="3248818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00CF1A5-E263-48F2-B63C-87EDA8CA23C7}"/>
              </a:ext>
            </a:extLst>
          </p:cNvPr>
          <p:cNvSpPr txBox="1"/>
          <p:nvPr/>
        </p:nvSpPr>
        <p:spPr>
          <a:xfrm>
            <a:off x="4365176" y="365398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B104C8-2628-456D-95A3-A2601E20F542}"/>
              </a:ext>
            </a:extLst>
          </p:cNvPr>
          <p:cNvSpPr txBox="1"/>
          <p:nvPr/>
        </p:nvSpPr>
        <p:spPr>
          <a:xfrm>
            <a:off x="2667839" y="364400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3859D04-9FA3-437A-9472-757C45154DA2}"/>
              </a:ext>
            </a:extLst>
          </p:cNvPr>
          <p:cNvSpPr txBox="1"/>
          <p:nvPr/>
        </p:nvSpPr>
        <p:spPr>
          <a:xfrm>
            <a:off x="6026480" y="364400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4D81E8-565D-48EE-821F-761B95DE9B93}"/>
              </a:ext>
            </a:extLst>
          </p:cNvPr>
          <p:cNvSpPr txBox="1"/>
          <p:nvPr/>
        </p:nvSpPr>
        <p:spPr>
          <a:xfrm>
            <a:off x="7630610" y="3653989"/>
            <a:ext cx="285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A1A4F5-B719-4373-8786-84FFAA4BE28B}"/>
              </a:ext>
            </a:extLst>
          </p:cNvPr>
          <p:cNvSpPr txBox="1"/>
          <p:nvPr/>
        </p:nvSpPr>
        <p:spPr>
          <a:xfrm>
            <a:off x="9238478" y="3653989"/>
            <a:ext cx="285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304EED5-EB20-4CF2-AAD6-5451F025E376}"/>
              </a:ext>
            </a:extLst>
          </p:cNvPr>
          <p:cNvSpPr txBox="1"/>
          <p:nvPr/>
        </p:nvSpPr>
        <p:spPr>
          <a:xfrm>
            <a:off x="3518352" y="253278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B41AEBA-007B-4B1D-9603-A4A907BFE0CC}"/>
              </a:ext>
            </a:extLst>
          </p:cNvPr>
          <p:cNvSpPr txBox="1"/>
          <p:nvPr/>
        </p:nvSpPr>
        <p:spPr>
          <a:xfrm>
            <a:off x="6012163" y="44875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10D0556-000B-44D7-AF4E-6134255CE849}"/>
              </a:ext>
            </a:extLst>
          </p:cNvPr>
          <p:cNvSpPr txBox="1"/>
          <p:nvPr/>
        </p:nvSpPr>
        <p:spPr>
          <a:xfrm>
            <a:off x="8391654" y="2532782"/>
            <a:ext cx="285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19E29D10-0C76-47BA-934A-ADCE21FD2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84" t="32351" r="2500" b="13812"/>
          <a:stretch/>
        </p:blipFill>
        <p:spPr>
          <a:xfrm>
            <a:off x="1424473" y="2068052"/>
            <a:ext cx="9804400" cy="355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82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Dynamic Programming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(Graph Algorithms)</a:t>
            </a:r>
          </a:p>
        </p:txBody>
      </p:sp>
    </p:spTree>
    <p:extLst>
      <p:ext uri="{BB962C8B-B14F-4D97-AF65-F5344CB8AC3E}">
        <p14:creationId xmlns:p14="http://schemas.microsoft.com/office/powerpoint/2010/main" val="1106808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Dynamic Programming Paradigm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ynamic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programming 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both an optimization technique and a computer programming method</a:t>
            </a: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was introduced by 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Richard Bellman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1953</a:t>
            </a: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main idea is that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 can break down complicated problems into smaller subproblems 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recursive manner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we find the solutions for these subproblems and finally we combine the subresults to find the final solution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98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Dynamic Programming Paradigm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 fontScale="92500" lnSpcReduction="10000"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ynamic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programming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method for solving a complex problem by breaking it down into a collection of simpler subproblems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is applicable to problems exhibiting the properties of overlapping subproblems</a:t>
            </a:r>
            <a:endParaRPr lang="hu-HU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programming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takes far less time than other methods that don't take advantage of the subproblem overlap</a:t>
            </a:r>
            <a:endParaRPr lang="hu-HU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need to solve different parts of the problem (subproblems)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combine the solutions of the subproblems to reach an overall solution</a:t>
            </a:r>
            <a:endParaRPr lang="hu-HU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solve each subproblems only once - we reduce the number of computations</a:t>
            </a:r>
          </a:p>
          <a:p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subproblems can be stored in memory - 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memoization </a:t>
            </a:r>
            <a:r>
              <a:rPr lang="hu-HU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hu-HU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tabulation</a:t>
            </a:r>
            <a:endParaRPr lang="hu-HU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78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Dynamic Programming Paradigm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OPTIMAL SUBSTRUCTURE</a:t>
            </a:r>
          </a:p>
          <a:p>
            <a:pPr marL="0" indent="0">
              <a:buNone/>
            </a:pP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 computer science, a problem is said to have 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optimal substructure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if an 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optimal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solution can be constructed from 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optimal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solutions of its subproblems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BELLMAN-EQUATION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 there is a relationship between the subresults and the final result – this is what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Bellman-equation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defines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29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Dynamic Programming Paradigm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67675-4BCB-4BC6-8D70-97687A2CDF06}"/>
              </a:ext>
            </a:extLst>
          </p:cNvPr>
          <p:cNvSpPr txBox="1"/>
          <p:nvPr/>
        </p:nvSpPr>
        <p:spPr>
          <a:xfrm>
            <a:off x="2093101" y="1944210"/>
            <a:ext cx="8179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„If a given problem has optimal substructure and overlapping subproblems 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we can use dynamic programming appraoch” </a:t>
            </a:r>
            <a:endParaRPr lang="en-GB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75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Dynamic Programming Paradigm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D2CE9-2837-4742-BA28-9BA199408A95}"/>
              </a:ext>
            </a:extLst>
          </p:cNvPr>
          <p:cNvSpPr txBox="1"/>
          <p:nvPr/>
        </p:nvSpPr>
        <p:spPr>
          <a:xfrm>
            <a:off x="1514661" y="2711621"/>
            <a:ext cx="287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F(N) = F(N-1) + F(N-2)</a:t>
            </a:r>
            <a:endParaRPr lang="en-GB" sz="2400" b="1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371D6-792F-4CC9-A5E3-7866E80A4471}"/>
              </a:ext>
            </a:extLst>
          </p:cNvPr>
          <p:cNvSpPr txBox="1"/>
          <p:nvPr/>
        </p:nvSpPr>
        <p:spPr>
          <a:xfrm>
            <a:off x="782633" y="3690410"/>
            <a:ext cx="4338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formula for calculating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Fibonacci-number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recursion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(note that there are several overlapping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subproblems we have to solve several times)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823198-87B8-433B-BB2D-F7CDA4444EF4}"/>
              </a:ext>
            </a:extLst>
          </p:cNvPr>
          <p:cNvSpPr/>
          <p:nvPr/>
        </p:nvSpPr>
        <p:spPr>
          <a:xfrm>
            <a:off x="6286663" y="3306438"/>
            <a:ext cx="1087130" cy="108713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F(N-1)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1B1BEB-D842-455B-A453-4ECA3FBBF451}"/>
              </a:ext>
            </a:extLst>
          </p:cNvPr>
          <p:cNvSpPr/>
          <p:nvPr/>
        </p:nvSpPr>
        <p:spPr>
          <a:xfrm>
            <a:off x="7803472" y="1727706"/>
            <a:ext cx="1087130" cy="108713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8B91AB-300A-48FC-9114-8CC49B8BB56B}"/>
              </a:ext>
            </a:extLst>
          </p:cNvPr>
          <p:cNvSpPr/>
          <p:nvPr/>
        </p:nvSpPr>
        <p:spPr>
          <a:xfrm>
            <a:off x="9322659" y="3306438"/>
            <a:ext cx="1087130" cy="10871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F(N-2)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07A1BD-D8AC-4392-8AEF-0F617DB526AC}"/>
              </a:ext>
            </a:extLst>
          </p:cNvPr>
          <p:cNvSpPr/>
          <p:nvPr/>
        </p:nvSpPr>
        <p:spPr>
          <a:xfrm>
            <a:off x="5629212" y="5039063"/>
            <a:ext cx="1087130" cy="10871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F(N-2)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4ADA15-36CC-471E-B72A-1A7527EC442D}"/>
              </a:ext>
            </a:extLst>
          </p:cNvPr>
          <p:cNvSpPr/>
          <p:nvPr/>
        </p:nvSpPr>
        <p:spPr>
          <a:xfrm>
            <a:off x="7034513" y="5039063"/>
            <a:ext cx="1087130" cy="108713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F(N-3)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136C37-86BC-4DF8-B6D7-512073699268}"/>
              </a:ext>
            </a:extLst>
          </p:cNvPr>
          <p:cNvCxnSpPr>
            <a:stCxn id="11" idx="4"/>
            <a:endCxn id="10" idx="0"/>
          </p:cNvCxnSpPr>
          <p:nvPr/>
        </p:nvCxnSpPr>
        <p:spPr>
          <a:xfrm flipH="1">
            <a:off x="6830228" y="2814836"/>
            <a:ext cx="1516809" cy="49160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3C86D4-6A82-4C92-87AC-F37E9411BE77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8347037" y="2814836"/>
            <a:ext cx="1519187" cy="49160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7417F9-B70E-4194-8969-750A6F3EB1B8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 flipH="1">
            <a:off x="6172777" y="4393568"/>
            <a:ext cx="657451" cy="645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F3D1E2-CEDC-4310-8FFB-237613DCC51F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6830228" y="4393568"/>
            <a:ext cx="747850" cy="645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E35EAEA-C56B-4B10-8CE6-5EEE4DAA0706}"/>
              </a:ext>
            </a:extLst>
          </p:cNvPr>
          <p:cNvSpPr/>
          <p:nvPr/>
        </p:nvSpPr>
        <p:spPr>
          <a:xfrm>
            <a:off x="8657977" y="5039063"/>
            <a:ext cx="1087130" cy="108713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F(N-3)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F8F500F-0C95-4C22-8921-B1F5522B20B8}"/>
              </a:ext>
            </a:extLst>
          </p:cNvPr>
          <p:cNvSpPr/>
          <p:nvPr/>
        </p:nvSpPr>
        <p:spPr>
          <a:xfrm>
            <a:off x="10063278" y="5039063"/>
            <a:ext cx="1087130" cy="108713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F(N-4)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699EDA-5222-4502-B81A-B5EC9397411D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9201542" y="4393568"/>
            <a:ext cx="657451" cy="645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C21295-3E6F-4F30-A790-A8762AE02931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9858993" y="4393568"/>
            <a:ext cx="747850" cy="6454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C23B3A-DFF5-42AB-BF3F-A7948D3B7D35}"/>
              </a:ext>
            </a:extLst>
          </p:cNvPr>
          <p:cNvCxnSpPr>
            <a:cxnSpLocks/>
          </p:cNvCxnSpPr>
          <p:nvPr/>
        </p:nvCxnSpPr>
        <p:spPr>
          <a:xfrm>
            <a:off x="4368800" y="5638800"/>
            <a:ext cx="97536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085ACC-1F7A-4691-BC6B-7E0E1C456782}"/>
              </a:ext>
            </a:extLst>
          </p:cNvPr>
          <p:cNvSpPr txBox="1"/>
          <p:nvPr/>
        </p:nvSpPr>
        <p:spPr>
          <a:xfrm>
            <a:off x="853295" y="5147316"/>
            <a:ext cx="4200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programming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use </a:t>
            </a:r>
          </a:p>
          <a:p>
            <a:pPr algn="ctr"/>
            <a:r>
              <a:rPr lang="hu-HU" b="1" i="1" dirty="0">
                <a:solidFill>
                  <a:srgbClr val="00B050"/>
                </a:solidFill>
              </a:rPr>
              <a:t>memoization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b="1" i="1" dirty="0">
                <a:solidFill>
                  <a:srgbClr val="00B050"/>
                </a:solidFill>
              </a:rPr>
              <a:t>tabulation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store these values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(so there is no need for recalculating them)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49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4833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can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topological ordering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if only the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graph does not have any cycles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 it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directed acyclic graph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(DAG)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any directed acyclic graph has at least one topological order</a:t>
            </a:r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BFABF5-EEB3-4265-B26B-F0D2753E607E}"/>
              </a:ext>
            </a:extLst>
          </p:cNvPr>
          <p:cNvSpPr/>
          <p:nvPr/>
        </p:nvSpPr>
        <p:spPr>
          <a:xfrm>
            <a:off x="7719640" y="1341985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E0B88B-9A02-4E9F-B729-B3321E6C4134}"/>
              </a:ext>
            </a:extLst>
          </p:cNvPr>
          <p:cNvSpPr/>
          <p:nvPr/>
        </p:nvSpPr>
        <p:spPr>
          <a:xfrm>
            <a:off x="6362836" y="3326019"/>
            <a:ext cx="697405" cy="697405"/>
          </a:xfrm>
          <a:prstGeom prst="ellipse">
            <a:avLst/>
          </a:prstGeom>
          <a:solidFill>
            <a:srgbClr val="F0BDA8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9D2B86-6FBD-40E4-9A86-96AF9DFEC1DC}"/>
              </a:ext>
            </a:extLst>
          </p:cNvPr>
          <p:cNvSpPr/>
          <p:nvPr/>
        </p:nvSpPr>
        <p:spPr>
          <a:xfrm>
            <a:off x="8903330" y="3090252"/>
            <a:ext cx="697405" cy="697405"/>
          </a:xfrm>
          <a:prstGeom prst="ellipse">
            <a:avLst/>
          </a:prstGeom>
          <a:solidFill>
            <a:srgbClr val="F0BDA8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1B67D2-B533-40DF-A490-B38F5F6A7DF7}"/>
              </a:ext>
            </a:extLst>
          </p:cNvPr>
          <p:cNvSpPr/>
          <p:nvPr/>
        </p:nvSpPr>
        <p:spPr>
          <a:xfrm>
            <a:off x="7719640" y="4683674"/>
            <a:ext cx="697405" cy="697405"/>
          </a:xfrm>
          <a:prstGeom prst="ellipse">
            <a:avLst/>
          </a:prstGeom>
          <a:solidFill>
            <a:srgbClr val="F0BDA8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A9C288-409E-4B54-B236-6067AB2E8713}"/>
              </a:ext>
            </a:extLst>
          </p:cNvPr>
          <p:cNvSpPr/>
          <p:nvPr/>
        </p:nvSpPr>
        <p:spPr>
          <a:xfrm>
            <a:off x="9352159" y="5505740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2F3634-85C2-4270-966D-E81044394603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6871315" y="1937257"/>
            <a:ext cx="950458" cy="142427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C316AE-4F61-48CE-AD25-F5B7B93DF0B4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314912" y="1937257"/>
            <a:ext cx="766943" cy="1188506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2C403A-8902-41FA-BB5B-2760B1EC699F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9252033" y="3787657"/>
            <a:ext cx="448829" cy="1718083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32BE25-6319-4FEB-9E40-DE1325A2F818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8314912" y="3685524"/>
            <a:ext cx="690551" cy="1100283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7AF828-A608-4E13-846B-8170255C5E5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060241" y="3438955"/>
            <a:ext cx="1843089" cy="235767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F404EE-A3D4-4134-ADC9-C8E02CA18185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6958108" y="3921291"/>
            <a:ext cx="863665" cy="864516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0331A1-A811-48F8-8521-F524BD897D47}"/>
              </a:ext>
            </a:extLst>
          </p:cNvPr>
          <p:cNvSpPr txBox="1"/>
          <p:nvPr/>
        </p:nvSpPr>
        <p:spPr>
          <a:xfrm>
            <a:off x="8890938" y="1475592"/>
            <a:ext cx="2867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a cycle in the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so we can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use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topological ordering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22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Dynamic Programming with DAGs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1CA40D-44F0-4630-B299-23FA18440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a relationship between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programming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approaches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directed acyclic graphs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(DAGs)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of the dynamic programming related problems can be transformed into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directed acyclic graph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(DAG)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just have to do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shortest path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(or longest path) algorithm on the graph to find the solution for the original problem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1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Longest Increasing Subsequence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1CA40D-44F0-4630-B299-23FA18440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array of integers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[6,2,8,4,5,7]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we want to find the longest increasing subsequence – in this case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[2,4,5,7]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solve this problem with recursion and with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dynamic programming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well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CAN CREATE A DIRECTED ACYCLIC GRAPH (DAG) OUT OF THESE VALUES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create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nodes where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number of items in the array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here is a directed edghe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from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node </a:t>
            </a:r>
            <a:r>
              <a:rPr lang="en-GB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to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node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j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if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A[i] &lt; A[j]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6616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" y="-5269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Longest Increasing Subsequence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E5A4A1-9E46-4AC9-A81E-0A87E0698323}"/>
              </a:ext>
            </a:extLst>
          </p:cNvPr>
          <p:cNvSpPr/>
          <p:nvPr/>
        </p:nvSpPr>
        <p:spPr>
          <a:xfrm>
            <a:off x="5840040" y="107092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AED300-0D32-47CC-B836-C1E2A93D529D}"/>
              </a:ext>
            </a:extLst>
          </p:cNvPr>
          <p:cNvSpPr/>
          <p:nvPr/>
        </p:nvSpPr>
        <p:spPr>
          <a:xfrm>
            <a:off x="2298836" y="2362479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D817B-08E1-4B23-BCAD-FCCD333A597B}"/>
              </a:ext>
            </a:extLst>
          </p:cNvPr>
          <p:cNvSpPr/>
          <p:nvPr/>
        </p:nvSpPr>
        <p:spPr>
          <a:xfrm>
            <a:off x="4546061" y="2362480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E16321-6AB3-4597-9022-7AA507626FB5}"/>
              </a:ext>
            </a:extLst>
          </p:cNvPr>
          <p:cNvSpPr/>
          <p:nvPr/>
        </p:nvSpPr>
        <p:spPr>
          <a:xfrm>
            <a:off x="7262461" y="2362479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6793B6-2B82-48F2-AD08-FD980B64DCA3}"/>
              </a:ext>
            </a:extLst>
          </p:cNvPr>
          <p:cNvSpPr/>
          <p:nvPr/>
        </p:nvSpPr>
        <p:spPr>
          <a:xfrm>
            <a:off x="9446392" y="236247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2C78AC-A95C-4F80-89E4-0E91DDD8F4E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2647539" y="1768333"/>
            <a:ext cx="3541204" cy="5941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BCDB25-6395-4647-8F0B-E2BB9929C9FF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4894764" y="1768333"/>
            <a:ext cx="1293979" cy="59414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7EB80C-215E-4C7C-8E16-1D7BBD9D0C63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6188743" y="1768333"/>
            <a:ext cx="1422421" cy="5941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62196E-B8F5-4A35-9DF1-06458254A42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6188743" y="1768333"/>
            <a:ext cx="3606352" cy="594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BDEE1B8-B14F-40A6-8BE7-CF834F9669DF}"/>
              </a:ext>
            </a:extLst>
          </p:cNvPr>
          <p:cNvSpPr/>
          <p:nvPr/>
        </p:nvSpPr>
        <p:spPr>
          <a:xfrm>
            <a:off x="1757663" y="367201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A761C5C-C2C0-4994-AC44-0179B40799BB}"/>
              </a:ext>
            </a:extLst>
          </p:cNvPr>
          <p:cNvCxnSpPr>
            <a:cxnSpLocks/>
            <a:stCxn id="8" idx="4"/>
            <a:endCxn id="43" idx="0"/>
          </p:cNvCxnSpPr>
          <p:nvPr/>
        </p:nvCxnSpPr>
        <p:spPr>
          <a:xfrm flipH="1">
            <a:off x="2106366" y="3059884"/>
            <a:ext cx="541173" cy="61212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1E8208E-3D15-4A13-872A-F70FE0DBCB6C}"/>
              </a:ext>
            </a:extLst>
          </p:cNvPr>
          <p:cNvSpPr/>
          <p:nvPr/>
        </p:nvSpPr>
        <p:spPr>
          <a:xfrm>
            <a:off x="2767336" y="3672012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81AFAA1-F85D-4ADC-9408-C9CCA526A62E}"/>
              </a:ext>
            </a:extLst>
          </p:cNvPr>
          <p:cNvCxnSpPr>
            <a:cxnSpLocks/>
            <a:stCxn id="8" idx="4"/>
            <a:endCxn id="48" idx="0"/>
          </p:cNvCxnSpPr>
          <p:nvPr/>
        </p:nvCxnSpPr>
        <p:spPr>
          <a:xfrm>
            <a:off x="2647539" y="3059884"/>
            <a:ext cx="468500" cy="61212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D8B91A-6061-44FC-A7AF-1043A1432350}"/>
              </a:ext>
            </a:extLst>
          </p:cNvPr>
          <p:cNvCxnSpPr>
            <a:cxnSpLocks/>
            <a:stCxn id="9" idx="4"/>
            <a:endCxn id="52" idx="0"/>
          </p:cNvCxnSpPr>
          <p:nvPr/>
        </p:nvCxnSpPr>
        <p:spPr>
          <a:xfrm flipH="1">
            <a:off x="4156001" y="3059885"/>
            <a:ext cx="738763" cy="5958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B97094F-7243-4407-8083-8DB44C88612E}"/>
              </a:ext>
            </a:extLst>
          </p:cNvPr>
          <p:cNvCxnSpPr>
            <a:cxnSpLocks/>
            <a:stCxn id="9" idx="4"/>
            <a:endCxn id="54" idx="0"/>
          </p:cNvCxnSpPr>
          <p:nvPr/>
        </p:nvCxnSpPr>
        <p:spPr>
          <a:xfrm>
            <a:off x="4894764" y="3059885"/>
            <a:ext cx="0" cy="5958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EA2B707-366B-4D8C-93E8-00A6FD934454}"/>
              </a:ext>
            </a:extLst>
          </p:cNvPr>
          <p:cNvSpPr/>
          <p:nvPr/>
        </p:nvSpPr>
        <p:spPr>
          <a:xfrm>
            <a:off x="5278678" y="3655689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E26ADDE-CEC9-41B0-99F9-E0DB8FD27D73}"/>
              </a:ext>
            </a:extLst>
          </p:cNvPr>
          <p:cNvCxnSpPr>
            <a:cxnSpLocks/>
            <a:stCxn id="9" idx="4"/>
            <a:endCxn id="56" idx="0"/>
          </p:cNvCxnSpPr>
          <p:nvPr/>
        </p:nvCxnSpPr>
        <p:spPr>
          <a:xfrm>
            <a:off x="4894764" y="3059885"/>
            <a:ext cx="732617" cy="5958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6610742-AF55-4CB4-AB08-9DC28FB1D671}"/>
              </a:ext>
            </a:extLst>
          </p:cNvPr>
          <p:cNvCxnSpPr>
            <a:cxnSpLocks/>
            <a:stCxn id="10" idx="4"/>
            <a:endCxn id="67" idx="0"/>
          </p:cNvCxnSpPr>
          <p:nvPr/>
        </p:nvCxnSpPr>
        <p:spPr>
          <a:xfrm flipH="1">
            <a:off x="7078876" y="3059884"/>
            <a:ext cx="532288" cy="5958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28C4673D-1541-4186-896C-A181A0D0A68C}"/>
              </a:ext>
            </a:extLst>
          </p:cNvPr>
          <p:cNvSpPr/>
          <p:nvPr/>
        </p:nvSpPr>
        <p:spPr>
          <a:xfrm>
            <a:off x="7739846" y="365568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7B96528-B330-4E6D-97F6-8CBAE4272CB2}"/>
              </a:ext>
            </a:extLst>
          </p:cNvPr>
          <p:cNvCxnSpPr>
            <a:cxnSpLocks/>
            <a:stCxn id="10" idx="4"/>
            <a:endCxn id="69" idx="0"/>
          </p:cNvCxnSpPr>
          <p:nvPr/>
        </p:nvCxnSpPr>
        <p:spPr>
          <a:xfrm>
            <a:off x="7611164" y="3059884"/>
            <a:ext cx="477385" cy="5958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C49DD3B-B373-4AA0-A4F3-7CE1E81C6E59}"/>
              </a:ext>
            </a:extLst>
          </p:cNvPr>
          <p:cNvSpPr/>
          <p:nvPr/>
        </p:nvSpPr>
        <p:spPr>
          <a:xfrm>
            <a:off x="9446392" y="365568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1704536-1F45-44BC-9C75-1BE22AD54A69}"/>
              </a:ext>
            </a:extLst>
          </p:cNvPr>
          <p:cNvCxnSpPr>
            <a:cxnSpLocks/>
            <a:stCxn id="11" idx="4"/>
            <a:endCxn id="73" idx="0"/>
          </p:cNvCxnSpPr>
          <p:nvPr/>
        </p:nvCxnSpPr>
        <p:spPr>
          <a:xfrm>
            <a:off x="9795095" y="3059883"/>
            <a:ext cx="0" cy="5958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881E0B88-EDB8-4328-9958-998230AA7B45}"/>
              </a:ext>
            </a:extLst>
          </p:cNvPr>
          <p:cNvSpPr/>
          <p:nvPr/>
        </p:nvSpPr>
        <p:spPr>
          <a:xfrm>
            <a:off x="6730173" y="477617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7939823-A67C-4FE0-8559-7ED29FD51898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078876" y="4078772"/>
            <a:ext cx="0" cy="6974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36CDE2C6-1366-43DF-A407-82157C07D849}"/>
              </a:ext>
            </a:extLst>
          </p:cNvPr>
          <p:cNvSpPr/>
          <p:nvPr/>
        </p:nvSpPr>
        <p:spPr>
          <a:xfrm>
            <a:off x="4546061" y="4782423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C45EF30-3362-422A-A6A4-7B94BD57D8B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4894764" y="4085020"/>
            <a:ext cx="0" cy="6974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7BE6E6-29FE-46A8-978A-8F252D7C6B0A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4156001" y="4078772"/>
            <a:ext cx="0" cy="6974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4CBF5B9C-366D-47F5-B80E-392B2644897D}"/>
              </a:ext>
            </a:extLst>
          </p:cNvPr>
          <p:cNvSpPr/>
          <p:nvPr/>
        </p:nvSpPr>
        <p:spPr>
          <a:xfrm>
            <a:off x="3807298" y="365568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1C38454-8D70-4E8D-B471-557A391A9A9D}"/>
              </a:ext>
            </a:extLst>
          </p:cNvPr>
          <p:cNvSpPr/>
          <p:nvPr/>
        </p:nvSpPr>
        <p:spPr>
          <a:xfrm>
            <a:off x="4546061" y="3655690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41EE252-7EBA-4FD5-9740-B93A1864ED1F}"/>
              </a:ext>
            </a:extLst>
          </p:cNvPr>
          <p:cNvSpPr/>
          <p:nvPr/>
        </p:nvSpPr>
        <p:spPr>
          <a:xfrm>
            <a:off x="6730173" y="3655687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7E1ECD3-AE16-494F-B21C-AAB1649B97E1}"/>
              </a:ext>
            </a:extLst>
          </p:cNvPr>
          <p:cNvSpPr/>
          <p:nvPr/>
        </p:nvSpPr>
        <p:spPr>
          <a:xfrm>
            <a:off x="3807298" y="5896662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2E80888-344B-42E7-84FF-84920C9131B5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4156001" y="5199259"/>
            <a:ext cx="0" cy="6974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AA27A35-C68A-43CC-A78D-87979BD67EFE}"/>
              </a:ext>
            </a:extLst>
          </p:cNvPr>
          <p:cNvSpPr/>
          <p:nvPr/>
        </p:nvSpPr>
        <p:spPr>
          <a:xfrm>
            <a:off x="3807298" y="477617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342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" y="-52699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Longest Increasing Subsequence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E5A4A1-9E46-4AC9-A81E-0A87E0698323}"/>
              </a:ext>
            </a:extLst>
          </p:cNvPr>
          <p:cNvSpPr/>
          <p:nvPr/>
        </p:nvSpPr>
        <p:spPr>
          <a:xfrm>
            <a:off x="5840040" y="1070928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AED300-0D32-47CC-B836-C1E2A93D529D}"/>
              </a:ext>
            </a:extLst>
          </p:cNvPr>
          <p:cNvSpPr/>
          <p:nvPr/>
        </p:nvSpPr>
        <p:spPr>
          <a:xfrm>
            <a:off x="2298836" y="2362479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1D817B-08E1-4B23-BCAD-FCCD333A597B}"/>
              </a:ext>
            </a:extLst>
          </p:cNvPr>
          <p:cNvSpPr/>
          <p:nvPr/>
        </p:nvSpPr>
        <p:spPr>
          <a:xfrm>
            <a:off x="4546061" y="2362480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E16321-6AB3-4597-9022-7AA507626FB5}"/>
              </a:ext>
            </a:extLst>
          </p:cNvPr>
          <p:cNvSpPr/>
          <p:nvPr/>
        </p:nvSpPr>
        <p:spPr>
          <a:xfrm>
            <a:off x="7262461" y="2362479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6793B6-2B82-48F2-AD08-FD980B64DCA3}"/>
              </a:ext>
            </a:extLst>
          </p:cNvPr>
          <p:cNvSpPr/>
          <p:nvPr/>
        </p:nvSpPr>
        <p:spPr>
          <a:xfrm>
            <a:off x="9446392" y="236247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2C78AC-A95C-4F80-89E4-0E91DDD8F4E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2647539" y="1768333"/>
            <a:ext cx="3541204" cy="5941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BCDB25-6395-4647-8F0B-E2BB9929C9FF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4894764" y="1768333"/>
            <a:ext cx="1293979" cy="59414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7EB80C-215E-4C7C-8E16-1D7BBD9D0C63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6188743" y="1768333"/>
            <a:ext cx="1422421" cy="5941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62196E-B8F5-4A35-9DF1-06458254A42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6188743" y="1768333"/>
            <a:ext cx="3606352" cy="594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BDEE1B8-B14F-40A6-8BE7-CF834F9669DF}"/>
              </a:ext>
            </a:extLst>
          </p:cNvPr>
          <p:cNvSpPr/>
          <p:nvPr/>
        </p:nvSpPr>
        <p:spPr>
          <a:xfrm>
            <a:off x="1757663" y="367201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A761C5C-C2C0-4994-AC44-0179B40799BB}"/>
              </a:ext>
            </a:extLst>
          </p:cNvPr>
          <p:cNvCxnSpPr>
            <a:cxnSpLocks/>
            <a:stCxn id="8" idx="4"/>
            <a:endCxn id="43" idx="0"/>
          </p:cNvCxnSpPr>
          <p:nvPr/>
        </p:nvCxnSpPr>
        <p:spPr>
          <a:xfrm flipH="1">
            <a:off x="2106366" y="3059884"/>
            <a:ext cx="541173" cy="61212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1E8208E-3D15-4A13-872A-F70FE0DBCB6C}"/>
              </a:ext>
            </a:extLst>
          </p:cNvPr>
          <p:cNvSpPr/>
          <p:nvPr/>
        </p:nvSpPr>
        <p:spPr>
          <a:xfrm>
            <a:off x="2767336" y="3672012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81AFAA1-F85D-4ADC-9408-C9CCA526A62E}"/>
              </a:ext>
            </a:extLst>
          </p:cNvPr>
          <p:cNvCxnSpPr>
            <a:cxnSpLocks/>
            <a:stCxn id="8" idx="4"/>
            <a:endCxn id="48" idx="0"/>
          </p:cNvCxnSpPr>
          <p:nvPr/>
        </p:nvCxnSpPr>
        <p:spPr>
          <a:xfrm>
            <a:off x="2647539" y="3059884"/>
            <a:ext cx="468500" cy="61212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D8B91A-6061-44FC-A7AF-1043A1432350}"/>
              </a:ext>
            </a:extLst>
          </p:cNvPr>
          <p:cNvCxnSpPr>
            <a:cxnSpLocks/>
            <a:stCxn id="9" idx="4"/>
            <a:endCxn id="52" idx="0"/>
          </p:cNvCxnSpPr>
          <p:nvPr/>
        </p:nvCxnSpPr>
        <p:spPr>
          <a:xfrm flipH="1">
            <a:off x="4156001" y="3059885"/>
            <a:ext cx="738763" cy="5958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B97094F-7243-4407-8083-8DB44C88612E}"/>
              </a:ext>
            </a:extLst>
          </p:cNvPr>
          <p:cNvCxnSpPr>
            <a:cxnSpLocks/>
            <a:stCxn id="9" idx="4"/>
            <a:endCxn id="54" idx="0"/>
          </p:cNvCxnSpPr>
          <p:nvPr/>
        </p:nvCxnSpPr>
        <p:spPr>
          <a:xfrm>
            <a:off x="4894764" y="3059885"/>
            <a:ext cx="0" cy="5958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EA2B707-366B-4D8C-93E8-00A6FD934454}"/>
              </a:ext>
            </a:extLst>
          </p:cNvPr>
          <p:cNvSpPr/>
          <p:nvPr/>
        </p:nvSpPr>
        <p:spPr>
          <a:xfrm>
            <a:off x="5278678" y="3655689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E26ADDE-CEC9-41B0-99F9-E0DB8FD27D73}"/>
              </a:ext>
            </a:extLst>
          </p:cNvPr>
          <p:cNvCxnSpPr>
            <a:cxnSpLocks/>
            <a:stCxn id="9" idx="4"/>
            <a:endCxn id="56" idx="0"/>
          </p:cNvCxnSpPr>
          <p:nvPr/>
        </p:nvCxnSpPr>
        <p:spPr>
          <a:xfrm>
            <a:off x="4894764" y="3059885"/>
            <a:ext cx="732617" cy="5958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6610742-AF55-4CB4-AB08-9DC28FB1D671}"/>
              </a:ext>
            </a:extLst>
          </p:cNvPr>
          <p:cNvCxnSpPr>
            <a:cxnSpLocks/>
            <a:stCxn id="10" idx="4"/>
            <a:endCxn id="67" idx="0"/>
          </p:cNvCxnSpPr>
          <p:nvPr/>
        </p:nvCxnSpPr>
        <p:spPr>
          <a:xfrm flipH="1">
            <a:off x="7078876" y="3059884"/>
            <a:ext cx="532288" cy="5958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28C4673D-1541-4186-896C-A181A0D0A68C}"/>
              </a:ext>
            </a:extLst>
          </p:cNvPr>
          <p:cNvSpPr/>
          <p:nvPr/>
        </p:nvSpPr>
        <p:spPr>
          <a:xfrm>
            <a:off x="7739846" y="365568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7B96528-B330-4E6D-97F6-8CBAE4272CB2}"/>
              </a:ext>
            </a:extLst>
          </p:cNvPr>
          <p:cNvCxnSpPr>
            <a:cxnSpLocks/>
            <a:stCxn id="10" idx="4"/>
            <a:endCxn id="69" idx="0"/>
          </p:cNvCxnSpPr>
          <p:nvPr/>
        </p:nvCxnSpPr>
        <p:spPr>
          <a:xfrm>
            <a:off x="7611164" y="3059884"/>
            <a:ext cx="477385" cy="59580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AC49DD3B-B373-4AA0-A4F3-7CE1E81C6E59}"/>
              </a:ext>
            </a:extLst>
          </p:cNvPr>
          <p:cNvSpPr/>
          <p:nvPr/>
        </p:nvSpPr>
        <p:spPr>
          <a:xfrm>
            <a:off x="9446392" y="365568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1704536-1F45-44BC-9C75-1BE22AD54A69}"/>
              </a:ext>
            </a:extLst>
          </p:cNvPr>
          <p:cNvCxnSpPr>
            <a:cxnSpLocks/>
            <a:stCxn id="11" idx="4"/>
            <a:endCxn id="73" idx="0"/>
          </p:cNvCxnSpPr>
          <p:nvPr/>
        </p:nvCxnSpPr>
        <p:spPr>
          <a:xfrm>
            <a:off x="9795095" y="3059883"/>
            <a:ext cx="0" cy="5958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881E0B88-EDB8-4328-9958-998230AA7B45}"/>
              </a:ext>
            </a:extLst>
          </p:cNvPr>
          <p:cNvSpPr/>
          <p:nvPr/>
        </p:nvSpPr>
        <p:spPr>
          <a:xfrm>
            <a:off x="6730173" y="477617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7939823-A67C-4FE0-8559-7ED29FD51898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078876" y="4078772"/>
            <a:ext cx="0" cy="6974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36CDE2C6-1366-43DF-A407-82157C07D849}"/>
              </a:ext>
            </a:extLst>
          </p:cNvPr>
          <p:cNvSpPr/>
          <p:nvPr/>
        </p:nvSpPr>
        <p:spPr>
          <a:xfrm>
            <a:off x="4546061" y="4782423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C45EF30-3362-422A-A6A4-7B94BD57D8B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4894764" y="4085020"/>
            <a:ext cx="0" cy="6974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7BE6E6-29FE-46A8-978A-8F252D7C6B0A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4156001" y="4078772"/>
            <a:ext cx="0" cy="6974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4CBF5B9C-366D-47F5-B80E-392B2644897D}"/>
              </a:ext>
            </a:extLst>
          </p:cNvPr>
          <p:cNvSpPr/>
          <p:nvPr/>
        </p:nvSpPr>
        <p:spPr>
          <a:xfrm>
            <a:off x="3807298" y="3655688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1C38454-8D70-4E8D-B471-557A391A9A9D}"/>
              </a:ext>
            </a:extLst>
          </p:cNvPr>
          <p:cNvSpPr/>
          <p:nvPr/>
        </p:nvSpPr>
        <p:spPr>
          <a:xfrm>
            <a:off x="4546061" y="3655690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41EE252-7EBA-4FD5-9740-B93A1864ED1F}"/>
              </a:ext>
            </a:extLst>
          </p:cNvPr>
          <p:cNvSpPr/>
          <p:nvPr/>
        </p:nvSpPr>
        <p:spPr>
          <a:xfrm>
            <a:off x="6730173" y="3655687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7E1ECD3-AE16-494F-B21C-AAB1649B97E1}"/>
              </a:ext>
            </a:extLst>
          </p:cNvPr>
          <p:cNvSpPr/>
          <p:nvPr/>
        </p:nvSpPr>
        <p:spPr>
          <a:xfrm>
            <a:off x="3807298" y="5896662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2E80888-344B-42E7-84FF-84920C9131B5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4156001" y="5199259"/>
            <a:ext cx="0" cy="69740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AA27A35-C68A-43CC-A78D-87979BD67EFE}"/>
              </a:ext>
            </a:extLst>
          </p:cNvPr>
          <p:cNvSpPr/>
          <p:nvPr/>
        </p:nvSpPr>
        <p:spPr>
          <a:xfrm>
            <a:off x="3807298" y="4776175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80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(Graph Algorithms)</a:t>
            </a:r>
          </a:p>
        </p:txBody>
      </p:sp>
    </p:spTree>
    <p:extLst>
      <p:ext uri="{BB962C8B-B14F-4D97-AF65-F5344CB8AC3E}">
        <p14:creationId xmlns:p14="http://schemas.microsoft.com/office/powerpoint/2010/main" val="2513464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aim is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cycles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directed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want to find cylces – when we try to detect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arbitrage opportunities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FOREX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arbitrage trading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involves the buying and selling of different currency pairs to exploit any pricing inefficiencies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5591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9246C0-D9B7-4B46-8384-55080B31964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287601" y="2538285"/>
            <a:ext cx="2391338" cy="305553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FD6EC7-0EB9-4C68-8574-60D5482903AD}"/>
              </a:ext>
            </a:extLst>
          </p:cNvPr>
          <p:cNvCxnSpPr>
            <a:cxnSpLocks/>
          </p:cNvCxnSpPr>
          <p:nvPr/>
        </p:nvCxnSpPr>
        <p:spPr>
          <a:xfrm flipH="1" flipV="1">
            <a:off x="3287601" y="2538285"/>
            <a:ext cx="5127592" cy="135029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082D7B-F9F0-41DD-9DFF-E28DBECCD5F3}"/>
              </a:ext>
            </a:extLst>
          </p:cNvPr>
          <p:cNvCxnSpPr>
            <a:cxnSpLocks/>
          </p:cNvCxnSpPr>
          <p:nvPr/>
        </p:nvCxnSpPr>
        <p:spPr>
          <a:xfrm flipH="1">
            <a:off x="3287601" y="2206552"/>
            <a:ext cx="3076678" cy="28833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3F4DA4E-E8AE-4BFE-8AAF-083D91E63680}"/>
              </a:ext>
            </a:extLst>
          </p:cNvPr>
          <p:cNvSpPr/>
          <p:nvPr/>
        </p:nvSpPr>
        <p:spPr>
          <a:xfrm>
            <a:off x="2838639" y="2092529"/>
            <a:ext cx="897924" cy="8979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606F01-C4E2-43DF-9D36-5674A50552A9}"/>
              </a:ext>
            </a:extLst>
          </p:cNvPr>
          <p:cNvSpPr/>
          <p:nvPr/>
        </p:nvSpPr>
        <p:spPr>
          <a:xfrm>
            <a:off x="2904388" y="4545098"/>
            <a:ext cx="897924" cy="8979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BC36A9-D42C-4CE7-9313-2B8089C203AD}"/>
              </a:ext>
            </a:extLst>
          </p:cNvPr>
          <p:cNvSpPr/>
          <p:nvPr/>
        </p:nvSpPr>
        <p:spPr>
          <a:xfrm>
            <a:off x="8370192" y="3647174"/>
            <a:ext cx="897924" cy="8979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58A542-5051-4A72-AA69-A8529B267CDC}"/>
              </a:ext>
            </a:extLst>
          </p:cNvPr>
          <p:cNvSpPr/>
          <p:nvPr/>
        </p:nvSpPr>
        <p:spPr>
          <a:xfrm>
            <a:off x="5528139" y="5443022"/>
            <a:ext cx="1029729" cy="102972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E6494C-676D-4C27-ADF6-8BB980A00A69}"/>
              </a:ext>
            </a:extLst>
          </p:cNvPr>
          <p:cNvSpPr/>
          <p:nvPr/>
        </p:nvSpPr>
        <p:spPr>
          <a:xfrm>
            <a:off x="5865889" y="1690688"/>
            <a:ext cx="996778" cy="99677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GBP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029E42-8E53-4718-A5C2-28CF1719A65E}"/>
              </a:ext>
            </a:extLst>
          </p:cNvPr>
          <p:cNvCxnSpPr>
            <a:stCxn id="11" idx="7"/>
            <a:endCxn id="14" idx="3"/>
          </p:cNvCxnSpPr>
          <p:nvPr/>
        </p:nvCxnSpPr>
        <p:spPr>
          <a:xfrm flipV="1">
            <a:off x="3670814" y="2541491"/>
            <a:ext cx="2341050" cy="213510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FBAA0B-DC45-4BE0-B775-7C30CCFFCED0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3802312" y="4096136"/>
            <a:ext cx="4567880" cy="89792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98CBB-4137-4289-8874-26583D25A02F}"/>
              </a:ext>
            </a:extLst>
          </p:cNvPr>
          <p:cNvCxnSpPr>
            <a:stCxn id="11" idx="5"/>
            <a:endCxn id="13" idx="2"/>
          </p:cNvCxnSpPr>
          <p:nvPr/>
        </p:nvCxnSpPr>
        <p:spPr>
          <a:xfrm>
            <a:off x="3670814" y="5311524"/>
            <a:ext cx="1857325" cy="64636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2C6BF4-6042-467E-B202-051D762D84CA}"/>
              </a:ext>
            </a:extLst>
          </p:cNvPr>
          <p:cNvCxnSpPr>
            <a:stCxn id="11" idx="0"/>
            <a:endCxn id="10" idx="4"/>
          </p:cNvCxnSpPr>
          <p:nvPr/>
        </p:nvCxnSpPr>
        <p:spPr>
          <a:xfrm flipH="1" flipV="1">
            <a:off x="3287601" y="2990453"/>
            <a:ext cx="65749" cy="155464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761CDD-B418-47C1-AC5F-397D3A7DD0C1}"/>
              </a:ext>
            </a:extLst>
          </p:cNvPr>
          <p:cNvCxnSpPr>
            <a:stCxn id="12" idx="1"/>
            <a:endCxn id="14" idx="6"/>
          </p:cNvCxnSpPr>
          <p:nvPr/>
        </p:nvCxnSpPr>
        <p:spPr>
          <a:xfrm flipH="1" flipV="1">
            <a:off x="6862667" y="2189077"/>
            <a:ext cx="1639023" cy="158959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2B5ED6-5E93-4EDD-89A3-F3DBF4FE80F8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6407068" y="4413600"/>
            <a:ext cx="2094622" cy="118022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7F07CF-8E95-4C79-88C1-2317EB44EB2F}"/>
              </a:ext>
            </a:extLst>
          </p:cNvPr>
          <p:cNvCxnSpPr>
            <a:stCxn id="13" idx="0"/>
            <a:endCxn id="14" idx="4"/>
          </p:cNvCxnSpPr>
          <p:nvPr/>
        </p:nvCxnSpPr>
        <p:spPr>
          <a:xfrm flipV="1">
            <a:off x="6043004" y="2687466"/>
            <a:ext cx="321274" cy="27555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227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aim is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cycles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 directed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usually we represent a set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dependencies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directed graphs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rgbClr val="FF9999"/>
                </a:solidFill>
              </a:rPr>
              <a:t>USUALLY CYCLES MEAN DEADLOCK !!!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deadlock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is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 common case in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multithreaded environment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each </a:t>
            </a:r>
            <a:r>
              <a:rPr lang="hu-HU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thread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try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to acquire a lock to a resource that is already locked by another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thread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3063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Operating Systems and Cycles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absolutely crucial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operating systems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avoid cycles or cyclic dependecies in the main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underlying operating system creates a new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 for every single active program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can be managed independently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 IS CURCIAL TO AVOID CYCLES AND DEADLOCKS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resource allocation graph (RAG)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constructed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make sure we can not find a any cycles in this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allocation graph  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585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7444603" y="188759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5A9D6-E444-4775-9246-D36F9138995A}"/>
              </a:ext>
            </a:extLst>
          </p:cNvPr>
          <p:cNvCxnSpPr>
            <a:cxnSpLocks/>
          </p:cNvCxnSpPr>
          <p:nvPr/>
        </p:nvCxnSpPr>
        <p:spPr>
          <a:xfrm flipH="1">
            <a:off x="4700253" y="3776112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224910" y="2482870"/>
            <a:ext cx="1321826" cy="10020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stCxn id="15" idx="5"/>
            <a:endCxn id="24" idx="1"/>
          </p:cNvCxnSpPr>
          <p:nvPr/>
        </p:nvCxnSpPr>
        <p:spPr>
          <a:xfrm>
            <a:off x="4623799" y="4539110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3043464" y="501022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FF126E-17B0-4196-AF0F-90FB8B15B350}"/>
              </a:ext>
            </a:extLst>
          </p:cNvPr>
          <p:cNvSpPr/>
          <p:nvPr/>
        </p:nvSpPr>
        <p:spPr>
          <a:xfrm>
            <a:off x="4028527" y="394383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998184" y="3776112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</p:cNvCxnSpPr>
          <p:nvPr/>
        </p:nvCxnSpPr>
        <p:spPr>
          <a:xfrm flipH="1" flipV="1">
            <a:off x="7969257" y="2549491"/>
            <a:ext cx="728336" cy="1816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5629638" y="338276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4881356" y="5010227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3638736" y="4539110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8348891" y="401724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6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 lnSpcReduction="10000"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topological ordering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(topological sort) has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O(V+E)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linear running time complexity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 crucial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project management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in finding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Hamiltonian paths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cycles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Hamiltonian path in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graph visits every vertex exactly once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if a Hamiltonian path exits then the topological sort order is unique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if a topological sort does not form a Hamiltonian path it means the DAG has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more valid topological orderings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NP-complete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problem to find the Hamiltonian path but we can decide whether such path exists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O(V+E)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runing time with topological sort</a:t>
            </a:r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46317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7444603" y="188759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5A9D6-E444-4775-9246-D36F9138995A}"/>
              </a:ext>
            </a:extLst>
          </p:cNvPr>
          <p:cNvCxnSpPr>
            <a:cxnSpLocks/>
          </p:cNvCxnSpPr>
          <p:nvPr/>
        </p:nvCxnSpPr>
        <p:spPr>
          <a:xfrm flipH="1">
            <a:off x="4700253" y="3776112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224910" y="2482870"/>
            <a:ext cx="1321826" cy="10020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stCxn id="15" idx="5"/>
            <a:endCxn id="24" idx="1"/>
          </p:cNvCxnSpPr>
          <p:nvPr/>
        </p:nvCxnSpPr>
        <p:spPr>
          <a:xfrm>
            <a:off x="4623799" y="4539110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3043464" y="501022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FF126E-17B0-4196-AF0F-90FB8B15B350}"/>
              </a:ext>
            </a:extLst>
          </p:cNvPr>
          <p:cNvSpPr/>
          <p:nvPr/>
        </p:nvSpPr>
        <p:spPr>
          <a:xfrm>
            <a:off x="4028527" y="394383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998184" y="3776112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</p:cNvCxnSpPr>
          <p:nvPr/>
        </p:nvCxnSpPr>
        <p:spPr>
          <a:xfrm flipH="1" flipV="1">
            <a:off x="7969257" y="2549491"/>
            <a:ext cx="728336" cy="1816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5629638" y="338276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4881356" y="5010227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3638736" y="4539110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8348891" y="401724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9045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7444603" y="188759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5A9D6-E444-4775-9246-D36F9138995A}"/>
              </a:ext>
            </a:extLst>
          </p:cNvPr>
          <p:cNvCxnSpPr>
            <a:cxnSpLocks/>
          </p:cNvCxnSpPr>
          <p:nvPr/>
        </p:nvCxnSpPr>
        <p:spPr>
          <a:xfrm flipH="1">
            <a:off x="4700253" y="3776112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224910" y="2482870"/>
            <a:ext cx="1321826" cy="10020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stCxn id="15" idx="5"/>
            <a:endCxn id="24" idx="1"/>
          </p:cNvCxnSpPr>
          <p:nvPr/>
        </p:nvCxnSpPr>
        <p:spPr>
          <a:xfrm>
            <a:off x="4623799" y="4539110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3043464" y="501022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FF126E-17B0-4196-AF0F-90FB8B15B350}"/>
              </a:ext>
            </a:extLst>
          </p:cNvPr>
          <p:cNvSpPr/>
          <p:nvPr/>
        </p:nvSpPr>
        <p:spPr>
          <a:xfrm>
            <a:off x="4028527" y="394383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998184" y="3776112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</p:cNvCxnSpPr>
          <p:nvPr/>
        </p:nvCxnSpPr>
        <p:spPr>
          <a:xfrm flipH="1" flipV="1">
            <a:off x="7969257" y="2549491"/>
            <a:ext cx="728336" cy="1816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5629638" y="33827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4881356" y="5010227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3638736" y="4539110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8348891" y="401724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2266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7444603" y="188759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5A9D6-E444-4775-9246-D36F9138995A}"/>
              </a:ext>
            </a:extLst>
          </p:cNvPr>
          <p:cNvCxnSpPr>
            <a:cxnSpLocks/>
          </p:cNvCxnSpPr>
          <p:nvPr/>
        </p:nvCxnSpPr>
        <p:spPr>
          <a:xfrm flipH="1">
            <a:off x="4700253" y="3776112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224910" y="2482870"/>
            <a:ext cx="1321826" cy="10020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stCxn id="15" idx="5"/>
            <a:endCxn id="24" idx="1"/>
          </p:cNvCxnSpPr>
          <p:nvPr/>
        </p:nvCxnSpPr>
        <p:spPr>
          <a:xfrm>
            <a:off x="4623799" y="4539110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3043464" y="5010228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FF126E-17B0-4196-AF0F-90FB8B15B350}"/>
              </a:ext>
            </a:extLst>
          </p:cNvPr>
          <p:cNvSpPr/>
          <p:nvPr/>
        </p:nvSpPr>
        <p:spPr>
          <a:xfrm>
            <a:off x="4028527" y="394383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998184" y="3776112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</p:cNvCxnSpPr>
          <p:nvPr/>
        </p:nvCxnSpPr>
        <p:spPr>
          <a:xfrm flipH="1" flipV="1">
            <a:off x="7969257" y="2549491"/>
            <a:ext cx="728336" cy="1816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5629638" y="33827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4881356" y="5010227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3638736" y="4539110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8348891" y="401724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21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7444603" y="188759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5A9D6-E444-4775-9246-D36F9138995A}"/>
              </a:ext>
            </a:extLst>
          </p:cNvPr>
          <p:cNvCxnSpPr>
            <a:cxnSpLocks/>
          </p:cNvCxnSpPr>
          <p:nvPr/>
        </p:nvCxnSpPr>
        <p:spPr>
          <a:xfrm flipH="1">
            <a:off x="4700253" y="3776112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224910" y="2482870"/>
            <a:ext cx="1321826" cy="10020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stCxn id="15" idx="5"/>
            <a:endCxn id="24" idx="1"/>
          </p:cNvCxnSpPr>
          <p:nvPr/>
        </p:nvCxnSpPr>
        <p:spPr>
          <a:xfrm>
            <a:off x="4623799" y="4539110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3043464" y="501022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FF126E-17B0-4196-AF0F-90FB8B15B350}"/>
              </a:ext>
            </a:extLst>
          </p:cNvPr>
          <p:cNvSpPr/>
          <p:nvPr/>
        </p:nvSpPr>
        <p:spPr>
          <a:xfrm>
            <a:off x="4028527" y="394383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998184" y="3776112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</p:cNvCxnSpPr>
          <p:nvPr/>
        </p:nvCxnSpPr>
        <p:spPr>
          <a:xfrm flipH="1" flipV="1">
            <a:off x="7969257" y="2549491"/>
            <a:ext cx="728336" cy="1816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5629638" y="33827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4881356" y="5010227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3638736" y="4539110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8348891" y="401724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4812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7444603" y="188759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5A9D6-E444-4775-9246-D36F9138995A}"/>
              </a:ext>
            </a:extLst>
          </p:cNvPr>
          <p:cNvCxnSpPr>
            <a:cxnSpLocks/>
          </p:cNvCxnSpPr>
          <p:nvPr/>
        </p:nvCxnSpPr>
        <p:spPr>
          <a:xfrm flipH="1">
            <a:off x="4700253" y="3776112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224910" y="2482870"/>
            <a:ext cx="1321826" cy="10020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stCxn id="15" idx="5"/>
            <a:endCxn id="24" idx="1"/>
          </p:cNvCxnSpPr>
          <p:nvPr/>
        </p:nvCxnSpPr>
        <p:spPr>
          <a:xfrm>
            <a:off x="4623799" y="4539110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3043464" y="5010228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FF126E-17B0-4196-AF0F-90FB8B15B350}"/>
              </a:ext>
            </a:extLst>
          </p:cNvPr>
          <p:cNvSpPr/>
          <p:nvPr/>
        </p:nvSpPr>
        <p:spPr>
          <a:xfrm>
            <a:off x="4028527" y="394383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998184" y="3776112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</p:cNvCxnSpPr>
          <p:nvPr/>
        </p:nvCxnSpPr>
        <p:spPr>
          <a:xfrm flipH="1" flipV="1">
            <a:off x="7969257" y="2549491"/>
            <a:ext cx="728336" cy="1816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5629638" y="33827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4881356" y="5010227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3638736" y="4539110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8348891" y="401724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095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7444603" y="188759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5A9D6-E444-4775-9246-D36F9138995A}"/>
              </a:ext>
            </a:extLst>
          </p:cNvPr>
          <p:cNvCxnSpPr>
            <a:cxnSpLocks/>
          </p:cNvCxnSpPr>
          <p:nvPr/>
        </p:nvCxnSpPr>
        <p:spPr>
          <a:xfrm flipH="1">
            <a:off x="4700253" y="3776112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224910" y="2482870"/>
            <a:ext cx="1321826" cy="10020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stCxn id="15" idx="5"/>
            <a:endCxn id="24" idx="1"/>
          </p:cNvCxnSpPr>
          <p:nvPr/>
        </p:nvCxnSpPr>
        <p:spPr>
          <a:xfrm>
            <a:off x="4623799" y="4539110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3043464" y="5010228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FF126E-17B0-4196-AF0F-90FB8B15B350}"/>
              </a:ext>
            </a:extLst>
          </p:cNvPr>
          <p:cNvSpPr/>
          <p:nvPr/>
        </p:nvSpPr>
        <p:spPr>
          <a:xfrm>
            <a:off x="4028527" y="394383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998184" y="3776112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</p:cNvCxnSpPr>
          <p:nvPr/>
        </p:nvCxnSpPr>
        <p:spPr>
          <a:xfrm flipH="1" flipV="1">
            <a:off x="7969257" y="2549491"/>
            <a:ext cx="728336" cy="1816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5629638" y="33827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4881356" y="5010227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3638736" y="4539110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8348891" y="401724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2001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7444603" y="188759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5A9D6-E444-4775-9246-D36F9138995A}"/>
              </a:ext>
            </a:extLst>
          </p:cNvPr>
          <p:cNvCxnSpPr>
            <a:cxnSpLocks/>
          </p:cNvCxnSpPr>
          <p:nvPr/>
        </p:nvCxnSpPr>
        <p:spPr>
          <a:xfrm flipH="1">
            <a:off x="4700253" y="3776112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224910" y="2482870"/>
            <a:ext cx="1321826" cy="10020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stCxn id="15" idx="5"/>
            <a:endCxn id="24" idx="1"/>
          </p:cNvCxnSpPr>
          <p:nvPr/>
        </p:nvCxnSpPr>
        <p:spPr>
          <a:xfrm>
            <a:off x="4623799" y="4539110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3043464" y="5010228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FF126E-17B0-4196-AF0F-90FB8B15B350}"/>
              </a:ext>
            </a:extLst>
          </p:cNvPr>
          <p:cNvSpPr/>
          <p:nvPr/>
        </p:nvSpPr>
        <p:spPr>
          <a:xfrm>
            <a:off x="4028527" y="394383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998184" y="3776112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</p:cNvCxnSpPr>
          <p:nvPr/>
        </p:nvCxnSpPr>
        <p:spPr>
          <a:xfrm flipH="1" flipV="1">
            <a:off x="7969257" y="2549491"/>
            <a:ext cx="728336" cy="1816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5629638" y="33827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4881356" y="5010227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3638736" y="4539110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8348891" y="401724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6122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7444603" y="188759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5A9D6-E444-4775-9246-D36F9138995A}"/>
              </a:ext>
            </a:extLst>
          </p:cNvPr>
          <p:cNvCxnSpPr>
            <a:cxnSpLocks/>
          </p:cNvCxnSpPr>
          <p:nvPr/>
        </p:nvCxnSpPr>
        <p:spPr>
          <a:xfrm flipH="1">
            <a:off x="4700253" y="3776112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224910" y="2482870"/>
            <a:ext cx="1321826" cy="10020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stCxn id="15" idx="5"/>
            <a:endCxn id="24" idx="1"/>
          </p:cNvCxnSpPr>
          <p:nvPr/>
        </p:nvCxnSpPr>
        <p:spPr>
          <a:xfrm>
            <a:off x="4623799" y="4539110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3043464" y="5010228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FF126E-17B0-4196-AF0F-90FB8B15B350}"/>
              </a:ext>
            </a:extLst>
          </p:cNvPr>
          <p:cNvSpPr/>
          <p:nvPr/>
        </p:nvSpPr>
        <p:spPr>
          <a:xfrm>
            <a:off x="4028527" y="394383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998184" y="3776112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</p:cNvCxnSpPr>
          <p:nvPr/>
        </p:nvCxnSpPr>
        <p:spPr>
          <a:xfrm flipH="1" flipV="1">
            <a:off x="7969257" y="2549491"/>
            <a:ext cx="728336" cy="1816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5629638" y="33827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4881356" y="5010227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3638736" y="4539110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8348891" y="401724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4057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7444603" y="188759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5A9D6-E444-4775-9246-D36F9138995A}"/>
              </a:ext>
            </a:extLst>
          </p:cNvPr>
          <p:cNvCxnSpPr>
            <a:cxnSpLocks/>
          </p:cNvCxnSpPr>
          <p:nvPr/>
        </p:nvCxnSpPr>
        <p:spPr>
          <a:xfrm flipH="1">
            <a:off x="4700253" y="3776112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224910" y="2482870"/>
            <a:ext cx="1321826" cy="10020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stCxn id="15" idx="5"/>
            <a:endCxn id="24" idx="1"/>
          </p:cNvCxnSpPr>
          <p:nvPr/>
        </p:nvCxnSpPr>
        <p:spPr>
          <a:xfrm>
            <a:off x="4623799" y="4539110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3043464" y="5010228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FF126E-17B0-4196-AF0F-90FB8B15B350}"/>
              </a:ext>
            </a:extLst>
          </p:cNvPr>
          <p:cNvSpPr/>
          <p:nvPr/>
        </p:nvSpPr>
        <p:spPr>
          <a:xfrm>
            <a:off x="4028527" y="394383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998184" y="3776112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</p:cNvCxnSpPr>
          <p:nvPr/>
        </p:nvCxnSpPr>
        <p:spPr>
          <a:xfrm flipH="1" flipV="1">
            <a:off x="7969257" y="2549491"/>
            <a:ext cx="728336" cy="1816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5629638" y="33827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4881356" y="5010227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3638736" y="4539110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8348891" y="401724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2610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7444603" y="188759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5A9D6-E444-4775-9246-D36F9138995A}"/>
              </a:ext>
            </a:extLst>
          </p:cNvPr>
          <p:cNvCxnSpPr>
            <a:cxnSpLocks/>
          </p:cNvCxnSpPr>
          <p:nvPr/>
        </p:nvCxnSpPr>
        <p:spPr>
          <a:xfrm flipH="1">
            <a:off x="4700253" y="3776112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224910" y="2482870"/>
            <a:ext cx="1321826" cy="10020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stCxn id="15" idx="5"/>
            <a:endCxn id="24" idx="1"/>
          </p:cNvCxnSpPr>
          <p:nvPr/>
        </p:nvCxnSpPr>
        <p:spPr>
          <a:xfrm>
            <a:off x="4623799" y="4539110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3043464" y="5010228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FF126E-17B0-4196-AF0F-90FB8B15B350}"/>
              </a:ext>
            </a:extLst>
          </p:cNvPr>
          <p:cNvSpPr/>
          <p:nvPr/>
        </p:nvSpPr>
        <p:spPr>
          <a:xfrm>
            <a:off x="4028527" y="3943838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998184" y="3776112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</p:cNvCxnSpPr>
          <p:nvPr/>
        </p:nvCxnSpPr>
        <p:spPr>
          <a:xfrm flipH="1" flipV="1">
            <a:off x="7969257" y="2549491"/>
            <a:ext cx="728336" cy="1816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5629638" y="33827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4881356" y="5010227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3638736" y="4539110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8348891" y="401724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40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2F3FA-1F73-4D1A-B701-E6DE5BE9C58C}"/>
              </a:ext>
            </a:extLst>
          </p:cNvPr>
          <p:cNvSpPr/>
          <p:nvPr/>
        </p:nvSpPr>
        <p:spPr>
          <a:xfrm>
            <a:off x="7031110" y="157804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EB2E42-818E-47D7-8067-415A413E3712}"/>
              </a:ext>
            </a:extLst>
          </p:cNvPr>
          <p:cNvSpPr/>
          <p:nvPr/>
        </p:nvSpPr>
        <p:spPr>
          <a:xfrm>
            <a:off x="7728515" y="477567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38F7F2-91EE-470E-A0AD-840A68A82B1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656314" y="2653863"/>
            <a:ext cx="113086" cy="212181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AB351-07E9-4C01-8069-5F33E6E6078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870664" y="1926747"/>
            <a:ext cx="3160446" cy="59527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F1B53E-8014-4F78-AB66-6D72EF50F2F8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6302639" y="4146527"/>
            <a:ext cx="1528009" cy="73128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1169EA-D0E7-4AF7-8737-79DB8E76CC51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6161103" y="2173316"/>
            <a:ext cx="972140" cy="13936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44DDA2-3067-4500-BBD2-91A45C07E44B}"/>
              </a:ext>
            </a:extLst>
          </p:cNvPr>
          <p:cNvCxnSpPr>
            <a:cxnSpLocks/>
          </p:cNvCxnSpPr>
          <p:nvPr/>
        </p:nvCxnSpPr>
        <p:spPr>
          <a:xfrm flipV="1">
            <a:off x="3943751" y="4036423"/>
            <a:ext cx="1790249" cy="9365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7A329C8-E216-4FDF-9F1D-ABC013E05A1E}"/>
              </a:ext>
            </a:extLst>
          </p:cNvPr>
          <p:cNvSpPr/>
          <p:nvPr/>
        </p:nvSpPr>
        <p:spPr>
          <a:xfrm>
            <a:off x="3307611" y="4775677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931F4E-23DA-411A-81EE-E8EF95B70306}"/>
              </a:ext>
            </a:extLst>
          </p:cNvPr>
          <p:cNvSpPr/>
          <p:nvPr/>
        </p:nvSpPr>
        <p:spPr>
          <a:xfrm>
            <a:off x="5707367" y="355125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FD997D-880A-4015-A23A-73672B34C7C3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4005016" y="5124379"/>
            <a:ext cx="3723499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E0F7BC-4E91-4BEB-BEDC-F1719B19496A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7379813" y="2275449"/>
            <a:ext cx="697405" cy="250022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C73FE8D-EC0C-4B6A-9EA3-DD7F9D49E0EA}"/>
              </a:ext>
            </a:extLst>
          </p:cNvPr>
          <p:cNvSpPr/>
          <p:nvPr/>
        </p:nvSpPr>
        <p:spPr>
          <a:xfrm>
            <a:off x="3409744" y="226718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EEC1A3-D0D6-4FF5-A417-3F56B2611234}"/>
              </a:ext>
            </a:extLst>
          </p:cNvPr>
          <p:cNvSpPr txBox="1"/>
          <p:nvPr/>
        </p:nvSpPr>
        <p:spPr>
          <a:xfrm>
            <a:off x="8033007" y="747055"/>
            <a:ext cx="2260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basically we have to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vertices with no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incoming edges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every iteration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6666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7444603" y="188759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5A9D6-E444-4775-9246-D36F9138995A}"/>
              </a:ext>
            </a:extLst>
          </p:cNvPr>
          <p:cNvCxnSpPr>
            <a:cxnSpLocks/>
          </p:cNvCxnSpPr>
          <p:nvPr/>
        </p:nvCxnSpPr>
        <p:spPr>
          <a:xfrm flipH="1">
            <a:off x="4700253" y="3776112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224910" y="2482870"/>
            <a:ext cx="1321826" cy="10020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stCxn id="15" idx="5"/>
            <a:endCxn id="24" idx="1"/>
          </p:cNvCxnSpPr>
          <p:nvPr/>
        </p:nvCxnSpPr>
        <p:spPr>
          <a:xfrm>
            <a:off x="4623799" y="4539110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3043464" y="5010228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FF126E-17B0-4196-AF0F-90FB8B15B350}"/>
              </a:ext>
            </a:extLst>
          </p:cNvPr>
          <p:cNvSpPr/>
          <p:nvPr/>
        </p:nvSpPr>
        <p:spPr>
          <a:xfrm>
            <a:off x="4028527" y="3943838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998184" y="3776112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</p:cNvCxnSpPr>
          <p:nvPr/>
        </p:nvCxnSpPr>
        <p:spPr>
          <a:xfrm flipH="1" flipV="1">
            <a:off x="7969257" y="2549491"/>
            <a:ext cx="728336" cy="1816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5629638" y="33827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4881356" y="5010227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3638736" y="4539110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8348891" y="401724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8447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7444603" y="188759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5A9D6-E444-4775-9246-D36F9138995A}"/>
              </a:ext>
            </a:extLst>
          </p:cNvPr>
          <p:cNvCxnSpPr>
            <a:cxnSpLocks/>
          </p:cNvCxnSpPr>
          <p:nvPr/>
        </p:nvCxnSpPr>
        <p:spPr>
          <a:xfrm flipH="1">
            <a:off x="4700253" y="3776112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224910" y="2482870"/>
            <a:ext cx="1321826" cy="10020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stCxn id="15" idx="5"/>
            <a:endCxn id="24" idx="1"/>
          </p:cNvCxnSpPr>
          <p:nvPr/>
        </p:nvCxnSpPr>
        <p:spPr>
          <a:xfrm>
            <a:off x="4623799" y="4539110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3043464" y="5010228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FF126E-17B0-4196-AF0F-90FB8B15B350}"/>
              </a:ext>
            </a:extLst>
          </p:cNvPr>
          <p:cNvSpPr/>
          <p:nvPr/>
        </p:nvSpPr>
        <p:spPr>
          <a:xfrm>
            <a:off x="4028527" y="3943838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998184" y="3776112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</p:cNvCxnSpPr>
          <p:nvPr/>
        </p:nvCxnSpPr>
        <p:spPr>
          <a:xfrm flipH="1" flipV="1">
            <a:off x="7969257" y="2549491"/>
            <a:ext cx="728336" cy="1816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5629638" y="33827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4881356" y="5010227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3638736" y="4539110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8348891" y="4017241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119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Cycle Detection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F4DF2D-B4DB-48DF-BC3B-345DABB9812B}"/>
              </a:ext>
            </a:extLst>
          </p:cNvPr>
          <p:cNvSpPr/>
          <p:nvPr/>
        </p:nvSpPr>
        <p:spPr>
          <a:xfrm>
            <a:off x="7444603" y="188759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5A9D6-E444-4775-9246-D36F9138995A}"/>
              </a:ext>
            </a:extLst>
          </p:cNvPr>
          <p:cNvCxnSpPr>
            <a:cxnSpLocks/>
          </p:cNvCxnSpPr>
          <p:nvPr/>
        </p:nvCxnSpPr>
        <p:spPr>
          <a:xfrm flipH="1">
            <a:off x="4700253" y="3776112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AEC88-60AD-4CEF-B539-02C409FD55E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224910" y="2482870"/>
            <a:ext cx="1321826" cy="10020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6606D-11F5-46DB-9800-43E853F668BE}"/>
              </a:ext>
            </a:extLst>
          </p:cNvPr>
          <p:cNvCxnSpPr>
            <a:cxnSpLocks/>
            <a:stCxn id="15" idx="5"/>
            <a:endCxn id="24" idx="1"/>
          </p:cNvCxnSpPr>
          <p:nvPr/>
        </p:nvCxnSpPr>
        <p:spPr>
          <a:xfrm>
            <a:off x="4623799" y="4539110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CE825-CB30-40B2-BAFE-57DB2ED9BD9A}"/>
              </a:ext>
            </a:extLst>
          </p:cNvPr>
          <p:cNvSpPr/>
          <p:nvPr/>
        </p:nvSpPr>
        <p:spPr>
          <a:xfrm>
            <a:off x="3043464" y="5010228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FF126E-17B0-4196-AF0F-90FB8B15B350}"/>
              </a:ext>
            </a:extLst>
          </p:cNvPr>
          <p:cNvSpPr/>
          <p:nvPr/>
        </p:nvSpPr>
        <p:spPr>
          <a:xfrm>
            <a:off x="4028527" y="3943838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05181-3508-4A92-B531-975154E4425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998184" y="3776112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818F75-B8E2-4264-8AB8-C90F91821BC1}"/>
              </a:ext>
            </a:extLst>
          </p:cNvPr>
          <p:cNvCxnSpPr>
            <a:cxnSpLocks/>
          </p:cNvCxnSpPr>
          <p:nvPr/>
        </p:nvCxnSpPr>
        <p:spPr>
          <a:xfrm flipH="1" flipV="1">
            <a:off x="7969257" y="2549491"/>
            <a:ext cx="728336" cy="1816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6C7EE97-EB07-4CAC-BDF0-2B6E9FA3070B}"/>
              </a:ext>
            </a:extLst>
          </p:cNvPr>
          <p:cNvSpPr/>
          <p:nvPr/>
        </p:nvSpPr>
        <p:spPr>
          <a:xfrm>
            <a:off x="5629638" y="3382768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73F3A1-45CF-447E-B103-F797BC1DC4A8}"/>
              </a:ext>
            </a:extLst>
          </p:cNvPr>
          <p:cNvSpPr/>
          <p:nvPr/>
        </p:nvSpPr>
        <p:spPr>
          <a:xfrm>
            <a:off x="4881356" y="5010227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18450-AD12-4A76-885A-650300B039EB}"/>
              </a:ext>
            </a:extLst>
          </p:cNvPr>
          <p:cNvCxnSpPr>
            <a:cxnSpLocks/>
            <a:stCxn id="15" idx="3"/>
            <a:endCxn id="14" idx="7"/>
          </p:cNvCxnSpPr>
          <p:nvPr/>
        </p:nvCxnSpPr>
        <p:spPr>
          <a:xfrm flipH="1">
            <a:off x="3638736" y="4539110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119420-860C-4F32-B551-156142F4BEE9}"/>
              </a:ext>
            </a:extLst>
          </p:cNvPr>
          <p:cNvSpPr/>
          <p:nvPr/>
        </p:nvSpPr>
        <p:spPr>
          <a:xfrm>
            <a:off x="8348891" y="4017241"/>
            <a:ext cx="697405" cy="69740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D759C4-D9D2-4E35-8E25-094875D476B2}"/>
              </a:ext>
            </a:extLst>
          </p:cNvPr>
          <p:cNvSpPr txBox="1"/>
          <p:nvPr/>
        </p:nvSpPr>
        <p:spPr>
          <a:xfrm>
            <a:off x="8564529" y="631128"/>
            <a:ext cx="273953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we consider a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vertex 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is being visited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WHEN WE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DETECT A CYCLE !!!</a:t>
            </a:r>
          </a:p>
          <a:p>
            <a:pPr algn="ctr"/>
            <a:endParaRPr lang="hu-HU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something to do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bakcward edges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</p:txBody>
      </p:sp>
    </p:spTree>
    <p:extLst>
      <p:ext uri="{BB962C8B-B14F-4D97-AF65-F5344CB8AC3E}">
        <p14:creationId xmlns:p14="http://schemas.microsoft.com/office/powerpoint/2010/main" val="1863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Backward and Forward Edges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E7A49B-E1C0-40A7-8AAC-A12C86E91CC2}"/>
              </a:ext>
            </a:extLst>
          </p:cNvPr>
          <p:cNvSpPr/>
          <p:nvPr/>
        </p:nvSpPr>
        <p:spPr>
          <a:xfrm>
            <a:off x="5029874" y="2065152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F3AEF9-6007-477E-9E5A-0914237DE78A}"/>
              </a:ext>
            </a:extLst>
          </p:cNvPr>
          <p:cNvCxnSpPr>
            <a:cxnSpLocks/>
          </p:cNvCxnSpPr>
          <p:nvPr/>
        </p:nvCxnSpPr>
        <p:spPr>
          <a:xfrm flipH="1">
            <a:off x="2285524" y="3953666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580FD4-5A4A-42A1-BF31-DADA625D26EC}"/>
              </a:ext>
            </a:extLst>
          </p:cNvPr>
          <p:cNvCxnSpPr>
            <a:cxnSpLocks/>
            <a:stCxn id="19" idx="3"/>
            <a:endCxn id="27" idx="7"/>
          </p:cNvCxnSpPr>
          <p:nvPr/>
        </p:nvCxnSpPr>
        <p:spPr>
          <a:xfrm flipH="1">
            <a:off x="3810181" y="2660424"/>
            <a:ext cx="1321826" cy="10020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C5251C-BD4A-44BD-9074-A8DC4C71E6CA}"/>
              </a:ext>
            </a:extLst>
          </p:cNvPr>
          <p:cNvCxnSpPr>
            <a:cxnSpLocks/>
            <a:stCxn id="24" idx="5"/>
            <a:endCxn id="28" idx="1"/>
          </p:cNvCxnSpPr>
          <p:nvPr/>
        </p:nvCxnSpPr>
        <p:spPr>
          <a:xfrm>
            <a:off x="2209070" y="4716664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2FF3003-05B2-4CD1-BDF8-AAFE9AA551CD}"/>
              </a:ext>
            </a:extLst>
          </p:cNvPr>
          <p:cNvSpPr/>
          <p:nvPr/>
        </p:nvSpPr>
        <p:spPr>
          <a:xfrm>
            <a:off x="628735" y="5187782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4113E3-FC64-422A-94D6-D56C1B71C8DC}"/>
              </a:ext>
            </a:extLst>
          </p:cNvPr>
          <p:cNvSpPr/>
          <p:nvPr/>
        </p:nvSpPr>
        <p:spPr>
          <a:xfrm>
            <a:off x="1613798" y="4121392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4FDA9F-4D4C-430E-8FDD-E4EC2023EB7D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3583455" y="3953666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52D85B-7A41-473F-97D0-BB24F924CAE9}"/>
              </a:ext>
            </a:extLst>
          </p:cNvPr>
          <p:cNvCxnSpPr>
            <a:cxnSpLocks/>
          </p:cNvCxnSpPr>
          <p:nvPr/>
        </p:nvCxnSpPr>
        <p:spPr>
          <a:xfrm flipH="1" flipV="1">
            <a:off x="5554528" y="2727045"/>
            <a:ext cx="728336" cy="1816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617C691-4586-4925-AC19-948973B570AA}"/>
              </a:ext>
            </a:extLst>
          </p:cNvPr>
          <p:cNvSpPr/>
          <p:nvPr/>
        </p:nvSpPr>
        <p:spPr>
          <a:xfrm>
            <a:off x="3214909" y="3560322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CE12F8-F79E-4608-BECF-D71D9B5C4973}"/>
              </a:ext>
            </a:extLst>
          </p:cNvPr>
          <p:cNvSpPr/>
          <p:nvPr/>
        </p:nvSpPr>
        <p:spPr>
          <a:xfrm>
            <a:off x="2466627" y="518778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2AFDE0-7815-45E4-B022-D508FD4E7842}"/>
              </a:ext>
            </a:extLst>
          </p:cNvPr>
          <p:cNvCxnSpPr>
            <a:cxnSpLocks/>
            <a:stCxn id="24" idx="3"/>
            <a:endCxn id="23" idx="7"/>
          </p:cNvCxnSpPr>
          <p:nvPr/>
        </p:nvCxnSpPr>
        <p:spPr>
          <a:xfrm flipH="1">
            <a:off x="1224007" y="4716664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91CD180-BB95-441E-9D76-B91AB57DF351}"/>
              </a:ext>
            </a:extLst>
          </p:cNvPr>
          <p:cNvSpPr/>
          <p:nvPr/>
        </p:nvSpPr>
        <p:spPr>
          <a:xfrm>
            <a:off x="5934162" y="419479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70085A-F0DF-4336-A86A-DC549F06568C}"/>
              </a:ext>
            </a:extLst>
          </p:cNvPr>
          <p:cNvSpPr txBox="1"/>
          <p:nvPr/>
        </p:nvSpPr>
        <p:spPr>
          <a:xfrm>
            <a:off x="7157584" y="1609472"/>
            <a:ext cx="3919278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depth-first search always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yields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depth-first search tree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is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order in which we visit the vertices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FORWARD EDGE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forward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(u,v)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edge points from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node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one of its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descendants 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BACKWARD EDGE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backward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(u,v)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edge points from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node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one of its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ancestors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BACKWARD EDGES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ALWAYS INDICATES CYCLES 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79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Backward and Forward Edges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E7A49B-E1C0-40A7-8AAC-A12C86E91CC2}"/>
              </a:ext>
            </a:extLst>
          </p:cNvPr>
          <p:cNvSpPr/>
          <p:nvPr/>
        </p:nvSpPr>
        <p:spPr>
          <a:xfrm>
            <a:off x="5029874" y="2065152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F3AEF9-6007-477E-9E5A-0914237DE78A}"/>
              </a:ext>
            </a:extLst>
          </p:cNvPr>
          <p:cNvCxnSpPr>
            <a:cxnSpLocks/>
          </p:cNvCxnSpPr>
          <p:nvPr/>
        </p:nvCxnSpPr>
        <p:spPr>
          <a:xfrm flipH="1">
            <a:off x="2285524" y="3953666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580FD4-5A4A-42A1-BF31-DADA625D26EC}"/>
              </a:ext>
            </a:extLst>
          </p:cNvPr>
          <p:cNvCxnSpPr>
            <a:cxnSpLocks/>
            <a:stCxn id="19" idx="3"/>
            <a:endCxn id="27" idx="7"/>
          </p:cNvCxnSpPr>
          <p:nvPr/>
        </p:nvCxnSpPr>
        <p:spPr>
          <a:xfrm flipH="1">
            <a:off x="3810181" y="2660424"/>
            <a:ext cx="1321826" cy="1002031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C5251C-BD4A-44BD-9074-A8DC4C71E6CA}"/>
              </a:ext>
            </a:extLst>
          </p:cNvPr>
          <p:cNvCxnSpPr>
            <a:cxnSpLocks/>
            <a:stCxn id="24" idx="5"/>
            <a:endCxn id="28" idx="1"/>
          </p:cNvCxnSpPr>
          <p:nvPr/>
        </p:nvCxnSpPr>
        <p:spPr>
          <a:xfrm>
            <a:off x="2209070" y="4716664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2FF3003-05B2-4CD1-BDF8-AAFE9AA551CD}"/>
              </a:ext>
            </a:extLst>
          </p:cNvPr>
          <p:cNvSpPr/>
          <p:nvPr/>
        </p:nvSpPr>
        <p:spPr>
          <a:xfrm>
            <a:off x="628735" y="5187782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4113E3-FC64-422A-94D6-D56C1B71C8DC}"/>
              </a:ext>
            </a:extLst>
          </p:cNvPr>
          <p:cNvSpPr/>
          <p:nvPr/>
        </p:nvSpPr>
        <p:spPr>
          <a:xfrm>
            <a:off x="1613798" y="4121392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4FDA9F-4D4C-430E-8FDD-E4EC2023EB7D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3583455" y="3953666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52D85B-7A41-473F-97D0-BB24F924CAE9}"/>
              </a:ext>
            </a:extLst>
          </p:cNvPr>
          <p:cNvCxnSpPr>
            <a:cxnSpLocks/>
          </p:cNvCxnSpPr>
          <p:nvPr/>
        </p:nvCxnSpPr>
        <p:spPr>
          <a:xfrm flipH="1" flipV="1">
            <a:off x="5554528" y="2727045"/>
            <a:ext cx="728336" cy="1816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617C691-4586-4925-AC19-948973B570AA}"/>
              </a:ext>
            </a:extLst>
          </p:cNvPr>
          <p:cNvSpPr/>
          <p:nvPr/>
        </p:nvSpPr>
        <p:spPr>
          <a:xfrm>
            <a:off x="3214909" y="3560322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CE12F8-F79E-4608-BECF-D71D9B5C4973}"/>
              </a:ext>
            </a:extLst>
          </p:cNvPr>
          <p:cNvSpPr/>
          <p:nvPr/>
        </p:nvSpPr>
        <p:spPr>
          <a:xfrm>
            <a:off x="2466627" y="518778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2AFDE0-7815-45E4-B022-D508FD4E7842}"/>
              </a:ext>
            </a:extLst>
          </p:cNvPr>
          <p:cNvCxnSpPr>
            <a:cxnSpLocks/>
            <a:stCxn id="24" idx="3"/>
            <a:endCxn id="23" idx="7"/>
          </p:cNvCxnSpPr>
          <p:nvPr/>
        </p:nvCxnSpPr>
        <p:spPr>
          <a:xfrm flipH="1">
            <a:off x="1224007" y="4716664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91CD180-BB95-441E-9D76-B91AB57DF351}"/>
              </a:ext>
            </a:extLst>
          </p:cNvPr>
          <p:cNvSpPr/>
          <p:nvPr/>
        </p:nvSpPr>
        <p:spPr>
          <a:xfrm>
            <a:off x="5934162" y="419479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70085A-F0DF-4336-A86A-DC549F06568C}"/>
              </a:ext>
            </a:extLst>
          </p:cNvPr>
          <p:cNvSpPr txBox="1"/>
          <p:nvPr/>
        </p:nvSpPr>
        <p:spPr>
          <a:xfrm>
            <a:off x="7157584" y="1609472"/>
            <a:ext cx="3919278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depth-first search always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yields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depth-first search tree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is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order in which we visit the vertices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FORWARD EDGE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forward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(u,v)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edge points from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node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one of its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descendants 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BACKWARD EDGE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backward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(u,v)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edge points from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node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one of its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ancestors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BACKWARD EDGES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ALWAYS INDICATES CYCLES 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56297B-E0F7-43D2-BA47-5105D510C374}"/>
              </a:ext>
            </a:extLst>
          </p:cNvPr>
          <p:cNvSpPr txBox="1"/>
          <p:nvPr/>
        </p:nvSpPr>
        <p:spPr>
          <a:xfrm>
            <a:off x="3584492" y="2469738"/>
            <a:ext cx="98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forward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edge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04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Backward and Forward Edges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E7A49B-E1C0-40A7-8AAC-A12C86E91CC2}"/>
              </a:ext>
            </a:extLst>
          </p:cNvPr>
          <p:cNvSpPr/>
          <p:nvPr/>
        </p:nvSpPr>
        <p:spPr>
          <a:xfrm>
            <a:off x="5029874" y="2065152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F3AEF9-6007-477E-9E5A-0914237DE78A}"/>
              </a:ext>
            </a:extLst>
          </p:cNvPr>
          <p:cNvCxnSpPr>
            <a:cxnSpLocks/>
          </p:cNvCxnSpPr>
          <p:nvPr/>
        </p:nvCxnSpPr>
        <p:spPr>
          <a:xfrm flipH="1">
            <a:off x="2285524" y="3953666"/>
            <a:ext cx="1247156" cy="3925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580FD4-5A4A-42A1-BF31-DADA625D26EC}"/>
              </a:ext>
            </a:extLst>
          </p:cNvPr>
          <p:cNvCxnSpPr>
            <a:cxnSpLocks/>
            <a:stCxn id="19" idx="3"/>
            <a:endCxn id="27" idx="7"/>
          </p:cNvCxnSpPr>
          <p:nvPr/>
        </p:nvCxnSpPr>
        <p:spPr>
          <a:xfrm flipH="1">
            <a:off x="3810181" y="2660424"/>
            <a:ext cx="1321826" cy="100203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C5251C-BD4A-44BD-9074-A8DC4C71E6CA}"/>
              </a:ext>
            </a:extLst>
          </p:cNvPr>
          <p:cNvCxnSpPr>
            <a:cxnSpLocks/>
            <a:stCxn id="24" idx="5"/>
            <a:endCxn id="28" idx="1"/>
          </p:cNvCxnSpPr>
          <p:nvPr/>
        </p:nvCxnSpPr>
        <p:spPr>
          <a:xfrm>
            <a:off x="2209070" y="4716664"/>
            <a:ext cx="359690" cy="573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2FF3003-05B2-4CD1-BDF8-AAFE9AA551CD}"/>
              </a:ext>
            </a:extLst>
          </p:cNvPr>
          <p:cNvSpPr/>
          <p:nvPr/>
        </p:nvSpPr>
        <p:spPr>
          <a:xfrm>
            <a:off x="628735" y="5187782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4113E3-FC64-422A-94D6-D56C1B71C8DC}"/>
              </a:ext>
            </a:extLst>
          </p:cNvPr>
          <p:cNvSpPr/>
          <p:nvPr/>
        </p:nvSpPr>
        <p:spPr>
          <a:xfrm>
            <a:off x="1613798" y="4121392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4FDA9F-4D4C-430E-8FDD-E4EC2023EB7D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3583455" y="3953666"/>
            <a:ext cx="2350707" cy="58983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52D85B-7A41-473F-97D0-BB24F924CAE9}"/>
              </a:ext>
            </a:extLst>
          </p:cNvPr>
          <p:cNvCxnSpPr>
            <a:cxnSpLocks/>
          </p:cNvCxnSpPr>
          <p:nvPr/>
        </p:nvCxnSpPr>
        <p:spPr>
          <a:xfrm flipH="1" flipV="1">
            <a:off x="5554528" y="2727045"/>
            <a:ext cx="728336" cy="1816453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617C691-4586-4925-AC19-948973B570AA}"/>
              </a:ext>
            </a:extLst>
          </p:cNvPr>
          <p:cNvSpPr/>
          <p:nvPr/>
        </p:nvSpPr>
        <p:spPr>
          <a:xfrm>
            <a:off x="3214909" y="3560322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CE12F8-F79E-4608-BECF-D71D9B5C4973}"/>
              </a:ext>
            </a:extLst>
          </p:cNvPr>
          <p:cNvSpPr/>
          <p:nvPr/>
        </p:nvSpPr>
        <p:spPr>
          <a:xfrm>
            <a:off x="2466627" y="5187781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2AFDE0-7815-45E4-B022-D508FD4E7842}"/>
              </a:ext>
            </a:extLst>
          </p:cNvPr>
          <p:cNvCxnSpPr>
            <a:cxnSpLocks/>
            <a:stCxn id="24" idx="3"/>
            <a:endCxn id="23" idx="7"/>
          </p:cNvCxnSpPr>
          <p:nvPr/>
        </p:nvCxnSpPr>
        <p:spPr>
          <a:xfrm flipH="1">
            <a:off x="1224007" y="4716664"/>
            <a:ext cx="491924" cy="5732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91CD180-BB95-441E-9D76-B91AB57DF351}"/>
              </a:ext>
            </a:extLst>
          </p:cNvPr>
          <p:cNvSpPr/>
          <p:nvPr/>
        </p:nvSpPr>
        <p:spPr>
          <a:xfrm>
            <a:off x="5934162" y="419479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70085A-F0DF-4336-A86A-DC549F06568C}"/>
              </a:ext>
            </a:extLst>
          </p:cNvPr>
          <p:cNvSpPr txBox="1"/>
          <p:nvPr/>
        </p:nvSpPr>
        <p:spPr>
          <a:xfrm>
            <a:off x="7157584" y="1609472"/>
            <a:ext cx="3919278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depth-first search always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yields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depth-first search tree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is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order in which we visit the vertices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FORWARD EDGE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forward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(u,v)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edge points from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node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one of its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descendants 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BACKWARD EDGE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backward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(u,v)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edge points from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node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one of its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ancestors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BACKWARD EDGES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ALWAYS INDICATES CYCLES 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A95AAC-FCF4-4A98-B5B6-BA94AF069CD0}"/>
              </a:ext>
            </a:extLst>
          </p:cNvPr>
          <p:cNvSpPr txBox="1"/>
          <p:nvPr/>
        </p:nvSpPr>
        <p:spPr>
          <a:xfrm>
            <a:off x="4637393" y="3339289"/>
            <a:ext cx="1156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backward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edge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8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Strongly Connected Components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(Graph Algorithms)</a:t>
            </a:r>
          </a:p>
        </p:txBody>
      </p:sp>
    </p:spTree>
    <p:extLst>
      <p:ext uri="{BB962C8B-B14F-4D97-AF65-F5344CB8AC3E}">
        <p14:creationId xmlns:p14="http://schemas.microsoft.com/office/powerpoint/2010/main" val="24161687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Strongly Connected Components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1031245" cy="4802187"/>
          </a:xfrm>
        </p:spPr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graph is connected if all its vertices are connected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graph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strongly connected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if we can get from any vertex to any other vertex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undirected graphs are strongly connected by definition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 directed graphs there may be vertices that can not be reached from everywhere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these clusters can be discovered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DFS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can find the strongly connected components of a graph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O(V)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time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if we shrink each component to a vertex these vertices form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DAG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condensation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of the given graph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 a directed graph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DAG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only if there is no subgraph that is strongly connected 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604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Strongly Connected Components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3056238" y="2533134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4815016" y="2533134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6573794" y="2533134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8332572" y="2533134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3056238" y="4250723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4815016" y="4250723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6573794" y="4250723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8332572" y="4250723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3418703" y="3385751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8777415" y="3385751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8629133" y="3451654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6936259" y="3408405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5177481" y="338575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3857369" y="3258064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3962398" y="2895599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3962398" y="461318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5704701" y="2870882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7479955" y="29697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7430532" y="281321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5712939" y="4703802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5663516" y="4547283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7430532" y="463789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3550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Strongly Connected Components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3056238" y="2533134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4815016" y="2533134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6573794" y="2533134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8332572" y="2533134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3056238" y="4250723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4815016" y="4250723"/>
            <a:ext cx="724930" cy="7249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6573794" y="4250723"/>
            <a:ext cx="724930" cy="72493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8332572" y="4250723"/>
            <a:ext cx="724930" cy="7249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3418703" y="3385751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8777415" y="3385751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8629133" y="3451654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6936259" y="3408405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5177481" y="338575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3857369" y="3258064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3962398" y="2895599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3962398" y="461318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5704701" y="2870882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7479955" y="29697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7430532" y="281321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5712939" y="4703802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5663516" y="4547283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7430532" y="463789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3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2F3FA-1F73-4D1A-B701-E6DE5BE9C58C}"/>
              </a:ext>
            </a:extLst>
          </p:cNvPr>
          <p:cNvSpPr/>
          <p:nvPr/>
        </p:nvSpPr>
        <p:spPr>
          <a:xfrm>
            <a:off x="7031110" y="157804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EB2E42-818E-47D7-8067-415A413E3712}"/>
              </a:ext>
            </a:extLst>
          </p:cNvPr>
          <p:cNvSpPr/>
          <p:nvPr/>
        </p:nvSpPr>
        <p:spPr>
          <a:xfrm>
            <a:off x="7728515" y="477567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38F7F2-91EE-470E-A0AD-840A68A82B1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656314" y="2653863"/>
            <a:ext cx="113086" cy="2121814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AB351-07E9-4C01-8069-5F33E6E6078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870664" y="1926747"/>
            <a:ext cx="3160446" cy="59527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F1B53E-8014-4F78-AB66-6D72EF50F2F8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6302639" y="4146527"/>
            <a:ext cx="1528009" cy="73128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1169EA-D0E7-4AF7-8737-79DB8E76CC51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6161103" y="2173316"/>
            <a:ext cx="972140" cy="13936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44DDA2-3067-4500-BBD2-91A45C07E44B}"/>
              </a:ext>
            </a:extLst>
          </p:cNvPr>
          <p:cNvCxnSpPr>
            <a:cxnSpLocks/>
          </p:cNvCxnSpPr>
          <p:nvPr/>
        </p:nvCxnSpPr>
        <p:spPr>
          <a:xfrm flipV="1">
            <a:off x="3943751" y="4036423"/>
            <a:ext cx="1790249" cy="9365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7A329C8-E216-4FDF-9F1D-ABC013E05A1E}"/>
              </a:ext>
            </a:extLst>
          </p:cNvPr>
          <p:cNvSpPr/>
          <p:nvPr/>
        </p:nvSpPr>
        <p:spPr>
          <a:xfrm>
            <a:off x="3307611" y="4775677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931F4E-23DA-411A-81EE-E8EF95B70306}"/>
              </a:ext>
            </a:extLst>
          </p:cNvPr>
          <p:cNvSpPr/>
          <p:nvPr/>
        </p:nvSpPr>
        <p:spPr>
          <a:xfrm>
            <a:off x="5707367" y="355125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FD997D-880A-4015-A23A-73672B34C7C3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4005016" y="5124379"/>
            <a:ext cx="3723499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E0F7BC-4E91-4BEB-BEDC-F1719B19496A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7379813" y="2275449"/>
            <a:ext cx="697405" cy="250022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C73FE8D-EC0C-4B6A-9EA3-DD7F9D49E0EA}"/>
              </a:ext>
            </a:extLst>
          </p:cNvPr>
          <p:cNvSpPr/>
          <p:nvPr/>
        </p:nvSpPr>
        <p:spPr>
          <a:xfrm>
            <a:off x="3409744" y="2267184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65EF5-E864-4164-A1B2-412494144B7B}"/>
              </a:ext>
            </a:extLst>
          </p:cNvPr>
          <p:cNvSpPr txBox="1"/>
          <p:nvPr/>
        </p:nvSpPr>
        <p:spPr>
          <a:xfrm>
            <a:off x="8033007" y="747055"/>
            <a:ext cx="2260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basically we have to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vertices with no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incoming edges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every iteration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0645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Strongly Connected Components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D84435-9A3E-4ECC-B648-EECF9D7C4669}"/>
              </a:ext>
            </a:extLst>
          </p:cNvPr>
          <p:cNvSpPr/>
          <p:nvPr/>
        </p:nvSpPr>
        <p:spPr>
          <a:xfrm>
            <a:off x="5461694" y="4809076"/>
            <a:ext cx="1076819" cy="1076819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67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DE7F52-5FD7-4A8A-A6BD-2506BF31DD8B}"/>
              </a:ext>
            </a:extLst>
          </p:cNvPr>
          <p:cNvCxnSpPr>
            <a:cxnSpLocks/>
          </p:cNvCxnSpPr>
          <p:nvPr/>
        </p:nvCxnSpPr>
        <p:spPr>
          <a:xfrm flipV="1">
            <a:off x="1349406" y="2867487"/>
            <a:ext cx="3010480" cy="135477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CCA954-B82D-4A13-AFE4-F348261BE6A5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1349406" y="4222265"/>
            <a:ext cx="4112288" cy="112522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604089-9AE8-46E2-B7FA-21725BDF3775}"/>
              </a:ext>
            </a:extLst>
          </p:cNvPr>
          <p:cNvCxnSpPr>
            <a:cxnSpLocks/>
          </p:cNvCxnSpPr>
          <p:nvPr/>
        </p:nvCxnSpPr>
        <p:spPr>
          <a:xfrm>
            <a:off x="4965505" y="2639451"/>
            <a:ext cx="831613" cy="220016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CD1EEE3-F8F6-419E-86B7-D97DA12488C3}"/>
              </a:ext>
            </a:extLst>
          </p:cNvPr>
          <p:cNvSpPr txBox="1"/>
          <p:nvPr/>
        </p:nvSpPr>
        <p:spPr>
          <a:xfrm>
            <a:off x="6624040" y="1978173"/>
            <a:ext cx="458843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can shrink each component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a single vertex (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condensation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GRAPH WILL BE</a:t>
            </a:r>
            <a:b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DIRECTED ACYCLIC GRAPH (DAG)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no cycles in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condensed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G’(V,E) graph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D02C314-7C0F-4D96-9BD2-4DC3D1568D7C}"/>
              </a:ext>
            </a:extLst>
          </p:cNvPr>
          <p:cNvSpPr/>
          <p:nvPr/>
        </p:nvSpPr>
        <p:spPr>
          <a:xfrm>
            <a:off x="693023" y="3587552"/>
            <a:ext cx="1209448" cy="12094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10AEF3-F90A-4E85-B963-D9E9A16F48DB}"/>
              </a:ext>
            </a:extLst>
          </p:cNvPr>
          <p:cNvSpPr/>
          <p:nvPr/>
        </p:nvSpPr>
        <p:spPr>
          <a:xfrm>
            <a:off x="4333252" y="2022096"/>
            <a:ext cx="1234710" cy="12347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348</a:t>
            </a:r>
          </a:p>
        </p:txBody>
      </p:sp>
    </p:spTree>
    <p:extLst>
      <p:ext uri="{BB962C8B-B14F-4D97-AF65-F5344CB8AC3E}">
        <p14:creationId xmlns:p14="http://schemas.microsoft.com/office/powerpoint/2010/main" val="128916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Strongly Connected Components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1031245" cy="480218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directed cycle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strongly connected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non-trivial strongly connected component contains at least one directed cycle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popular algorithms for finding the strongly connected components in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pPr marL="0" indent="0">
              <a:buNone/>
            </a:pPr>
            <a:endParaRPr lang="hu-HU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1.) KOSARAJU ALGORITHM</a:t>
            </a:r>
          </a:p>
          <a:p>
            <a:pPr marL="0" indent="0">
              <a:buNone/>
            </a:pPr>
            <a:endParaRPr lang="hu-HU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2.) TARJAN ALGORITHM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484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Strongly Connected Components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0E624B-6A0D-44C7-A4A5-10343D3C5F1F}"/>
              </a:ext>
            </a:extLst>
          </p:cNvPr>
          <p:cNvSpPr/>
          <p:nvPr/>
        </p:nvSpPr>
        <p:spPr>
          <a:xfrm>
            <a:off x="2106477" y="1856341"/>
            <a:ext cx="3846267" cy="43798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FA3113-7B92-44D7-8761-CA763DD1AB1F}"/>
              </a:ext>
            </a:extLst>
          </p:cNvPr>
          <p:cNvSpPr txBox="1"/>
          <p:nvPr/>
        </p:nvSpPr>
        <p:spPr>
          <a:xfrm>
            <a:off x="2416719" y="2297347"/>
            <a:ext cx="31845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KOSARAJU ALGORITHM</a:t>
            </a:r>
          </a:p>
          <a:p>
            <a:pPr algn="ctr"/>
            <a:endParaRPr lang="hu-HU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doest two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DFS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one to get the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topological ordering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on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transposed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graph to discover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strongly connected components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transpose of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is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we reverse each edges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change the start and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end vertices accordingly</a:t>
            </a:r>
          </a:p>
          <a:p>
            <a:pPr algn="ctr"/>
            <a:endParaRPr lang="en-GB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DBEC26-6C74-4B45-ABA7-721AF2E60545}"/>
              </a:ext>
            </a:extLst>
          </p:cNvPr>
          <p:cNvSpPr/>
          <p:nvPr/>
        </p:nvSpPr>
        <p:spPr>
          <a:xfrm>
            <a:off x="6229059" y="1856341"/>
            <a:ext cx="3846267" cy="43798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DE0FDF-BB3E-46B9-93D6-353D08E34C33}"/>
              </a:ext>
            </a:extLst>
          </p:cNvPr>
          <p:cNvSpPr txBox="1"/>
          <p:nvPr/>
        </p:nvSpPr>
        <p:spPr>
          <a:xfrm>
            <a:off x="6426658" y="2198103"/>
            <a:ext cx="3281860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TARJAN ALGORITHM</a:t>
            </a:r>
          </a:p>
          <a:p>
            <a:pPr algn="ctr"/>
            <a:endParaRPr lang="hu-HU" i="1" dirty="0"/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uses only one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DFS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so it is much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more popular in practise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bit more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complicated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understand and to implement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both of the approaches has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O(V+E)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linear running time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8913864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Strongly Connected Components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(Graph Algorithms)</a:t>
            </a:r>
          </a:p>
        </p:txBody>
      </p:sp>
    </p:spTree>
    <p:extLst>
      <p:ext uri="{BB962C8B-B14F-4D97-AF65-F5344CB8AC3E}">
        <p14:creationId xmlns:p14="http://schemas.microsoft.com/office/powerpoint/2010/main" val="14490360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Strongly Connected Components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DCA930-0230-456B-9A16-B144C5EC9B4F}"/>
              </a:ext>
            </a:extLst>
          </p:cNvPr>
          <p:cNvSpPr/>
          <p:nvPr/>
        </p:nvSpPr>
        <p:spPr>
          <a:xfrm>
            <a:off x="753121" y="1920796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ECOLOGY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determine the hierarchy of food chains and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strongly connected clusters are depending on each other 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72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Strongly Connected Components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DCA930-0230-456B-9A16-B144C5EC9B4F}"/>
              </a:ext>
            </a:extLst>
          </p:cNvPr>
          <p:cNvSpPr/>
          <p:nvPr/>
        </p:nvSpPr>
        <p:spPr>
          <a:xfrm>
            <a:off x="753121" y="1920796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ECOLOGY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determine the hierarchy of food chains and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strongly connected clusters are depending on each other 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2F3984-F4C0-48B7-881A-0D807826FF0D}"/>
              </a:ext>
            </a:extLst>
          </p:cNvPr>
          <p:cNvSpPr/>
          <p:nvPr/>
        </p:nvSpPr>
        <p:spPr>
          <a:xfrm>
            <a:off x="2349623" y="3529229"/>
            <a:ext cx="7492753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ENGINEERING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have a huge software and want to create packages to each connected classes we can classify according to the strongly connected components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9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Strongly Connected Components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DCA930-0230-456B-9A16-B144C5EC9B4F}"/>
              </a:ext>
            </a:extLst>
          </p:cNvPr>
          <p:cNvSpPr/>
          <p:nvPr/>
        </p:nvSpPr>
        <p:spPr>
          <a:xfrm>
            <a:off x="753121" y="1920796"/>
            <a:ext cx="7492753" cy="13255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ECOLOGY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determine the hierarchy of food chains and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strongly connected clusters are depending on each other 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2F3984-F4C0-48B7-881A-0D807826FF0D}"/>
              </a:ext>
            </a:extLst>
          </p:cNvPr>
          <p:cNvSpPr/>
          <p:nvPr/>
        </p:nvSpPr>
        <p:spPr>
          <a:xfrm>
            <a:off x="2349623" y="3529229"/>
            <a:ext cx="7492753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ENGINEERING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have a huge software and want to create packages to each connected classes we can classify according to the strongly connected components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C8B48D-527C-4A5C-B1AD-ABD7A321B601}"/>
              </a:ext>
            </a:extLst>
          </p:cNvPr>
          <p:cNvSpPr/>
          <p:nvPr/>
        </p:nvSpPr>
        <p:spPr>
          <a:xfrm>
            <a:off x="4153269" y="5167311"/>
            <a:ext cx="7492753" cy="13255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RECOMMENDER SYSTEMS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recommend another item from the same strongly 	connected component or cluster (YouTube or Facebook)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15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b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(Graph Algorithms)</a:t>
            </a:r>
          </a:p>
        </p:txBody>
      </p:sp>
    </p:spTree>
    <p:extLst>
      <p:ext uri="{BB962C8B-B14F-4D97-AF65-F5344CB8AC3E}">
        <p14:creationId xmlns:p14="http://schemas.microsoft.com/office/powerpoint/2010/main" val="35952977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1031245" cy="480218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have to use a stack for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depth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-f</a:t>
            </a: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irst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traversal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because we have to track the finishing times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standard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topological ordering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need to track whether we have already visited a given node or not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688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74E3DC-E3CD-429E-8DB4-857D14040892}"/>
              </a:ext>
            </a:extLst>
          </p:cNvPr>
          <p:cNvSpPr/>
          <p:nvPr/>
        </p:nvSpPr>
        <p:spPr>
          <a:xfrm>
            <a:off x="2570085" y="1884285"/>
            <a:ext cx="7051830" cy="11239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a depth-first search (topological ordering) on the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03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2F3FA-1F73-4D1A-B701-E6DE5BE9C58C}"/>
              </a:ext>
            </a:extLst>
          </p:cNvPr>
          <p:cNvSpPr/>
          <p:nvPr/>
        </p:nvSpPr>
        <p:spPr>
          <a:xfrm>
            <a:off x="7031110" y="157804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EB2E42-818E-47D7-8067-415A413E3712}"/>
              </a:ext>
            </a:extLst>
          </p:cNvPr>
          <p:cNvSpPr/>
          <p:nvPr/>
        </p:nvSpPr>
        <p:spPr>
          <a:xfrm>
            <a:off x="7728515" y="477567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38F7F2-91EE-470E-A0AD-840A68A82B1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656314" y="2653863"/>
            <a:ext cx="113086" cy="212181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AB351-07E9-4C01-8069-5F33E6E6078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870664" y="1926747"/>
            <a:ext cx="3160446" cy="59527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F1B53E-8014-4F78-AB66-6D72EF50F2F8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6302639" y="4146527"/>
            <a:ext cx="1528009" cy="73128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1169EA-D0E7-4AF7-8737-79DB8E76CC51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6161103" y="2173316"/>
            <a:ext cx="972140" cy="13936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44DDA2-3067-4500-BBD2-91A45C07E44B}"/>
              </a:ext>
            </a:extLst>
          </p:cNvPr>
          <p:cNvCxnSpPr>
            <a:cxnSpLocks/>
          </p:cNvCxnSpPr>
          <p:nvPr/>
        </p:nvCxnSpPr>
        <p:spPr>
          <a:xfrm flipV="1">
            <a:off x="3943751" y="4036423"/>
            <a:ext cx="1790249" cy="9365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7A329C8-E216-4FDF-9F1D-ABC013E05A1E}"/>
              </a:ext>
            </a:extLst>
          </p:cNvPr>
          <p:cNvSpPr/>
          <p:nvPr/>
        </p:nvSpPr>
        <p:spPr>
          <a:xfrm>
            <a:off x="3307611" y="4775677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931F4E-23DA-411A-81EE-E8EF95B70306}"/>
              </a:ext>
            </a:extLst>
          </p:cNvPr>
          <p:cNvSpPr/>
          <p:nvPr/>
        </p:nvSpPr>
        <p:spPr>
          <a:xfrm>
            <a:off x="5707367" y="355125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FD997D-880A-4015-A23A-73672B34C7C3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4005016" y="5124379"/>
            <a:ext cx="3723499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E0F7BC-4E91-4BEB-BEDC-F1719B19496A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7379813" y="2275449"/>
            <a:ext cx="697405" cy="250022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C73FE8D-EC0C-4B6A-9EA3-DD7F9D49E0EA}"/>
              </a:ext>
            </a:extLst>
          </p:cNvPr>
          <p:cNvSpPr/>
          <p:nvPr/>
        </p:nvSpPr>
        <p:spPr>
          <a:xfrm>
            <a:off x="3409744" y="2267184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65EF5-E864-4164-A1B2-412494144B7B}"/>
              </a:ext>
            </a:extLst>
          </p:cNvPr>
          <p:cNvSpPr txBox="1"/>
          <p:nvPr/>
        </p:nvSpPr>
        <p:spPr>
          <a:xfrm>
            <a:off x="8033007" y="747055"/>
            <a:ext cx="2260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basically we have to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vertices with no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incoming edges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every iteration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2AF7-8914-4F9E-A5EA-5FF0A5331A5C}"/>
              </a:ext>
            </a:extLst>
          </p:cNvPr>
          <p:cNvSpPr txBox="1"/>
          <p:nvPr/>
        </p:nvSpPr>
        <p:spPr>
          <a:xfrm>
            <a:off x="4106642" y="6000099"/>
            <a:ext cx="25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TOPOLOGICAL ORDER: A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1329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74E3DC-E3CD-429E-8DB4-857D14040892}"/>
              </a:ext>
            </a:extLst>
          </p:cNvPr>
          <p:cNvSpPr/>
          <p:nvPr/>
        </p:nvSpPr>
        <p:spPr>
          <a:xfrm>
            <a:off x="2570085" y="1884285"/>
            <a:ext cx="7051830" cy="11239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a depth-first search (topological ordering) on the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6A5583-BCA0-4EC1-B51D-FEB89CA82C77}"/>
              </a:ext>
            </a:extLst>
          </p:cNvPr>
          <p:cNvSpPr/>
          <p:nvPr/>
        </p:nvSpPr>
        <p:spPr>
          <a:xfrm>
            <a:off x="2570085" y="3287789"/>
            <a:ext cx="7051830" cy="11239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transpose the original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to get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transposed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G’(V,E)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  <a:endParaRPr lang="hu-HU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92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74E3DC-E3CD-429E-8DB4-857D14040892}"/>
              </a:ext>
            </a:extLst>
          </p:cNvPr>
          <p:cNvSpPr/>
          <p:nvPr/>
        </p:nvSpPr>
        <p:spPr>
          <a:xfrm>
            <a:off x="2570085" y="1884285"/>
            <a:ext cx="7051830" cy="11239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a depth-first search (topological ordering) on the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6A5583-BCA0-4EC1-B51D-FEB89CA82C77}"/>
              </a:ext>
            </a:extLst>
          </p:cNvPr>
          <p:cNvSpPr/>
          <p:nvPr/>
        </p:nvSpPr>
        <p:spPr>
          <a:xfrm>
            <a:off x="2570085" y="3287789"/>
            <a:ext cx="7051830" cy="11239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transpose the original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 to get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transposed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G’(V,E)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  <a:endParaRPr lang="hu-HU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DE300F-C064-4CE8-8F77-9A5FA379BFB0}"/>
              </a:ext>
            </a:extLst>
          </p:cNvPr>
          <p:cNvSpPr/>
          <p:nvPr/>
        </p:nvSpPr>
        <p:spPr>
          <a:xfrm>
            <a:off x="2570085" y="4691293"/>
            <a:ext cx="7051830" cy="11239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 all the vertices in the topological order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construct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strongly connected components</a:t>
            </a:r>
            <a:endParaRPr lang="hu-HU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6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2FBBF9-E0DB-46FD-9BBD-5D21282773FB}"/>
              </a:ext>
            </a:extLst>
          </p:cNvPr>
          <p:cNvSpPr/>
          <p:nvPr/>
        </p:nvSpPr>
        <p:spPr>
          <a:xfrm>
            <a:off x="2253048" y="2098127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008FE4-60A6-4F61-A57B-F142597F0648}"/>
              </a:ext>
            </a:extLst>
          </p:cNvPr>
          <p:cNvSpPr/>
          <p:nvPr/>
        </p:nvSpPr>
        <p:spPr>
          <a:xfrm>
            <a:off x="4011826" y="2098127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3E87B7-EC77-4D51-9EA4-E499F0F9A6D0}"/>
              </a:ext>
            </a:extLst>
          </p:cNvPr>
          <p:cNvSpPr/>
          <p:nvPr/>
        </p:nvSpPr>
        <p:spPr>
          <a:xfrm>
            <a:off x="2253048" y="3815716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44C178C-7280-4255-BA57-AF8625FC92CA}"/>
              </a:ext>
            </a:extLst>
          </p:cNvPr>
          <p:cNvSpPr/>
          <p:nvPr/>
        </p:nvSpPr>
        <p:spPr>
          <a:xfrm>
            <a:off x="4011826" y="3815716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5E44B1-FF1E-4241-B789-2F9FAAB5C90F}"/>
              </a:ext>
            </a:extLst>
          </p:cNvPr>
          <p:cNvCxnSpPr/>
          <p:nvPr/>
        </p:nvCxnSpPr>
        <p:spPr>
          <a:xfrm flipV="1">
            <a:off x="2615513" y="2950744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8C02EE-E00E-460A-B3BB-56DCA45980FE}"/>
              </a:ext>
            </a:extLst>
          </p:cNvPr>
          <p:cNvCxnSpPr/>
          <p:nvPr/>
        </p:nvCxnSpPr>
        <p:spPr>
          <a:xfrm>
            <a:off x="4374291" y="2950744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2C9A5B-37FE-43D1-B510-EC1198DA2389}"/>
              </a:ext>
            </a:extLst>
          </p:cNvPr>
          <p:cNvCxnSpPr/>
          <p:nvPr/>
        </p:nvCxnSpPr>
        <p:spPr>
          <a:xfrm flipH="1">
            <a:off x="3054179" y="2823057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4CF5B1-7714-4C83-8B70-DED0E357F689}"/>
              </a:ext>
            </a:extLst>
          </p:cNvPr>
          <p:cNvCxnSpPr/>
          <p:nvPr/>
        </p:nvCxnSpPr>
        <p:spPr>
          <a:xfrm>
            <a:off x="3159208" y="2460592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973703-3C8C-4D90-A240-3566917B6EF0}"/>
              </a:ext>
            </a:extLst>
          </p:cNvPr>
          <p:cNvCxnSpPr/>
          <p:nvPr/>
        </p:nvCxnSpPr>
        <p:spPr>
          <a:xfrm>
            <a:off x="3159208" y="4178181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6456C33-E9F7-4C09-9089-ADCB78CFFB41}"/>
              </a:ext>
            </a:extLst>
          </p:cNvPr>
          <p:cNvSpPr/>
          <p:nvPr/>
        </p:nvSpPr>
        <p:spPr>
          <a:xfrm>
            <a:off x="7455245" y="2098127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6B028F-4BDE-4FB2-8E2E-6DB74E9782D4}"/>
              </a:ext>
            </a:extLst>
          </p:cNvPr>
          <p:cNvSpPr/>
          <p:nvPr/>
        </p:nvSpPr>
        <p:spPr>
          <a:xfrm>
            <a:off x="9214023" y="2098127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7DC444-C776-40D5-BCB8-48778EA2182D}"/>
              </a:ext>
            </a:extLst>
          </p:cNvPr>
          <p:cNvSpPr/>
          <p:nvPr/>
        </p:nvSpPr>
        <p:spPr>
          <a:xfrm>
            <a:off x="7455245" y="3815716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DDD1FE2-41FD-48EA-8828-3054D8182FA3}"/>
              </a:ext>
            </a:extLst>
          </p:cNvPr>
          <p:cNvSpPr/>
          <p:nvPr/>
        </p:nvSpPr>
        <p:spPr>
          <a:xfrm>
            <a:off x="9214023" y="3815716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E12E85-5AA5-4D48-946E-2ADFA50740B0}"/>
              </a:ext>
            </a:extLst>
          </p:cNvPr>
          <p:cNvCxnSpPr>
            <a:cxnSpLocks/>
          </p:cNvCxnSpPr>
          <p:nvPr/>
        </p:nvCxnSpPr>
        <p:spPr>
          <a:xfrm>
            <a:off x="7817710" y="2938389"/>
            <a:ext cx="0" cy="72080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A242AE-0AB4-49FA-8920-02F82A2B752D}"/>
              </a:ext>
            </a:extLst>
          </p:cNvPr>
          <p:cNvCxnSpPr>
            <a:cxnSpLocks/>
          </p:cNvCxnSpPr>
          <p:nvPr/>
        </p:nvCxnSpPr>
        <p:spPr>
          <a:xfrm flipV="1">
            <a:off x="9573970" y="2968640"/>
            <a:ext cx="0" cy="66030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B15CE5-392B-412F-B2C5-C111F4077EDB}"/>
              </a:ext>
            </a:extLst>
          </p:cNvPr>
          <p:cNvCxnSpPr>
            <a:cxnSpLocks/>
          </p:cNvCxnSpPr>
          <p:nvPr/>
        </p:nvCxnSpPr>
        <p:spPr>
          <a:xfrm flipV="1">
            <a:off x="8252981" y="2789344"/>
            <a:ext cx="885718" cy="9859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379FE9-CFCA-4017-BF43-8B510E4B3BAE}"/>
              </a:ext>
            </a:extLst>
          </p:cNvPr>
          <p:cNvCxnSpPr>
            <a:cxnSpLocks/>
          </p:cNvCxnSpPr>
          <p:nvPr/>
        </p:nvCxnSpPr>
        <p:spPr>
          <a:xfrm flipH="1">
            <a:off x="8326247" y="2426558"/>
            <a:ext cx="73964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9ECB6F-13DF-4D6C-A4A3-E743213E195C}"/>
              </a:ext>
            </a:extLst>
          </p:cNvPr>
          <p:cNvCxnSpPr>
            <a:cxnSpLocks/>
          </p:cNvCxnSpPr>
          <p:nvPr/>
        </p:nvCxnSpPr>
        <p:spPr>
          <a:xfrm flipH="1">
            <a:off x="8351729" y="4169303"/>
            <a:ext cx="73964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3A1CE1F-A096-42F2-A240-80AD28E758DC}"/>
              </a:ext>
            </a:extLst>
          </p:cNvPr>
          <p:cNvSpPr txBox="1"/>
          <p:nvPr/>
        </p:nvSpPr>
        <p:spPr>
          <a:xfrm>
            <a:off x="2121021" y="4977251"/>
            <a:ext cx="2830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have to do a standard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topological ordering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original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graph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4F7AA7-FCCB-42AF-BE91-EE28DAE83786}"/>
              </a:ext>
            </a:extLst>
          </p:cNvPr>
          <p:cNvSpPr txBox="1"/>
          <p:nvPr/>
        </p:nvSpPr>
        <p:spPr>
          <a:xfrm>
            <a:off x="7240846" y="4977251"/>
            <a:ext cx="3016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use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G’(V,E)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transposed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graph to Find the strongly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connected components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7920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5541683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4516294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9474711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2170822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9900550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464215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62615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Topological Ordering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2F3FA-1F73-4D1A-B701-E6DE5BE9C58C}"/>
              </a:ext>
            </a:extLst>
          </p:cNvPr>
          <p:cNvSpPr/>
          <p:nvPr/>
        </p:nvSpPr>
        <p:spPr>
          <a:xfrm>
            <a:off x="7031110" y="1578044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EB2E42-818E-47D7-8067-415A413E3712}"/>
              </a:ext>
            </a:extLst>
          </p:cNvPr>
          <p:cNvSpPr/>
          <p:nvPr/>
        </p:nvSpPr>
        <p:spPr>
          <a:xfrm>
            <a:off x="7728515" y="4775676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38F7F2-91EE-470E-A0AD-840A68A82B1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656314" y="2653863"/>
            <a:ext cx="113086" cy="2121814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AB351-07E9-4C01-8069-5F33E6E6078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870664" y="1926747"/>
            <a:ext cx="3160446" cy="59527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F1B53E-8014-4F78-AB66-6D72EF50F2F8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6302639" y="4146527"/>
            <a:ext cx="1528009" cy="73128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1169EA-D0E7-4AF7-8737-79DB8E76CC51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6161103" y="2173316"/>
            <a:ext cx="972140" cy="13936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44DDA2-3067-4500-BBD2-91A45C07E44B}"/>
              </a:ext>
            </a:extLst>
          </p:cNvPr>
          <p:cNvCxnSpPr>
            <a:cxnSpLocks/>
          </p:cNvCxnSpPr>
          <p:nvPr/>
        </p:nvCxnSpPr>
        <p:spPr>
          <a:xfrm flipV="1">
            <a:off x="3943751" y="4036423"/>
            <a:ext cx="1790249" cy="93654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7A329C8-E216-4FDF-9F1D-ABC013E05A1E}"/>
              </a:ext>
            </a:extLst>
          </p:cNvPr>
          <p:cNvSpPr/>
          <p:nvPr/>
        </p:nvSpPr>
        <p:spPr>
          <a:xfrm>
            <a:off x="3307611" y="4775677"/>
            <a:ext cx="697405" cy="6974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931F4E-23DA-411A-81EE-E8EF95B70306}"/>
              </a:ext>
            </a:extLst>
          </p:cNvPr>
          <p:cNvSpPr/>
          <p:nvPr/>
        </p:nvSpPr>
        <p:spPr>
          <a:xfrm>
            <a:off x="5707367" y="3551255"/>
            <a:ext cx="697405" cy="6974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FD997D-880A-4015-A23A-73672B34C7C3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4005016" y="5124379"/>
            <a:ext cx="3723499" cy="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E0F7BC-4E91-4BEB-BEDC-F1719B19496A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7379813" y="2275449"/>
            <a:ext cx="697405" cy="250022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C73FE8D-EC0C-4B6A-9EA3-DD7F9D49E0EA}"/>
              </a:ext>
            </a:extLst>
          </p:cNvPr>
          <p:cNvSpPr/>
          <p:nvPr/>
        </p:nvSpPr>
        <p:spPr>
          <a:xfrm>
            <a:off x="3409744" y="2267184"/>
            <a:ext cx="697405" cy="69740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65EF5-E864-4164-A1B2-412494144B7B}"/>
              </a:ext>
            </a:extLst>
          </p:cNvPr>
          <p:cNvSpPr txBox="1"/>
          <p:nvPr/>
        </p:nvSpPr>
        <p:spPr>
          <a:xfrm>
            <a:off x="8033007" y="747055"/>
            <a:ext cx="2260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basically we have to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vertices with no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incoming edges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G(V,E)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graph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every iteration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2AF7-8914-4F9E-A5EA-5FF0A5331A5C}"/>
              </a:ext>
            </a:extLst>
          </p:cNvPr>
          <p:cNvSpPr txBox="1"/>
          <p:nvPr/>
        </p:nvSpPr>
        <p:spPr>
          <a:xfrm>
            <a:off x="4106642" y="6000099"/>
            <a:ext cx="292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TOPOLOGICAL ORDER: A – B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3390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7379875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451307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5768792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532308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328709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39D3A0F4-5420-4FF6-BF17-CAAE1E74C0FF}"/>
              </a:ext>
            </a:extLst>
          </p:cNvPr>
          <p:cNvSpPr/>
          <p:nvPr/>
        </p:nvSpPr>
        <p:spPr>
          <a:xfrm>
            <a:off x="8704398" y="3637775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3210984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39D3A0F4-5420-4FF6-BF17-CAAE1E74C0FF}"/>
              </a:ext>
            </a:extLst>
          </p:cNvPr>
          <p:cNvSpPr/>
          <p:nvPr/>
        </p:nvSpPr>
        <p:spPr>
          <a:xfrm>
            <a:off x="8704398" y="3637775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191969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39D3A0F4-5420-4FF6-BF17-CAAE1E74C0FF}"/>
              </a:ext>
            </a:extLst>
          </p:cNvPr>
          <p:cNvSpPr/>
          <p:nvPr/>
        </p:nvSpPr>
        <p:spPr>
          <a:xfrm>
            <a:off x="8704398" y="3637775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DE1B7612-4C33-44F5-BCED-CB8E83180602}"/>
              </a:ext>
            </a:extLst>
          </p:cNvPr>
          <p:cNvSpPr/>
          <p:nvPr/>
        </p:nvSpPr>
        <p:spPr>
          <a:xfrm>
            <a:off x="8704398" y="318108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8862803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39D3A0F4-5420-4FF6-BF17-CAAE1E74C0FF}"/>
              </a:ext>
            </a:extLst>
          </p:cNvPr>
          <p:cNvSpPr/>
          <p:nvPr/>
        </p:nvSpPr>
        <p:spPr>
          <a:xfrm>
            <a:off x="8704398" y="3637775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DE1B7612-4C33-44F5-BCED-CB8E83180602}"/>
              </a:ext>
            </a:extLst>
          </p:cNvPr>
          <p:cNvSpPr/>
          <p:nvPr/>
        </p:nvSpPr>
        <p:spPr>
          <a:xfrm>
            <a:off x="8704398" y="318108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9AFA87C8-4425-4D3E-91B2-B14E717E308A}"/>
              </a:ext>
            </a:extLst>
          </p:cNvPr>
          <p:cNvSpPr/>
          <p:nvPr/>
        </p:nvSpPr>
        <p:spPr>
          <a:xfrm>
            <a:off x="8704398" y="273349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121331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Kosaraju’s Algorithm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C7B311-EF02-4D51-8D53-42DFACFD5F6E}"/>
              </a:ext>
            </a:extLst>
          </p:cNvPr>
          <p:cNvSpPr/>
          <p:nvPr/>
        </p:nvSpPr>
        <p:spPr>
          <a:xfrm>
            <a:off x="1360599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44C7E4-7943-42A1-8D75-37CDE06EEE0B}"/>
              </a:ext>
            </a:extLst>
          </p:cNvPr>
          <p:cNvSpPr/>
          <p:nvPr/>
        </p:nvSpPr>
        <p:spPr>
          <a:xfrm>
            <a:off x="3119377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A53C09-D7A7-4592-BF1E-1CC6ADECBD6B}"/>
              </a:ext>
            </a:extLst>
          </p:cNvPr>
          <p:cNvSpPr/>
          <p:nvPr/>
        </p:nvSpPr>
        <p:spPr>
          <a:xfrm>
            <a:off x="4878155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713D2-D7A6-4727-BE95-69CCE0D608A8}"/>
              </a:ext>
            </a:extLst>
          </p:cNvPr>
          <p:cNvSpPr/>
          <p:nvPr/>
        </p:nvSpPr>
        <p:spPr>
          <a:xfrm>
            <a:off x="6636933" y="2550890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66977C-5B62-4377-A62C-EE552C6AD77F}"/>
              </a:ext>
            </a:extLst>
          </p:cNvPr>
          <p:cNvSpPr/>
          <p:nvPr/>
        </p:nvSpPr>
        <p:spPr>
          <a:xfrm>
            <a:off x="1360599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FBABBA-FD62-42B7-84E6-D27DE61B9FA1}"/>
              </a:ext>
            </a:extLst>
          </p:cNvPr>
          <p:cNvSpPr/>
          <p:nvPr/>
        </p:nvSpPr>
        <p:spPr>
          <a:xfrm>
            <a:off x="3119377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80C4E-8D23-4DB8-9FD7-869C82E0E9DE}"/>
              </a:ext>
            </a:extLst>
          </p:cNvPr>
          <p:cNvSpPr/>
          <p:nvPr/>
        </p:nvSpPr>
        <p:spPr>
          <a:xfrm>
            <a:off x="4878155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0EA0C-25C2-4637-AE98-6E9EE70862B6}"/>
              </a:ext>
            </a:extLst>
          </p:cNvPr>
          <p:cNvSpPr/>
          <p:nvPr/>
        </p:nvSpPr>
        <p:spPr>
          <a:xfrm>
            <a:off x="6636933" y="4268479"/>
            <a:ext cx="724930" cy="7249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0E5C3E-7FC7-42CE-B72A-6F8D434217A6}"/>
              </a:ext>
            </a:extLst>
          </p:cNvPr>
          <p:cNvCxnSpPr/>
          <p:nvPr/>
        </p:nvCxnSpPr>
        <p:spPr>
          <a:xfrm flipV="1">
            <a:off x="1723064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ED287-2573-41AB-BDA3-8D168E222B39}"/>
              </a:ext>
            </a:extLst>
          </p:cNvPr>
          <p:cNvCxnSpPr/>
          <p:nvPr/>
        </p:nvCxnSpPr>
        <p:spPr>
          <a:xfrm flipV="1">
            <a:off x="7081776" y="3403507"/>
            <a:ext cx="0" cy="7084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FFC4E7-2042-4354-8D9F-17D64CDC7D18}"/>
              </a:ext>
            </a:extLst>
          </p:cNvPr>
          <p:cNvCxnSpPr/>
          <p:nvPr/>
        </p:nvCxnSpPr>
        <p:spPr>
          <a:xfrm>
            <a:off x="6933494" y="3469410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F25B4-5211-4CC3-A903-1E07E644F075}"/>
              </a:ext>
            </a:extLst>
          </p:cNvPr>
          <p:cNvCxnSpPr/>
          <p:nvPr/>
        </p:nvCxnSpPr>
        <p:spPr>
          <a:xfrm>
            <a:off x="5240620" y="3426161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F5C99E-ED78-4352-933C-1A8827B32A9D}"/>
              </a:ext>
            </a:extLst>
          </p:cNvPr>
          <p:cNvCxnSpPr/>
          <p:nvPr/>
        </p:nvCxnSpPr>
        <p:spPr>
          <a:xfrm>
            <a:off x="3481842" y="3403507"/>
            <a:ext cx="0" cy="6631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AE7D7C-180D-4314-A5CD-CC5520785B24}"/>
              </a:ext>
            </a:extLst>
          </p:cNvPr>
          <p:cNvCxnSpPr/>
          <p:nvPr/>
        </p:nvCxnSpPr>
        <p:spPr>
          <a:xfrm flipH="1">
            <a:off x="2161730" y="3275820"/>
            <a:ext cx="879388" cy="9185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0B8791-841F-4B4C-A44E-87510F0DEB3B}"/>
              </a:ext>
            </a:extLst>
          </p:cNvPr>
          <p:cNvCxnSpPr/>
          <p:nvPr/>
        </p:nvCxnSpPr>
        <p:spPr>
          <a:xfrm>
            <a:off x="2266759" y="2913355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38CFA-2C97-4CE0-9575-F68F2974FFA1}"/>
              </a:ext>
            </a:extLst>
          </p:cNvPr>
          <p:cNvCxnSpPr/>
          <p:nvPr/>
        </p:nvCxnSpPr>
        <p:spPr>
          <a:xfrm>
            <a:off x="2266759" y="463094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4EE130-3BDC-4562-89CC-A49A173C2916}"/>
              </a:ext>
            </a:extLst>
          </p:cNvPr>
          <p:cNvCxnSpPr/>
          <p:nvPr/>
        </p:nvCxnSpPr>
        <p:spPr>
          <a:xfrm>
            <a:off x="4009062" y="288863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07DC7-83F5-4E79-9C4B-A4AEF85353B1}"/>
              </a:ext>
            </a:extLst>
          </p:cNvPr>
          <p:cNvCxnSpPr/>
          <p:nvPr/>
        </p:nvCxnSpPr>
        <p:spPr>
          <a:xfrm>
            <a:off x="5784316" y="2987494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F781FC-CD21-4F89-B708-78DEF09945DD}"/>
              </a:ext>
            </a:extLst>
          </p:cNvPr>
          <p:cNvCxnSpPr/>
          <p:nvPr/>
        </p:nvCxnSpPr>
        <p:spPr>
          <a:xfrm flipH="1">
            <a:off x="5734893" y="283097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8C57-545B-4134-9789-7D539ED8F69E}"/>
              </a:ext>
            </a:extLst>
          </p:cNvPr>
          <p:cNvCxnSpPr/>
          <p:nvPr/>
        </p:nvCxnSpPr>
        <p:spPr>
          <a:xfrm>
            <a:off x="4017300" y="4721558"/>
            <a:ext cx="75376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93D2E-38C0-4A7C-BA51-AFB92CF0ED6B}"/>
              </a:ext>
            </a:extLst>
          </p:cNvPr>
          <p:cNvCxnSpPr/>
          <p:nvPr/>
        </p:nvCxnSpPr>
        <p:spPr>
          <a:xfrm flipH="1">
            <a:off x="3967877" y="4565039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975D9-7BE5-4B1A-A981-DA63D27C8176}"/>
              </a:ext>
            </a:extLst>
          </p:cNvPr>
          <p:cNvCxnSpPr/>
          <p:nvPr/>
        </p:nvCxnSpPr>
        <p:spPr>
          <a:xfrm flipH="1">
            <a:off x="5734893" y="4655655"/>
            <a:ext cx="762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0">
            <a:extLst>
              <a:ext uri="{FF2B5EF4-FFF2-40B4-BE49-F238E27FC236}">
                <a16:creationId xmlns:a16="http://schemas.microsoft.com/office/drawing/2014/main" id="{78BEC3C5-9BEE-4915-8FDF-1C4B645E4B1F}"/>
              </a:ext>
            </a:extLst>
          </p:cNvPr>
          <p:cNvSpPr/>
          <p:nvPr/>
        </p:nvSpPr>
        <p:spPr>
          <a:xfrm>
            <a:off x="8630259" y="1055824"/>
            <a:ext cx="2561968" cy="48472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2">
            <a:extLst>
              <a:ext uri="{FF2B5EF4-FFF2-40B4-BE49-F238E27FC236}">
                <a16:creationId xmlns:a16="http://schemas.microsoft.com/office/drawing/2014/main" id="{539490A8-50A1-4743-AD56-E237DA92CC66}"/>
              </a:ext>
            </a:extLst>
          </p:cNvPr>
          <p:cNvSpPr txBox="1"/>
          <p:nvPr/>
        </p:nvSpPr>
        <p:spPr>
          <a:xfrm>
            <a:off x="9305804" y="6017243"/>
            <a:ext cx="1210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rgbClr val="00B0F0"/>
                </a:solidFill>
              </a:rPr>
              <a:t>STACK</a:t>
            </a:r>
          </a:p>
        </p:txBody>
      </p:sp>
      <p:sp>
        <p:nvSpPr>
          <p:cNvPr id="31" name="Lekerekített téglalap 24">
            <a:extLst>
              <a:ext uri="{FF2B5EF4-FFF2-40B4-BE49-F238E27FC236}">
                <a16:creationId xmlns:a16="http://schemas.microsoft.com/office/drawing/2014/main" id="{04FDB5B1-348C-42A9-B095-E88A846BD778}"/>
              </a:ext>
            </a:extLst>
          </p:cNvPr>
          <p:cNvSpPr/>
          <p:nvPr/>
        </p:nvSpPr>
        <p:spPr>
          <a:xfrm>
            <a:off x="8708500" y="5450890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2" name="Lekerekített téglalap 24">
            <a:extLst>
              <a:ext uri="{FF2B5EF4-FFF2-40B4-BE49-F238E27FC236}">
                <a16:creationId xmlns:a16="http://schemas.microsoft.com/office/drawing/2014/main" id="{D1875305-8702-4717-BEA9-9222A55298FD}"/>
              </a:ext>
            </a:extLst>
          </p:cNvPr>
          <p:cNvSpPr/>
          <p:nvPr/>
        </p:nvSpPr>
        <p:spPr>
          <a:xfrm>
            <a:off x="8704398" y="499874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33" name="Lekerekített téglalap 24">
            <a:extLst>
              <a:ext uri="{FF2B5EF4-FFF2-40B4-BE49-F238E27FC236}">
                <a16:creationId xmlns:a16="http://schemas.microsoft.com/office/drawing/2014/main" id="{BC1393EE-82BB-4785-AFBC-0B7353CC5BEE}"/>
              </a:ext>
            </a:extLst>
          </p:cNvPr>
          <p:cNvSpPr/>
          <p:nvPr/>
        </p:nvSpPr>
        <p:spPr>
          <a:xfrm>
            <a:off x="8704398" y="4551159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34" name="Lekerekített téglalap 24">
            <a:extLst>
              <a:ext uri="{FF2B5EF4-FFF2-40B4-BE49-F238E27FC236}">
                <a16:creationId xmlns:a16="http://schemas.microsoft.com/office/drawing/2014/main" id="{5DB28EC1-89DD-4EBF-ADA9-B5C2752F2B11}"/>
              </a:ext>
            </a:extLst>
          </p:cNvPr>
          <p:cNvSpPr/>
          <p:nvPr/>
        </p:nvSpPr>
        <p:spPr>
          <a:xfrm>
            <a:off x="8704398" y="4094467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35" name="Lekerekített téglalap 24">
            <a:extLst>
              <a:ext uri="{FF2B5EF4-FFF2-40B4-BE49-F238E27FC236}">
                <a16:creationId xmlns:a16="http://schemas.microsoft.com/office/drawing/2014/main" id="{39D3A0F4-5420-4FF6-BF17-CAAE1E74C0FF}"/>
              </a:ext>
            </a:extLst>
          </p:cNvPr>
          <p:cNvSpPr/>
          <p:nvPr/>
        </p:nvSpPr>
        <p:spPr>
          <a:xfrm>
            <a:off x="8704398" y="3637775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6" name="Lekerekített téglalap 24">
            <a:extLst>
              <a:ext uri="{FF2B5EF4-FFF2-40B4-BE49-F238E27FC236}">
                <a16:creationId xmlns:a16="http://schemas.microsoft.com/office/drawing/2014/main" id="{DE1B7612-4C33-44F5-BCED-CB8E83180602}"/>
              </a:ext>
            </a:extLst>
          </p:cNvPr>
          <p:cNvSpPr/>
          <p:nvPr/>
        </p:nvSpPr>
        <p:spPr>
          <a:xfrm>
            <a:off x="8704398" y="318108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7" name="Lekerekített téglalap 24">
            <a:extLst>
              <a:ext uri="{FF2B5EF4-FFF2-40B4-BE49-F238E27FC236}">
                <a16:creationId xmlns:a16="http://schemas.microsoft.com/office/drawing/2014/main" id="{9AFA87C8-4425-4D3E-91B2-B14E717E308A}"/>
              </a:ext>
            </a:extLst>
          </p:cNvPr>
          <p:cNvSpPr/>
          <p:nvPr/>
        </p:nvSpPr>
        <p:spPr>
          <a:xfrm>
            <a:off x="8704398" y="2733493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8" name="Lekerekített téglalap 24">
            <a:extLst>
              <a:ext uri="{FF2B5EF4-FFF2-40B4-BE49-F238E27FC236}">
                <a16:creationId xmlns:a16="http://schemas.microsoft.com/office/drawing/2014/main" id="{E43A3873-BA54-4A36-A8BC-98C59F770E0E}"/>
              </a:ext>
            </a:extLst>
          </p:cNvPr>
          <p:cNvSpPr/>
          <p:nvPr/>
        </p:nvSpPr>
        <p:spPr>
          <a:xfrm>
            <a:off x="8704398" y="2276801"/>
            <a:ext cx="2413687" cy="377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i="1" dirty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8263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43559</TotalTime>
  <Words>9784</Words>
  <Application>Microsoft Office PowerPoint</Application>
  <PresentationFormat>Widescreen</PresentationFormat>
  <Paragraphs>3774</Paragraphs>
  <Slides>295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295</vt:i4>
      </vt:variant>
    </vt:vector>
  </HeadingPairs>
  <TitlesOfParts>
    <vt:vector size="300" baseType="lpstr">
      <vt:lpstr>Arial</vt:lpstr>
      <vt:lpstr>Calibri</vt:lpstr>
      <vt:lpstr>Calibri Light</vt:lpstr>
      <vt:lpstr>Cambria Math</vt:lpstr>
      <vt:lpstr>Office Theme</vt:lpstr>
      <vt:lpstr>Topological Ordering (Graph Algorithms)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Topological Ordering</vt:lpstr>
      <vt:lpstr>DAG Shortest Path (Graph Algorithms)</vt:lpstr>
      <vt:lpstr>DAG Shortest Path</vt:lpstr>
      <vt:lpstr>DAG Shortest Path</vt:lpstr>
      <vt:lpstr>DAG Shortest Path</vt:lpstr>
      <vt:lpstr>DAG Shortest Path</vt:lpstr>
      <vt:lpstr>Topological Ordering</vt:lpstr>
      <vt:lpstr>Topological Ordering</vt:lpstr>
      <vt:lpstr>Dynamic Programming (Graph Algorithms)</vt:lpstr>
      <vt:lpstr>Dynamic Programming Paradigm</vt:lpstr>
      <vt:lpstr>Dynamic Programming Paradigm</vt:lpstr>
      <vt:lpstr>Dynamic Programming Paradigm</vt:lpstr>
      <vt:lpstr>Dynamic Programming Paradigm</vt:lpstr>
      <vt:lpstr>Dynamic Programming Paradigm</vt:lpstr>
      <vt:lpstr>Dynamic Programming with DAGs</vt:lpstr>
      <vt:lpstr>Longest Increasing Subsequence Problem</vt:lpstr>
      <vt:lpstr>Longest Increasing Subsequence Problem</vt:lpstr>
      <vt:lpstr>Longest Increasing Subsequence Problem</vt:lpstr>
      <vt:lpstr>Cycle Detection (Graph Algorithms)</vt:lpstr>
      <vt:lpstr>Cycle Detection</vt:lpstr>
      <vt:lpstr>Cycle Detection</vt:lpstr>
      <vt:lpstr>Cycle Detection</vt:lpstr>
      <vt:lpstr>Operating Systems and Cycles</vt:lpstr>
      <vt:lpstr>Cycle Detection</vt:lpstr>
      <vt:lpstr>Cycle Detection</vt:lpstr>
      <vt:lpstr>Cycle Detection</vt:lpstr>
      <vt:lpstr>Cycle Detection</vt:lpstr>
      <vt:lpstr>Cycle Detection</vt:lpstr>
      <vt:lpstr>Cycle Detection</vt:lpstr>
      <vt:lpstr>Cycle Detection</vt:lpstr>
      <vt:lpstr>Cycle Detection</vt:lpstr>
      <vt:lpstr>Cycle Detection</vt:lpstr>
      <vt:lpstr>Cycle Detection</vt:lpstr>
      <vt:lpstr>Cycle Detection</vt:lpstr>
      <vt:lpstr>Cycle Detection</vt:lpstr>
      <vt:lpstr>Cycle Detection</vt:lpstr>
      <vt:lpstr>Cycle Detection</vt:lpstr>
      <vt:lpstr>Backward and Forward Edges</vt:lpstr>
      <vt:lpstr>Backward and Forward Edges</vt:lpstr>
      <vt:lpstr>Backward and Forward Edges</vt:lpstr>
      <vt:lpstr>Strongly Connected Components (Graph Algorithms)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</vt:lpstr>
      <vt:lpstr>Strongly Connected Components Applications (Graph Algorithms)</vt:lpstr>
      <vt:lpstr>Strongly Connected Components</vt:lpstr>
      <vt:lpstr>Strongly Connected Components</vt:lpstr>
      <vt:lpstr>Strongly Connected Components</vt:lpstr>
      <vt:lpstr>Kosaraju’s Algorithm (Graph Algorithms)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Kosaraju’s Algorithm</vt:lpstr>
      <vt:lpstr>Tarjan’s Algorithm (Graph Algorithms)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Stack Invariant</vt:lpstr>
      <vt:lpstr>Stack Invariant</vt:lpstr>
      <vt:lpstr>Stack Invariant</vt:lpstr>
      <vt:lpstr>Stack Invariant</vt:lpstr>
      <vt:lpstr>Stack Invariant</vt:lpstr>
      <vt:lpstr>Stack Invariant</vt:lpstr>
      <vt:lpstr>Stack Invariant</vt:lpstr>
      <vt:lpstr>Stack Invariant</vt:lpstr>
      <vt:lpstr>Stack Invariant</vt:lpstr>
      <vt:lpstr>Stack Invariant</vt:lpstr>
      <vt:lpstr>Stack Invariant</vt:lpstr>
      <vt:lpstr>Stack Invariant</vt:lpstr>
      <vt:lpstr>Stack Invariant</vt:lpstr>
      <vt:lpstr>Stack Invariant</vt:lpstr>
      <vt:lpstr>Stack Invariant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Tarjan’s Algorithm</vt:lpstr>
      <vt:lpstr>Maximum Flow Problem (Graph Algorithms)</vt:lpstr>
      <vt:lpstr>Maximum Flow Problem</vt:lpstr>
      <vt:lpstr>Maximum Flow Problem</vt:lpstr>
      <vt:lpstr>Maximum Flow Problem</vt:lpstr>
      <vt:lpstr>Maximum Flow Problem</vt:lpstr>
      <vt:lpstr>Maximum Flow Problem</vt:lpstr>
      <vt:lpstr>Maximum Flow Problem</vt:lpstr>
      <vt:lpstr>Maximum Flow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 network properties</vt:lpstr>
      <vt:lpstr>Flow network properties</vt:lpstr>
      <vt:lpstr>Flow network properties</vt:lpstr>
      <vt:lpstr>Flow network properties</vt:lpstr>
      <vt:lpstr>Flow network properties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Cuts</vt:lpstr>
      <vt:lpstr>Cuts</vt:lpstr>
      <vt:lpstr>PowerPoint Presentation</vt:lpstr>
      <vt:lpstr>PowerPoint Presentation</vt:lpstr>
      <vt:lpstr>PowerPoint Presentation</vt:lpstr>
      <vt:lpstr>Cuts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Max flow – min cut theorem</vt:lpstr>
      <vt:lpstr>PowerPoint Presentation</vt:lpstr>
      <vt:lpstr>Residual network</vt:lpstr>
      <vt:lpstr>Residual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Ford-Fulkerson algorithm</vt:lpstr>
      <vt:lpstr>Ford-Fulkerson algorithm</vt:lpstr>
      <vt:lpstr>Ford-Fulkerson algorithm</vt:lpstr>
      <vt:lpstr>Edmonds-Karp algorithm</vt:lpstr>
      <vt:lpstr>PowerPoint Presentation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Illustration</vt:lpstr>
      <vt:lpstr>PowerPoint Presentation</vt:lpstr>
      <vt:lpstr>Applications</vt:lpstr>
      <vt:lpstr>Applications</vt:lpstr>
      <vt:lpstr>Applications</vt:lpstr>
      <vt:lpstr>Applications</vt:lpstr>
      <vt:lpstr>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BALÁZS</cp:lastModifiedBy>
  <cp:revision>419</cp:revision>
  <dcterms:created xsi:type="dcterms:W3CDTF">2019-01-16T12:03:26Z</dcterms:created>
  <dcterms:modified xsi:type="dcterms:W3CDTF">2021-12-08T13:07:11Z</dcterms:modified>
</cp:coreProperties>
</file>