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8" r:id="rId18"/>
    <p:sldId id="407" r:id="rId19"/>
    <p:sldId id="409" r:id="rId20"/>
    <p:sldId id="410" r:id="rId21"/>
    <p:sldId id="428" r:id="rId22"/>
    <p:sldId id="411" r:id="rId23"/>
    <p:sldId id="429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21" r:id="rId32"/>
    <p:sldId id="419" r:id="rId33"/>
    <p:sldId id="420" r:id="rId34"/>
    <p:sldId id="422" r:id="rId35"/>
    <p:sldId id="423" r:id="rId36"/>
    <p:sldId id="424" r:id="rId37"/>
    <p:sldId id="425" r:id="rId38"/>
    <p:sldId id="426" r:id="rId39"/>
    <p:sldId id="427" r:id="rId40"/>
    <p:sldId id="430" r:id="rId41"/>
    <p:sldId id="431" r:id="rId42"/>
    <p:sldId id="432" r:id="rId43"/>
    <p:sldId id="433" r:id="rId44"/>
    <p:sldId id="434" r:id="rId45"/>
    <p:sldId id="435" r:id="rId46"/>
    <p:sldId id="445" r:id="rId47"/>
    <p:sldId id="436" r:id="rId48"/>
    <p:sldId id="438" r:id="rId49"/>
    <p:sldId id="439" r:id="rId50"/>
    <p:sldId id="440" r:id="rId51"/>
    <p:sldId id="441" r:id="rId52"/>
    <p:sldId id="442" r:id="rId53"/>
    <p:sldId id="443" r:id="rId54"/>
    <p:sldId id="444" r:id="rId55"/>
    <p:sldId id="43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2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DE75"/>
    <a:srgbClr val="F9C3C3"/>
    <a:srgbClr val="F7AB8D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D7E02F48-C50D-483E-B975-2288F8FE8584}"/>
              </a:ext>
            </a:extLst>
          </p:cNvPr>
          <p:cNvSpPr txBox="1"/>
          <p:nvPr/>
        </p:nvSpPr>
        <p:spPr>
          <a:xfrm>
            <a:off x="9326190" y="2049426"/>
            <a:ext cx="1225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E-F	4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E-G	9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E-B	7</a:t>
            </a:r>
          </a:p>
        </p:txBody>
      </p:sp>
    </p:spTree>
    <p:extLst>
      <p:ext uri="{BB962C8B-B14F-4D97-AF65-F5344CB8AC3E}">
        <p14:creationId xmlns:p14="http://schemas.microsoft.com/office/powerpoint/2010/main" val="182779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D7E02F48-C50D-483E-B975-2288F8FE8584}"/>
              </a:ext>
            </a:extLst>
          </p:cNvPr>
          <p:cNvSpPr txBox="1"/>
          <p:nvPr/>
        </p:nvSpPr>
        <p:spPr>
          <a:xfrm>
            <a:off x="9326190" y="2049426"/>
            <a:ext cx="1225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E-F	4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E-G	9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E-B	7</a:t>
            </a:r>
          </a:p>
        </p:txBody>
      </p:sp>
    </p:spTree>
    <p:extLst>
      <p:ext uri="{BB962C8B-B14F-4D97-AF65-F5344CB8AC3E}">
        <p14:creationId xmlns:p14="http://schemas.microsoft.com/office/powerpoint/2010/main" val="4150370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D7E02F48-C50D-483E-B975-2288F8FE8584}"/>
              </a:ext>
            </a:extLst>
          </p:cNvPr>
          <p:cNvSpPr txBox="1"/>
          <p:nvPr/>
        </p:nvSpPr>
        <p:spPr>
          <a:xfrm>
            <a:off x="9246842" y="2049426"/>
            <a:ext cx="13420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E-F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E-G	  9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E-B	 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D-C	 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</p:txBody>
      </p:sp>
    </p:spTree>
    <p:extLst>
      <p:ext uri="{BB962C8B-B14F-4D97-AF65-F5344CB8AC3E}">
        <p14:creationId xmlns:p14="http://schemas.microsoft.com/office/powerpoint/2010/main" val="1912333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2" name="Szövegdoboz 10">
            <a:extLst>
              <a:ext uri="{FF2B5EF4-FFF2-40B4-BE49-F238E27FC236}">
                <a16:creationId xmlns:a16="http://schemas.microsoft.com/office/drawing/2014/main" id="{03F1AB1E-2AE9-42E8-8249-3DAB560BD033}"/>
              </a:ext>
            </a:extLst>
          </p:cNvPr>
          <p:cNvSpPr txBox="1"/>
          <p:nvPr/>
        </p:nvSpPr>
        <p:spPr>
          <a:xfrm>
            <a:off x="9246842" y="2049426"/>
            <a:ext cx="13420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E-F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E-G	  9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E-B	 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D-C	 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</p:txBody>
      </p:sp>
    </p:spTree>
    <p:extLst>
      <p:ext uri="{BB962C8B-B14F-4D97-AF65-F5344CB8AC3E}">
        <p14:creationId xmlns:p14="http://schemas.microsoft.com/office/powerpoint/2010/main" val="411818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2" name="Szövegdoboz 10">
            <a:extLst>
              <a:ext uri="{FF2B5EF4-FFF2-40B4-BE49-F238E27FC236}">
                <a16:creationId xmlns:a16="http://schemas.microsoft.com/office/drawing/2014/main" id="{30556761-D428-4AE2-B6B2-D6167AC97A87}"/>
              </a:ext>
            </a:extLst>
          </p:cNvPr>
          <p:cNvSpPr txBox="1"/>
          <p:nvPr/>
        </p:nvSpPr>
        <p:spPr>
          <a:xfrm>
            <a:off x="9246842" y="2049426"/>
            <a:ext cx="13420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E-F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E-G	  9</a:t>
            </a:r>
          </a:p>
          <a:p>
            <a:r>
              <a:rPr lang="hu-HU" b="1" dirty="0">
                <a:solidFill>
                  <a:srgbClr val="FF7C80"/>
                </a:solidFill>
              </a:rPr>
              <a:t>E-B	 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D-C	 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</p:txBody>
      </p:sp>
    </p:spTree>
    <p:extLst>
      <p:ext uri="{BB962C8B-B14F-4D97-AF65-F5344CB8AC3E}">
        <p14:creationId xmlns:p14="http://schemas.microsoft.com/office/powerpoint/2010/main" val="126161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2" name="Szövegdoboz 10">
            <a:extLst>
              <a:ext uri="{FF2B5EF4-FFF2-40B4-BE49-F238E27FC236}">
                <a16:creationId xmlns:a16="http://schemas.microsoft.com/office/drawing/2014/main" id="{2F25C53C-23EB-4933-9FF3-9FBB71E516BB}"/>
              </a:ext>
            </a:extLst>
          </p:cNvPr>
          <p:cNvSpPr txBox="1"/>
          <p:nvPr/>
        </p:nvSpPr>
        <p:spPr>
          <a:xfrm>
            <a:off x="9246842" y="2049426"/>
            <a:ext cx="13420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E-F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E-G	  9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D-C	 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</p:txBody>
      </p:sp>
    </p:spTree>
    <p:extLst>
      <p:ext uri="{BB962C8B-B14F-4D97-AF65-F5344CB8AC3E}">
        <p14:creationId xmlns:p14="http://schemas.microsoft.com/office/powerpoint/2010/main" val="115772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2" name="Szövegdoboz 10">
            <a:extLst>
              <a:ext uri="{FF2B5EF4-FFF2-40B4-BE49-F238E27FC236}">
                <a16:creationId xmlns:a16="http://schemas.microsoft.com/office/drawing/2014/main" id="{ECF3F16D-3FF0-429B-A40A-75275DE81786}"/>
              </a:ext>
            </a:extLst>
          </p:cNvPr>
          <p:cNvSpPr txBox="1"/>
          <p:nvPr/>
        </p:nvSpPr>
        <p:spPr>
          <a:xfrm>
            <a:off x="9246842" y="2049426"/>
            <a:ext cx="13420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E-F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E-G	  9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D-C	 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</p:txBody>
      </p:sp>
    </p:spTree>
    <p:extLst>
      <p:ext uri="{BB962C8B-B14F-4D97-AF65-F5344CB8AC3E}">
        <p14:creationId xmlns:p14="http://schemas.microsoft.com/office/powerpoint/2010/main" val="2910529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2" name="Szövegdoboz 10">
            <a:extLst>
              <a:ext uri="{FF2B5EF4-FFF2-40B4-BE49-F238E27FC236}">
                <a16:creationId xmlns:a16="http://schemas.microsoft.com/office/drawing/2014/main" id="{0FB98DEF-A338-4C53-B283-77AA88635384}"/>
              </a:ext>
            </a:extLst>
          </p:cNvPr>
          <p:cNvSpPr txBox="1"/>
          <p:nvPr/>
        </p:nvSpPr>
        <p:spPr>
          <a:xfrm>
            <a:off x="9246842" y="2049426"/>
            <a:ext cx="1342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E-G	  9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D-C	 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</p:txBody>
      </p:sp>
    </p:spTree>
    <p:extLst>
      <p:ext uri="{BB962C8B-B14F-4D97-AF65-F5344CB8AC3E}">
        <p14:creationId xmlns:p14="http://schemas.microsoft.com/office/powerpoint/2010/main" val="2668332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3" name="Szövegdoboz 10">
            <a:extLst>
              <a:ext uri="{FF2B5EF4-FFF2-40B4-BE49-F238E27FC236}">
                <a16:creationId xmlns:a16="http://schemas.microsoft.com/office/drawing/2014/main" id="{6469F6DC-7A03-489A-A963-398130A45BDC}"/>
              </a:ext>
            </a:extLst>
          </p:cNvPr>
          <p:cNvSpPr txBox="1"/>
          <p:nvPr/>
        </p:nvSpPr>
        <p:spPr>
          <a:xfrm>
            <a:off x="9246842" y="2049426"/>
            <a:ext cx="1342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E-G	  9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D-C	 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</p:txBody>
      </p:sp>
    </p:spTree>
    <p:extLst>
      <p:ext uri="{BB962C8B-B14F-4D97-AF65-F5344CB8AC3E}">
        <p14:creationId xmlns:p14="http://schemas.microsoft.com/office/powerpoint/2010/main" val="1582653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2" name="Szövegdoboz 10">
            <a:extLst>
              <a:ext uri="{FF2B5EF4-FFF2-40B4-BE49-F238E27FC236}">
                <a16:creationId xmlns:a16="http://schemas.microsoft.com/office/drawing/2014/main" id="{707B22A0-E2EB-4CC2-861B-ACD290F2EA59}"/>
              </a:ext>
            </a:extLst>
          </p:cNvPr>
          <p:cNvSpPr txBox="1"/>
          <p:nvPr/>
        </p:nvSpPr>
        <p:spPr>
          <a:xfrm>
            <a:off x="9246842" y="2049426"/>
            <a:ext cx="13420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E-G	  9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D-C	 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F-C	  3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F-G	  2</a:t>
            </a:r>
          </a:p>
        </p:txBody>
      </p:sp>
    </p:spTree>
    <p:extLst>
      <p:ext uri="{BB962C8B-B14F-4D97-AF65-F5344CB8AC3E}">
        <p14:creationId xmlns:p14="http://schemas.microsoft.com/office/powerpoint/2010/main" val="4743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Prims-Jarnik algorithm is able to find the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minimum spanning 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an undirected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use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priority queue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(heap) in order the get the minimum edge weights in every iteration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insert all the edges to the heap without modifying the content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lazy implementation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of the problem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eager implementation updates the content of the priority queue (heap) if necessary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on every iteration we check whether there is already a shorter path to the spanninng tree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257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F7AFB1D0-4990-45A7-B456-20A392E48F27}"/>
              </a:ext>
            </a:extLst>
          </p:cNvPr>
          <p:cNvSpPr txBox="1"/>
          <p:nvPr/>
        </p:nvSpPr>
        <p:spPr>
          <a:xfrm>
            <a:off x="9246842" y="2049426"/>
            <a:ext cx="13420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E-G	  9</a:t>
            </a:r>
          </a:p>
          <a:p>
            <a:r>
              <a:rPr lang="hu-HU" b="1" dirty="0">
                <a:solidFill>
                  <a:srgbClr val="FF7C80"/>
                </a:solidFill>
              </a:rPr>
              <a:t>D-C	 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F-C	  3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F-G	  2</a:t>
            </a:r>
          </a:p>
        </p:txBody>
      </p:sp>
    </p:spTree>
    <p:extLst>
      <p:ext uri="{BB962C8B-B14F-4D97-AF65-F5344CB8AC3E}">
        <p14:creationId xmlns:p14="http://schemas.microsoft.com/office/powerpoint/2010/main" val="2191612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F7AFB1D0-4990-45A7-B456-20A392E48F27}"/>
              </a:ext>
            </a:extLst>
          </p:cNvPr>
          <p:cNvSpPr txBox="1"/>
          <p:nvPr/>
        </p:nvSpPr>
        <p:spPr>
          <a:xfrm>
            <a:off x="9246842" y="2049426"/>
            <a:ext cx="13420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E-G	  9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F-C	  3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F-G	  2</a:t>
            </a:r>
          </a:p>
        </p:txBody>
      </p:sp>
    </p:spTree>
    <p:extLst>
      <p:ext uri="{BB962C8B-B14F-4D97-AF65-F5344CB8AC3E}">
        <p14:creationId xmlns:p14="http://schemas.microsoft.com/office/powerpoint/2010/main" val="2885386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687C5DDA-E77B-4912-8CA7-7B1C4352888A}"/>
              </a:ext>
            </a:extLst>
          </p:cNvPr>
          <p:cNvSpPr txBox="1"/>
          <p:nvPr/>
        </p:nvSpPr>
        <p:spPr>
          <a:xfrm>
            <a:off x="9246842" y="2049426"/>
            <a:ext cx="13420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rgbClr val="FF7C80"/>
                </a:solidFill>
              </a:rPr>
              <a:t>E-G	  9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F-C	  3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F-G	  2</a:t>
            </a:r>
          </a:p>
        </p:txBody>
      </p:sp>
    </p:spTree>
    <p:extLst>
      <p:ext uri="{BB962C8B-B14F-4D97-AF65-F5344CB8AC3E}">
        <p14:creationId xmlns:p14="http://schemas.microsoft.com/office/powerpoint/2010/main" val="3597264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687C5DDA-E77B-4912-8CA7-7B1C4352888A}"/>
              </a:ext>
            </a:extLst>
          </p:cNvPr>
          <p:cNvSpPr txBox="1"/>
          <p:nvPr/>
        </p:nvSpPr>
        <p:spPr>
          <a:xfrm>
            <a:off x="9246842" y="2049426"/>
            <a:ext cx="1342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F-C	  3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F-G	  2</a:t>
            </a:r>
          </a:p>
        </p:txBody>
      </p:sp>
    </p:spTree>
    <p:extLst>
      <p:ext uri="{BB962C8B-B14F-4D97-AF65-F5344CB8AC3E}">
        <p14:creationId xmlns:p14="http://schemas.microsoft.com/office/powerpoint/2010/main" val="1699048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3" name="Szövegdoboz 10">
            <a:extLst>
              <a:ext uri="{FF2B5EF4-FFF2-40B4-BE49-F238E27FC236}">
                <a16:creationId xmlns:a16="http://schemas.microsoft.com/office/drawing/2014/main" id="{4B6CB66D-A56E-4CE2-BFC4-6D883AA107D2}"/>
              </a:ext>
            </a:extLst>
          </p:cNvPr>
          <p:cNvSpPr txBox="1"/>
          <p:nvPr/>
        </p:nvSpPr>
        <p:spPr>
          <a:xfrm>
            <a:off x="9246842" y="2049426"/>
            <a:ext cx="1342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F-C	  3</a:t>
            </a:r>
          </a:p>
          <a:p>
            <a:r>
              <a:rPr lang="hu-HU" b="1" dirty="0">
                <a:solidFill>
                  <a:srgbClr val="92D050"/>
                </a:solidFill>
              </a:rPr>
              <a:t>F-G	  2</a:t>
            </a:r>
          </a:p>
        </p:txBody>
      </p:sp>
    </p:spTree>
    <p:extLst>
      <p:ext uri="{BB962C8B-B14F-4D97-AF65-F5344CB8AC3E}">
        <p14:creationId xmlns:p14="http://schemas.microsoft.com/office/powerpoint/2010/main" val="1031473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4" name="Szövegdoboz 10">
            <a:extLst>
              <a:ext uri="{FF2B5EF4-FFF2-40B4-BE49-F238E27FC236}">
                <a16:creationId xmlns:a16="http://schemas.microsoft.com/office/drawing/2014/main" id="{B8577312-AC0D-488B-B380-5A5AA583074D}"/>
              </a:ext>
            </a:extLst>
          </p:cNvPr>
          <p:cNvSpPr txBox="1"/>
          <p:nvPr/>
        </p:nvSpPr>
        <p:spPr>
          <a:xfrm>
            <a:off x="9246842" y="2049426"/>
            <a:ext cx="1342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F-C	  3</a:t>
            </a:r>
          </a:p>
        </p:txBody>
      </p:sp>
    </p:spTree>
    <p:extLst>
      <p:ext uri="{BB962C8B-B14F-4D97-AF65-F5344CB8AC3E}">
        <p14:creationId xmlns:p14="http://schemas.microsoft.com/office/powerpoint/2010/main" val="619457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3" name="Szövegdoboz 10">
            <a:extLst>
              <a:ext uri="{FF2B5EF4-FFF2-40B4-BE49-F238E27FC236}">
                <a16:creationId xmlns:a16="http://schemas.microsoft.com/office/drawing/2014/main" id="{BD238451-4C9D-405F-BBCD-EFF09804E198}"/>
              </a:ext>
            </a:extLst>
          </p:cNvPr>
          <p:cNvSpPr txBox="1"/>
          <p:nvPr/>
        </p:nvSpPr>
        <p:spPr>
          <a:xfrm>
            <a:off x="9246842" y="2049426"/>
            <a:ext cx="1342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F-C	  3</a:t>
            </a:r>
          </a:p>
        </p:txBody>
      </p:sp>
    </p:spTree>
    <p:extLst>
      <p:ext uri="{BB962C8B-B14F-4D97-AF65-F5344CB8AC3E}">
        <p14:creationId xmlns:p14="http://schemas.microsoft.com/office/powerpoint/2010/main" val="2517491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3" name="Szövegdoboz 10">
            <a:extLst>
              <a:ext uri="{FF2B5EF4-FFF2-40B4-BE49-F238E27FC236}">
                <a16:creationId xmlns:a16="http://schemas.microsoft.com/office/drawing/2014/main" id="{BC19ED6B-08C1-4068-BD8B-B62397809D2C}"/>
              </a:ext>
            </a:extLst>
          </p:cNvPr>
          <p:cNvSpPr txBox="1"/>
          <p:nvPr/>
        </p:nvSpPr>
        <p:spPr>
          <a:xfrm>
            <a:off x="9246842" y="2049426"/>
            <a:ext cx="1342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F-C	  3</a:t>
            </a:r>
          </a:p>
        </p:txBody>
      </p:sp>
    </p:spTree>
    <p:extLst>
      <p:ext uri="{BB962C8B-B14F-4D97-AF65-F5344CB8AC3E}">
        <p14:creationId xmlns:p14="http://schemas.microsoft.com/office/powerpoint/2010/main" val="2918794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3" name="Szövegdoboz 10">
            <a:extLst>
              <a:ext uri="{FF2B5EF4-FFF2-40B4-BE49-F238E27FC236}">
                <a16:creationId xmlns:a16="http://schemas.microsoft.com/office/drawing/2014/main" id="{08D07699-C54B-419C-96D9-CF86ED44C37D}"/>
              </a:ext>
            </a:extLst>
          </p:cNvPr>
          <p:cNvSpPr txBox="1"/>
          <p:nvPr/>
        </p:nvSpPr>
        <p:spPr>
          <a:xfrm>
            <a:off x="9246842" y="2049426"/>
            <a:ext cx="1342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F-C	  3</a:t>
            </a:r>
          </a:p>
        </p:txBody>
      </p:sp>
    </p:spTree>
    <p:extLst>
      <p:ext uri="{BB962C8B-B14F-4D97-AF65-F5344CB8AC3E}">
        <p14:creationId xmlns:p14="http://schemas.microsoft.com/office/powerpoint/2010/main" val="2938803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3" name="Szövegdoboz 10">
            <a:extLst>
              <a:ext uri="{FF2B5EF4-FFF2-40B4-BE49-F238E27FC236}">
                <a16:creationId xmlns:a16="http://schemas.microsoft.com/office/drawing/2014/main" id="{60C095BD-D5F2-42C6-A3D9-8257788950B5}"/>
              </a:ext>
            </a:extLst>
          </p:cNvPr>
          <p:cNvSpPr txBox="1"/>
          <p:nvPr/>
        </p:nvSpPr>
        <p:spPr>
          <a:xfrm>
            <a:off x="9246842" y="2049426"/>
            <a:ext cx="1342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rgbClr val="92D050"/>
                </a:solidFill>
              </a:rPr>
              <a:t>F-C	  3</a:t>
            </a:r>
          </a:p>
        </p:txBody>
      </p:sp>
    </p:spTree>
    <p:extLst>
      <p:ext uri="{BB962C8B-B14F-4D97-AF65-F5344CB8AC3E}">
        <p14:creationId xmlns:p14="http://schemas.microsoft.com/office/powerpoint/2010/main" val="390064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has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O(E+VlogV)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amortized running time complexity if we use a Fibonacci-heap</a:t>
            </a:r>
          </a:p>
          <a:p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Prim's algorithm is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significantly faster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than Kruskal’s approach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 the limit when you've got a really dense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G(V,E)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graph with many more edges than vertices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 typical situations (sparse graphs)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Kruskal is a better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approach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because it uses simpler data structures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KEEP RUNNING THE ALGORITHM UNTIL ALL THE 				VERTEXES ARE CONSIDERED !!!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472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3" name="Szövegdoboz 10">
            <a:extLst>
              <a:ext uri="{FF2B5EF4-FFF2-40B4-BE49-F238E27FC236}">
                <a16:creationId xmlns:a16="http://schemas.microsoft.com/office/drawing/2014/main" id="{2532900A-E0A9-45DE-BCCE-70F8206EDB64}"/>
              </a:ext>
            </a:extLst>
          </p:cNvPr>
          <p:cNvSpPr txBox="1"/>
          <p:nvPr/>
        </p:nvSpPr>
        <p:spPr>
          <a:xfrm>
            <a:off x="9246842" y="2049426"/>
            <a:ext cx="1342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</p:txBody>
      </p:sp>
    </p:spTree>
    <p:extLst>
      <p:ext uri="{BB962C8B-B14F-4D97-AF65-F5344CB8AC3E}">
        <p14:creationId xmlns:p14="http://schemas.microsoft.com/office/powerpoint/2010/main" val="3801345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3" name="Szövegdoboz 10">
            <a:extLst>
              <a:ext uri="{FF2B5EF4-FFF2-40B4-BE49-F238E27FC236}">
                <a16:creationId xmlns:a16="http://schemas.microsoft.com/office/drawing/2014/main" id="{B057733B-8008-4E35-9619-E253E2ED609F}"/>
              </a:ext>
            </a:extLst>
          </p:cNvPr>
          <p:cNvSpPr txBox="1"/>
          <p:nvPr/>
        </p:nvSpPr>
        <p:spPr>
          <a:xfrm>
            <a:off x="9246842" y="2049426"/>
            <a:ext cx="1342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</p:txBody>
      </p:sp>
    </p:spTree>
    <p:extLst>
      <p:ext uri="{BB962C8B-B14F-4D97-AF65-F5344CB8AC3E}">
        <p14:creationId xmlns:p14="http://schemas.microsoft.com/office/powerpoint/2010/main" val="2633722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366AC4DB-C94B-4FA9-A2EB-5A998842809B}"/>
              </a:ext>
            </a:extLst>
          </p:cNvPr>
          <p:cNvSpPr txBox="1"/>
          <p:nvPr/>
        </p:nvSpPr>
        <p:spPr>
          <a:xfrm>
            <a:off x="9246842" y="2049426"/>
            <a:ext cx="1342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C-A	  2</a:t>
            </a:r>
          </a:p>
        </p:txBody>
      </p:sp>
    </p:spTree>
    <p:extLst>
      <p:ext uri="{BB962C8B-B14F-4D97-AF65-F5344CB8AC3E}">
        <p14:creationId xmlns:p14="http://schemas.microsoft.com/office/powerpoint/2010/main" val="1390316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3" name="Szövegdoboz 10">
            <a:extLst>
              <a:ext uri="{FF2B5EF4-FFF2-40B4-BE49-F238E27FC236}">
                <a16:creationId xmlns:a16="http://schemas.microsoft.com/office/drawing/2014/main" id="{C7EA9939-E814-4A1E-A94A-4EDE26646B43}"/>
              </a:ext>
            </a:extLst>
          </p:cNvPr>
          <p:cNvSpPr txBox="1"/>
          <p:nvPr/>
        </p:nvSpPr>
        <p:spPr>
          <a:xfrm>
            <a:off x="9246842" y="2049426"/>
            <a:ext cx="1342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rgbClr val="FF7C80"/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C-A	  2</a:t>
            </a:r>
          </a:p>
        </p:txBody>
      </p:sp>
    </p:spTree>
    <p:extLst>
      <p:ext uri="{BB962C8B-B14F-4D97-AF65-F5344CB8AC3E}">
        <p14:creationId xmlns:p14="http://schemas.microsoft.com/office/powerpoint/2010/main" val="538415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3" name="Szövegdoboz 10">
            <a:extLst>
              <a:ext uri="{FF2B5EF4-FFF2-40B4-BE49-F238E27FC236}">
                <a16:creationId xmlns:a16="http://schemas.microsoft.com/office/drawing/2014/main" id="{5078F749-6F25-470D-99ED-E8C4DC5DA655}"/>
              </a:ext>
            </a:extLst>
          </p:cNvPr>
          <p:cNvSpPr txBox="1"/>
          <p:nvPr/>
        </p:nvSpPr>
        <p:spPr>
          <a:xfrm>
            <a:off x="9246842" y="2049426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C-A	  2</a:t>
            </a:r>
          </a:p>
        </p:txBody>
      </p:sp>
    </p:spTree>
    <p:extLst>
      <p:ext uri="{BB962C8B-B14F-4D97-AF65-F5344CB8AC3E}">
        <p14:creationId xmlns:p14="http://schemas.microsoft.com/office/powerpoint/2010/main" val="2636911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F5BCDE71-FCF5-4C1C-ACD9-C7627B50225E}"/>
              </a:ext>
            </a:extLst>
          </p:cNvPr>
          <p:cNvSpPr txBox="1"/>
          <p:nvPr/>
        </p:nvSpPr>
        <p:spPr>
          <a:xfrm>
            <a:off x="9246842" y="2049426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C-A	  2</a:t>
            </a:r>
          </a:p>
        </p:txBody>
      </p:sp>
    </p:spTree>
    <p:extLst>
      <p:ext uri="{BB962C8B-B14F-4D97-AF65-F5344CB8AC3E}">
        <p14:creationId xmlns:p14="http://schemas.microsoft.com/office/powerpoint/2010/main" val="1548912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A706D2BC-9680-43EC-8524-6FB097700A08}"/>
              </a:ext>
            </a:extLst>
          </p:cNvPr>
          <p:cNvSpPr txBox="1"/>
          <p:nvPr/>
        </p:nvSpPr>
        <p:spPr>
          <a:xfrm>
            <a:off x="9246842" y="2049426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</p:txBody>
      </p:sp>
    </p:spTree>
    <p:extLst>
      <p:ext uri="{BB962C8B-B14F-4D97-AF65-F5344CB8AC3E}">
        <p14:creationId xmlns:p14="http://schemas.microsoft.com/office/powerpoint/2010/main" val="2851156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A55DE266-63F0-4BBD-B860-CC705FA06672}"/>
              </a:ext>
            </a:extLst>
          </p:cNvPr>
          <p:cNvSpPr txBox="1"/>
          <p:nvPr/>
        </p:nvSpPr>
        <p:spPr>
          <a:xfrm>
            <a:off x="9246842" y="2049426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</p:txBody>
      </p:sp>
    </p:spTree>
    <p:extLst>
      <p:ext uri="{BB962C8B-B14F-4D97-AF65-F5344CB8AC3E}">
        <p14:creationId xmlns:p14="http://schemas.microsoft.com/office/powerpoint/2010/main" val="1246983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4E1FF98-029E-453A-B9B6-2CAFE18EE1FB}"/>
              </a:ext>
            </a:extLst>
          </p:cNvPr>
          <p:cNvSpPr txBox="1"/>
          <p:nvPr/>
        </p:nvSpPr>
        <p:spPr>
          <a:xfrm>
            <a:off x="9246842" y="2049426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A-B	  1</a:t>
            </a:r>
          </a:p>
        </p:txBody>
      </p:sp>
    </p:spTree>
    <p:extLst>
      <p:ext uri="{BB962C8B-B14F-4D97-AF65-F5344CB8AC3E}">
        <p14:creationId xmlns:p14="http://schemas.microsoft.com/office/powerpoint/2010/main" val="2699114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B7797381-F32E-43B0-9D77-96059DE0D5B6}"/>
              </a:ext>
            </a:extLst>
          </p:cNvPr>
          <p:cNvSpPr txBox="1"/>
          <p:nvPr/>
        </p:nvSpPr>
        <p:spPr>
          <a:xfrm>
            <a:off x="9246842" y="2049426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rgbClr val="FF7C80"/>
                </a:solidFill>
              </a:rPr>
              <a:t>D-B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A-B	  1</a:t>
            </a:r>
          </a:p>
        </p:txBody>
      </p:sp>
    </p:spTree>
    <p:extLst>
      <p:ext uri="{BB962C8B-B14F-4D97-AF65-F5344CB8AC3E}">
        <p14:creationId xmlns:p14="http://schemas.microsoft.com/office/powerpoint/2010/main" val="100073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69467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B7797381-F32E-43B0-9D77-96059DE0D5B6}"/>
              </a:ext>
            </a:extLst>
          </p:cNvPr>
          <p:cNvSpPr txBox="1"/>
          <p:nvPr/>
        </p:nvSpPr>
        <p:spPr>
          <a:xfrm>
            <a:off x="9246842" y="2049426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A-B	  1</a:t>
            </a:r>
          </a:p>
        </p:txBody>
      </p:sp>
    </p:spTree>
    <p:extLst>
      <p:ext uri="{BB962C8B-B14F-4D97-AF65-F5344CB8AC3E}">
        <p14:creationId xmlns:p14="http://schemas.microsoft.com/office/powerpoint/2010/main" val="1734932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B7797381-F32E-43B0-9D77-96059DE0D5B6}"/>
              </a:ext>
            </a:extLst>
          </p:cNvPr>
          <p:cNvSpPr txBox="1"/>
          <p:nvPr/>
        </p:nvSpPr>
        <p:spPr>
          <a:xfrm>
            <a:off x="9246842" y="2049426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A-B	  1</a:t>
            </a:r>
          </a:p>
        </p:txBody>
      </p:sp>
    </p:spTree>
    <p:extLst>
      <p:ext uri="{BB962C8B-B14F-4D97-AF65-F5344CB8AC3E}">
        <p14:creationId xmlns:p14="http://schemas.microsoft.com/office/powerpoint/2010/main" val="16705985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76680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2818489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1A9BC02-0E0B-4A1A-94D3-B7BFE96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it important to update the content of the heap?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eager implementation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is working fine – and of course the size of the heap is always optimal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lazy implementation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use more memory than needed but there is no need to update the content of the heap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heap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data structure makes sure the smallest (optimal) edge will be used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158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Spanning Trees Applications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1A9BC02-0E0B-4A1A-94D3-B7BFE96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OPTIMIZATION PROBLEMS</a:t>
            </a:r>
          </a:p>
          <a:p>
            <a:pPr marL="0" indent="0">
              <a:buNone/>
            </a:pP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</a:t>
            </a:r>
            <a:r>
              <a:rPr lang="en-GB" sz="2400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inimum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spanning trees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(MSTs)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have direct </a:t>
            </a:r>
            <a:r>
              <a:rPr lang="en-GB" sz="2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applications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in the design of 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all kinds of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networks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computer networks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telecommunications networks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transportation networks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water supply networks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electrical grids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AF2F8-A7C3-4D74-A623-DCDB8EB53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676" y="3094176"/>
            <a:ext cx="7429521" cy="42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765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Spanning Trees Applications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1A9BC02-0E0B-4A1A-94D3-B7BFE96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Routing In Local Area Networks (LANs)</a:t>
            </a:r>
          </a:p>
          <a:p>
            <a:pPr marL="0" indent="0">
              <a:buNone/>
            </a:pPr>
            <a:r>
              <a:rPr lang="hu-HU" sz="2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spanning tree protocol </a:t>
            </a:r>
            <a:r>
              <a:rPr lang="hu-HU" sz="2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(STP) ensures a loop-free topology for any bridged local area network (LAN)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AF2F8-A7C3-4D74-A623-DCDB8EB53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676" y="3094176"/>
            <a:ext cx="7429521" cy="42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22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Spanning Trees Applications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1A9BC02-0E0B-4A1A-94D3-B7BFE96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MACHINE LEARNING (CLUSTERING)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you want to cluster a bunch of points into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clusters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then one approach is to compute a minimum spanning tree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compute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MST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then drop the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k-1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most expensive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edges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spearates the nodes into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AB019-199E-4B40-81B1-7D292BB0B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944" y="3407038"/>
            <a:ext cx="4196673" cy="314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20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gyenes összekötő 48">
            <a:extLst>
              <a:ext uri="{FF2B5EF4-FFF2-40B4-BE49-F238E27FC236}">
                <a16:creationId xmlns:a16="http://schemas.microsoft.com/office/drawing/2014/main" id="{E70037D2-5929-4AA7-8F85-2F2284B2A3C9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4573163" y="4262752"/>
            <a:ext cx="2599061" cy="104053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34">
            <a:extLst>
              <a:ext uri="{FF2B5EF4-FFF2-40B4-BE49-F238E27FC236}">
                <a16:creationId xmlns:a16="http://schemas.microsoft.com/office/drawing/2014/main" id="{CE0DE35B-0587-47A4-823F-9EF6D11C98E6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7503959" y="3334789"/>
            <a:ext cx="1305646" cy="59539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Spanning Trees Applications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1A9BC02-0E0B-4A1A-94D3-B7BFE96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MACHINE LEARNING (CLUSTERING)</a:t>
            </a:r>
          </a:p>
        </p:txBody>
      </p:sp>
      <p:cxnSp>
        <p:nvCxnSpPr>
          <p:cNvPr id="7" name="Egyenes összekötő 23">
            <a:extLst>
              <a:ext uri="{FF2B5EF4-FFF2-40B4-BE49-F238E27FC236}">
                <a16:creationId xmlns:a16="http://schemas.microsoft.com/office/drawing/2014/main" id="{07BF0AAA-20F6-4D70-A075-8519626215C8}"/>
              </a:ext>
            </a:extLst>
          </p:cNvPr>
          <p:cNvCxnSpPr>
            <a:cxnSpLocks/>
          </p:cNvCxnSpPr>
          <p:nvPr/>
        </p:nvCxnSpPr>
        <p:spPr>
          <a:xfrm flipH="1" flipV="1">
            <a:off x="7239547" y="4196620"/>
            <a:ext cx="1695092" cy="7203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57">
            <a:extLst>
              <a:ext uri="{FF2B5EF4-FFF2-40B4-BE49-F238E27FC236}">
                <a16:creationId xmlns:a16="http://schemas.microsoft.com/office/drawing/2014/main" id="{FA61444E-19F2-4304-A8B6-8F1D72CEB33F}"/>
              </a:ext>
            </a:extLst>
          </p:cNvPr>
          <p:cNvCxnSpPr>
            <a:cxnSpLocks/>
          </p:cNvCxnSpPr>
          <p:nvPr/>
        </p:nvCxnSpPr>
        <p:spPr>
          <a:xfrm flipH="1" flipV="1">
            <a:off x="8833971" y="3309753"/>
            <a:ext cx="100668" cy="16071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42">
            <a:extLst>
              <a:ext uri="{FF2B5EF4-FFF2-40B4-BE49-F238E27FC236}">
                <a16:creationId xmlns:a16="http://schemas.microsoft.com/office/drawing/2014/main" id="{7932E213-A3D6-4465-8710-BE9286D6C84E}"/>
              </a:ext>
            </a:extLst>
          </p:cNvPr>
          <p:cNvCxnSpPr>
            <a:cxnSpLocks/>
          </p:cNvCxnSpPr>
          <p:nvPr/>
        </p:nvCxnSpPr>
        <p:spPr>
          <a:xfrm flipH="1" flipV="1">
            <a:off x="3691285" y="3650430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zis 4">
            <a:extLst>
              <a:ext uri="{FF2B5EF4-FFF2-40B4-BE49-F238E27FC236}">
                <a16:creationId xmlns:a16="http://schemas.microsoft.com/office/drawing/2014/main" id="{80AC48AC-C1AD-47C2-99ED-077CBEB6B63A}"/>
              </a:ext>
            </a:extLst>
          </p:cNvPr>
          <p:cNvSpPr/>
          <p:nvPr/>
        </p:nvSpPr>
        <p:spPr>
          <a:xfrm>
            <a:off x="3289031" y="3264603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Ellipszis 6">
            <a:extLst>
              <a:ext uri="{FF2B5EF4-FFF2-40B4-BE49-F238E27FC236}">
                <a16:creationId xmlns:a16="http://schemas.microsoft.com/office/drawing/2014/main" id="{0ED835E7-B9A3-4EC1-935F-587E1BB98D4F}"/>
              </a:ext>
            </a:extLst>
          </p:cNvPr>
          <p:cNvSpPr/>
          <p:nvPr/>
        </p:nvSpPr>
        <p:spPr>
          <a:xfrm>
            <a:off x="3800431" y="4916920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llipszis 7">
            <a:extLst>
              <a:ext uri="{FF2B5EF4-FFF2-40B4-BE49-F238E27FC236}">
                <a16:creationId xmlns:a16="http://schemas.microsoft.com/office/drawing/2014/main" id="{75ECF7A0-7C88-483A-A02D-25361C5356C2}"/>
              </a:ext>
            </a:extLst>
          </p:cNvPr>
          <p:cNvSpPr/>
          <p:nvPr/>
        </p:nvSpPr>
        <p:spPr>
          <a:xfrm>
            <a:off x="8423239" y="2898600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llipszis 8">
            <a:extLst>
              <a:ext uri="{FF2B5EF4-FFF2-40B4-BE49-F238E27FC236}">
                <a16:creationId xmlns:a16="http://schemas.microsoft.com/office/drawing/2014/main" id="{37B676C2-617F-4DF3-86BA-9F5E992EC159}"/>
              </a:ext>
            </a:extLst>
          </p:cNvPr>
          <p:cNvSpPr/>
          <p:nvPr/>
        </p:nvSpPr>
        <p:spPr>
          <a:xfrm>
            <a:off x="6844391" y="381702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llipszis 9">
            <a:extLst>
              <a:ext uri="{FF2B5EF4-FFF2-40B4-BE49-F238E27FC236}">
                <a16:creationId xmlns:a16="http://schemas.microsoft.com/office/drawing/2014/main" id="{A105CC11-9B73-4DDD-A6AE-90522E16A106}"/>
              </a:ext>
            </a:extLst>
          </p:cNvPr>
          <p:cNvSpPr/>
          <p:nvPr/>
        </p:nvSpPr>
        <p:spPr>
          <a:xfrm>
            <a:off x="8548273" y="453055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Szövegdoboz 68">
            <a:extLst>
              <a:ext uri="{FF2B5EF4-FFF2-40B4-BE49-F238E27FC236}">
                <a16:creationId xmlns:a16="http://schemas.microsoft.com/office/drawing/2014/main" id="{CCE9048A-A1E3-4C4E-B80E-E5CB04FF5098}"/>
              </a:ext>
            </a:extLst>
          </p:cNvPr>
          <p:cNvSpPr txBox="1"/>
          <p:nvPr/>
        </p:nvSpPr>
        <p:spPr>
          <a:xfrm>
            <a:off x="7658362" y="3334789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3" name="Szövegdoboz 69">
            <a:extLst>
              <a:ext uri="{FF2B5EF4-FFF2-40B4-BE49-F238E27FC236}">
                <a16:creationId xmlns:a16="http://schemas.microsoft.com/office/drawing/2014/main" id="{BDDA290E-9987-49C0-BDCB-FE7F747EF2AA}"/>
              </a:ext>
            </a:extLst>
          </p:cNvPr>
          <p:cNvSpPr txBox="1"/>
          <p:nvPr/>
        </p:nvSpPr>
        <p:spPr>
          <a:xfrm>
            <a:off x="8927251" y="39181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5" name="Szövegdoboz 71">
            <a:extLst>
              <a:ext uri="{FF2B5EF4-FFF2-40B4-BE49-F238E27FC236}">
                <a16:creationId xmlns:a16="http://schemas.microsoft.com/office/drawing/2014/main" id="{51FBF369-51D5-4FA1-B25E-EC3B390F54CB}"/>
              </a:ext>
            </a:extLst>
          </p:cNvPr>
          <p:cNvSpPr txBox="1"/>
          <p:nvPr/>
        </p:nvSpPr>
        <p:spPr>
          <a:xfrm>
            <a:off x="5417885" y="446583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6" name="Szövegdoboz 72">
            <a:extLst>
              <a:ext uri="{FF2B5EF4-FFF2-40B4-BE49-F238E27FC236}">
                <a16:creationId xmlns:a16="http://schemas.microsoft.com/office/drawing/2014/main" id="{7BA65D8E-DC83-4E25-BAA6-34101F1497B5}"/>
              </a:ext>
            </a:extLst>
          </p:cNvPr>
          <p:cNvSpPr txBox="1"/>
          <p:nvPr/>
        </p:nvSpPr>
        <p:spPr>
          <a:xfrm>
            <a:off x="4041836" y="4244943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44" name="Szövegdoboz 69">
            <a:extLst>
              <a:ext uri="{FF2B5EF4-FFF2-40B4-BE49-F238E27FC236}">
                <a16:creationId xmlns:a16="http://schemas.microsoft.com/office/drawing/2014/main" id="{35D7FD69-4BC2-4C7A-8178-75860C883252}"/>
              </a:ext>
            </a:extLst>
          </p:cNvPr>
          <p:cNvSpPr txBox="1"/>
          <p:nvPr/>
        </p:nvSpPr>
        <p:spPr>
          <a:xfrm>
            <a:off x="7837625" y="4625432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842499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gyenes összekötő 48">
            <a:extLst>
              <a:ext uri="{FF2B5EF4-FFF2-40B4-BE49-F238E27FC236}">
                <a16:creationId xmlns:a16="http://schemas.microsoft.com/office/drawing/2014/main" id="{E70037D2-5929-4AA7-8F85-2F2284B2A3C9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4573163" y="4262752"/>
            <a:ext cx="2599061" cy="104053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34">
            <a:extLst>
              <a:ext uri="{FF2B5EF4-FFF2-40B4-BE49-F238E27FC236}">
                <a16:creationId xmlns:a16="http://schemas.microsoft.com/office/drawing/2014/main" id="{CE0DE35B-0587-47A4-823F-9EF6D11C98E6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7503959" y="3334789"/>
            <a:ext cx="1305646" cy="59539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Spanning Trees Applications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1A9BC02-0E0B-4A1A-94D3-B7BFE96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MACHINE LEARNING (CLUSTERING)</a:t>
            </a:r>
          </a:p>
        </p:txBody>
      </p:sp>
      <p:cxnSp>
        <p:nvCxnSpPr>
          <p:cNvPr id="7" name="Egyenes összekötő 23">
            <a:extLst>
              <a:ext uri="{FF2B5EF4-FFF2-40B4-BE49-F238E27FC236}">
                <a16:creationId xmlns:a16="http://schemas.microsoft.com/office/drawing/2014/main" id="{07BF0AAA-20F6-4D70-A075-8519626215C8}"/>
              </a:ext>
            </a:extLst>
          </p:cNvPr>
          <p:cNvCxnSpPr>
            <a:cxnSpLocks/>
          </p:cNvCxnSpPr>
          <p:nvPr/>
        </p:nvCxnSpPr>
        <p:spPr>
          <a:xfrm flipH="1" flipV="1">
            <a:off x="7239547" y="4196620"/>
            <a:ext cx="1695092" cy="7203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57">
            <a:extLst>
              <a:ext uri="{FF2B5EF4-FFF2-40B4-BE49-F238E27FC236}">
                <a16:creationId xmlns:a16="http://schemas.microsoft.com/office/drawing/2014/main" id="{FA61444E-19F2-4304-A8B6-8F1D72CEB33F}"/>
              </a:ext>
            </a:extLst>
          </p:cNvPr>
          <p:cNvCxnSpPr>
            <a:cxnSpLocks/>
          </p:cNvCxnSpPr>
          <p:nvPr/>
        </p:nvCxnSpPr>
        <p:spPr>
          <a:xfrm flipH="1" flipV="1">
            <a:off x="8833971" y="3309753"/>
            <a:ext cx="100668" cy="16071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42">
            <a:extLst>
              <a:ext uri="{FF2B5EF4-FFF2-40B4-BE49-F238E27FC236}">
                <a16:creationId xmlns:a16="http://schemas.microsoft.com/office/drawing/2014/main" id="{7932E213-A3D6-4465-8710-BE9286D6C84E}"/>
              </a:ext>
            </a:extLst>
          </p:cNvPr>
          <p:cNvCxnSpPr>
            <a:cxnSpLocks/>
          </p:cNvCxnSpPr>
          <p:nvPr/>
        </p:nvCxnSpPr>
        <p:spPr>
          <a:xfrm flipH="1" flipV="1">
            <a:off x="3691285" y="3650430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zis 4">
            <a:extLst>
              <a:ext uri="{FF2B5EF4-FFF2-40B4-BE49-F238E27FC236}">
                <a16:creationId xmlns:a16="http://schemas.microsoft.com/office/drawing/2014/main" id="{80AC48AC-C1AD-47C2-99ED-077CBEB6B63A}"/>
              </a:ext>
            </a:extLst>
          </p:cNvPr>
          <p:cNvSpPr/>
          <p:nvPr/>
        </p:nvSpPr>
        <p:spPr>
          <a:xfrm>
            <a:off x="3289031" y="3264603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Ellipszis 6">
            <a:extLst>
              <a:ext uri="{FF2B5EF4-FFF2-40B4-BE49-F238E27FC236}">
                <a16:creationId xmlns:a16="http://schemas.microsoft.com/office/drawing/2014/main" id="{0ED835E7-B9A3-4EC1-935F-587E1BB98D4F}"/>
              </a:ext>
            </a:extLst>
          </p:cNvPr>
          <p:cNvSpPr/>
          <p:nvPr/>
        </p:nvSpPr>
        <p:spPr>
          <a:xfrm>
            <a:off x="3800431" y="4916920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llipszis 7">
            <a:extLst>
              <a:ext uri="{FF2B5EF4-FFF2-40B4-BE49-F238E27FC236}">
                <a16:creationId xmlns:a16="http://schemas.microsoft.com/office/drawing/2014/main" id="{75ECF7A0-7C88-483A-A02D-25361C5356C2}"/>
              </a:ext>
            </a:extLst>
          </p:cNvPr>
          <p:cNvSpPr/>
          <p:nvPr/>
        </p:nvSpPr>
        <p:spPr>
          <a:xfrm>
            <a:off x="8423239" y="2898600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llipszis 8">
            <a:extLst>
              <a:ext uri="{FF2B5EF4-FFF2-40B4-BE49-F238E27FC236}">
                <a16:creationId xmlns:a16="http://schemas.microsoft.com/office/drawing/2014/main" id="{37B676C2-617F-4DF3-86BA-9F5E992EC159}"/>
              </a:ext>
            </a:extLst>
          </p:cNvPr>
          <p:cNvSpPr/>
          <p:nvPr/>
        </p:nvSpPr>
        <p:spPr>
          <a:xfrm>
            <a:off x="6844391" y="381702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llipszis 9">
            <a:extLst>
              <a:ext uri="{FF2B5EF4-FFF2-40B4-BE49-F238E27FC236}">
                <a16:creationId xmlns:a16="http://schemas.microsoft.com/office/drawing/2014/main" id="{A105CC11-9B73-4DDD-A6AE-90522E16A106}"/>
              </a:ext>
            </a:extLst>
          </p:cNvPr>
          <p:cNvSpPr/>
          <p:nvPr/>
        </p:nvSpPr>
        <p:spPr>
          <a:xfrm>
            <a:off x="8548273" y="453055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Szövegdoboz 68">
            <a:extLst>
              <a:ext uri="{FF2B5EF4-FFF2-40B4-BE49-F238E27FC236}">
                <a16:creationId xmlns:a16="http://schemas.microsoft.com/office/drawing/2014/main" id="{CCE9048A-A1E3-4C4E-B80E-E5CB04FF5098}"/>
              </a:ext>
            </a:extLst>
          </p:cNvPr>
          <p:cNvSpPr txBox="1"/>
          <p:nvPr/>
        </p:nvSpPr>
        <p:spPr>
          <a:xfrm>
            <a:off x="7658362" y="3334789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3" name="Szövegdoboz 69">
            <a:extLst>
              <a:ext uri="{FF2B5EF4-FFF2-40B4-BE49-F238E27FC236}">
                <a16:creationId xmlns:a16="http://schemas.microsoft.com/office/drawing/2014/main" id="{BDDA290E-9987-49C0-BDCB-FE7F747EF2AA}"/>
              </a:ext>
            </a:extLst>
          </p:cNvPr>
          <p:cNvSpPr txBox="1"/>
          <p:nvPr/>
        </p:nvSpPr>
        <p:spPr>
          <a:xfrm>
            <a:off x="8927251" y="39181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5" name="Szövegdoboz 71">
            <a:extLst>
              <a:ext uri="{FF2B5EF4-FFF2-40B4-BE49-F238E27FC236}">
                <a16:creationId xmlns:a16="http://schemas.microsoft.com/office/drawing/2014/main" id="{51FBF369-51D5-4FA1-B25E-EC3B390F54CB}"/>
              </a:ext>
            </a:extLst>
          </p:cNvPr>
          <p:cNvSpPr txBox="1"/>
          <p:nvPr/>
        </p:nvSpPr>
        <p:spPr>
          <a:xfrm>
            <a:off x="5417885" y="446583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6" name="Szövegdoboz 72">
            <a:extLst>
              <a:ext uri="{FF2B5EF4-FFF2-40B4-BE49-F238E27FC236}">
                <a16:creationId xmlns:a16="http://schemas.microsoft.com/office/drawing/2014/main" id="{7BA65D8E-DC83-4E25-BAA6-34101F1497B5}"/>
              </a:ext>
            </a:extLst>
          </p:cNvPr>
          <p:cNvSpPr txBox="1"/>
          <p:nvPr/>
        </p:nvSpPr>
        <p:spPr>
          <a:xfrm>
            <a:off x="4041836" y="4244943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44" name="Szövegdoboz 69">
            <a:extLst>
              <a:ext uri="{FF2B5EF4-FFF2-40B4-BE49-F238E27FC236}">
                <a16:creationId xmlns:a16="http://schemas.microsoft.com/office/drawing/2014/main" id="{35D7FD69-4BC2-4C7A-8178-75860C883252}"/>
              </a:ext>
            </a:extLst>
          </p:cNvPr>
          <p:cNvSpPr txBox="1"/>
          <p:nvPr/>
        </p:nvSpPr>
        <p:spPr>
          <a:xfrm>
            <a:off x="7837625" y="4625432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480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40974391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gyenes összekötő 48">
            <a:extLst>
              <a:ext uri="{FF2B5EF4-FFF2-40B4-BE49-F238E27FC236}">
                <a16:creationId xmlns:a16="http://schemas.microsoft.com/office/drawing/2014/main" id="{E70037D2-5929-4AA7-8F85-2F2284B2A3C9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4573163" y="4262752"/>
            <a:ext cx="2599061" cy="104053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34">
            <a:extLst>
              <a:ext uri="{FF2B5EF4-FFF2-40B4-BE49-F238E27FC236}">
                <a16:creationId xmlns:a16="http://schemas.microsoft.com/office/drawing/2014/main" id="{CE0DE35B-0587-47A4-823F-9EF6D11C98E6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7503959" y="3334789"/>
            <a:ext cx="1305646" cy="59539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Spanning Trees Applications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1A9BC02-0E0B-4A1A-94D3-B7BFE96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MACHINE LEARNING (CLUSTERING)</a:t>
            </a:r>
          </a:p>
        </p:txBody>
      </p:sp>
      <p:cxnSp>
        <p:nvCxnSpPr>
          <p:cNvPr id="7" name="Egyenes összekötő 23">
            <a:extLst>
              <a:ext uri="{FF2B5EF4-FFF2-40B4-BE49-F238E27FC236}">
                <a16:creationId xmlns:a16="http://schemas.microsoft.com/office/drawing/2014/main" id="{07BF0AAA-20F6-4D70-A075-8519626215C8}"/>
              </a:ext>
            </a:extLst>
          </p:cNvPr>
          <p:cNvCxnSpPr>
            <a:cxnSpLocks/>
          </p:cNvCxnSpPr>
          <p:nvPr/>
        </p:nvCxnSpPr>
        <p:spPr>
          <a:xfrm flipH="1" flipV="1">
            <a:off x="7239547" y="4196620"/>
            <a:ext cx="1695092" cy="7203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57">
            <a:extLst>
              <a:ext uri="{FF2B5EF4-FFF2-40B4-BE49-F238E27FC236}">
                <a16:creationId xmlns:a16="http://schemas.microsoft.com/office/drawing/2014/main" id="{FA61444E-19F2-4304-A8B6-8F1D72CEB33F}"/>
              </a:ext>
            </a:extLst>
          </p:cNvPr>
          <p:cNvCxnSpPr>
            <a:cxnSpLocks/>
          </p:cNvCxnSpPr>
          <p:nvPr/>
        </p:nvCxnSpPr>
        <p:spPr>
          <a:xfrm flipH="1" flipV="1">
            <a:off x="8833971" y="3309753"/>
            <a:ext cx="100668" cy="16071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42">
            <a:extLst>
              <a:ext uri="{FF2B5EF4-FFF2-40B4-BE49-F238E27FC236}">
                <a16:creationId xmlns:a16="http://schemas.microsoft.com/office/drawing/2014/main" id="{7932E213-A3D6-4465-8710-BE9286D6C84E}"/>
              </a:ext>
            </a:extLst>
          </p:cNvPr>
          <p:cNvCxnSpPr>
            <a:cxnSpLocks/>
          </p:cNvCxnSpPr>
          <p:nvPr/>
        </p:nvCxnSpPr>
        <p:spPr>
          <a:xfrm flipH="1" flipV="1">
            <a:off x="3691285" y="3650430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zis 4">
            <a:extLst>
              <a:ext uri="{FF2B5EF4-FFF2-40B4-BE49-F238E27FC236}">
                <a16:creationId xmlns:a16="http://schemas.microsoft.com/office/drawing/2014/main" id="{80AC48AC-C1AD-47C2-99ED-077CBEB6B63A}"/>
              </a:ext>
            </a:extLst>
          </p:cNvPr>
          <p:cNvSpPr/>
          <p:nvPr/>
        </p:nvSpPr>
        <p:spPr>
          <a:xfrm>
            <a:off x="3289031" y="3264603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Ellipszis 6">
            <a:extLst>
              <a:ext uri="{FF2B5EF4-FFF2-40B4-BE49-F238E27FC236}">
                <a16:creationId xmlns:a16="http://schemas.microsoft.com/office/drawing/2014/main" id="{0ED835E7-B9A3-4EC1-935F-587E1BB98D4F}"/>
              </a:ext>
            </a:extLst>
          </p:cNvPr>
          <p:cNvSpPr/>
          <p:nvPr/>
        </p:nvSpPr>
        <p:spPr>
          <a:xfrm>
            <a:off x="3800431" y="4916920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llipszis 7">
            <a:extLst>
              <a:ext uri="{FF2B5EF4-FFF2-40B4-BE49-F238E27FC236}">
                <a16:creationId xmlns:a16="http://schemas.microsoft.com/office/drawing/2014/main" id="{75ECF7A0-7C88-483A-A02D-25361C5356C2}"/>
              </a:ext>
            </a:extLst>
          </p:cNvPr>
          <p:cNvSpPr/>
          <p:nvPr/>
        </p:nvSpPr>
        <p:spPr>
          <a:xfrm>
            <a:off x="8423239" y="2898600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llipszis 8">
            <a:extLst>
              <a:ext uri="{FF2B5EF4-FFF2-40B4-BE49-F238E27FC236}">
                <a16:creationId xmlns:a16="http://schemas.microsoft.com/office/drawing/2014/main" id="{37B676C2-617F-4DF3-86BA-9F5E992EC159}"/>
              </a:ext>
            </a:extLst>
          </p:cNvPr>
          <p:cNvSpPr/>
          <p:nvPr/>
        </p:nvSpPr>
        <p:spPr>
          <a:xfrm>
            <a:off x="6844391" y="381702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llipszis 9">
            <a:extLst>
              <a:ext uri="{FF2B5EF4-FFF2-40B4-BE49-F238E27FC236}">
                <a16:creationId xmlns:a16="http://schemas.microsoft.com/office/drawing/2014/main" id="{A105CC11-9B73-4DDD-A6AE-90522E16A106}"/>
              </a:ext>
            </a:extLst>
          </p:cNvPr>
          <p:cNvSpPr/>
          <p:nvPr/>
        </p:nvSpPr>
        <p:spPr>
          <a:xfrm>
            <a:off x="8548273" y="453055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Szövegdoboz 68">
            <a:extLst>
              <a:ext uri="{FF2B5EF4-FFF2-40B4-BE49-F238E27FC236}">
                <a16:creationId xmlns:a16="http://schemas.microsoft.com/office/drawing/2014/main" id="{CCE9048A-A1E3-4C4E-B80E-E5CB04FF5098}"/>
              </a:ext>
            </a:extLst>
          </p:cNvPr>
          <p:cNvSpPr txBox="1"/>
          <p:nvPr/>
        </p:nvSpPr>
        <p:spPr>
          <a:xfrm>
            <a:off x="7658362" y="3334789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3" name="Szövegdoboz 69">
            <a:extLst>
              <a:ext uri="{FF2B5EF4-FFF2-40B4-BE49-F238E27FC236}">
                <a16:creationId xmlns:a16="http://schemas.microsoft.com/office/drawing/2014/main" id="{BDDA290E-9987-49C0-BDCB-FE7F747EF2AA}"/>
              </a:ext>
            </a:extLst>
          </p:cNvPr>
          <p:cNvSpPr txBox="1"/>
          <p:nvPr/>
        </p:nvSpPr>
        <p:spPr>
          <a:xfrm>
            <a:off x="8927251" y="39181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5" name="Szövegdoboz 71">
            <a:extLst>
              <a:ext uri="{FF2B5EF4-FFF2-40B4-BE49-F238E27FC236}">
                <a16:creationId xmlns:a16="http://schemas.microsoft.com/office/drawing/2014/main" id="{51FBF369-51D5-4FA1-B25E-EC3B390F54CB}"/>
              </a:ext>
            </a:extLst>
          </p:cNvPr>
          <p:cNvSpPr txBox="1"/>
          <p:nvPr/>
        </p:nvSpPr>
        <p:spPr>
          <a:xfrm>
            <a:off x="5417885" y="446583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6" name="Szövegdoboz 72">
            <a:extLst>
              <a:ext uri="{FF2B5EF4-FFF2-40B4-BE49-F238E27FC236}">
                <a16:creationId xmlns:a16="http://schemas.microsoft.com/office/drawing/2014/main" id="{7BA65D8E-DC83-4E25-BAA6-34101F1497B5}"/>
              </a:ext>
            </a:extLst>
          </p:cNvPr>
          <p:cNvSpPr txBox="1"/>
          <p:nvPr/>
        </p:nvSpPr>
        <p:spPr>
          <a:xfrm>
            <a:off x="4041836" y="4244943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44" name="Szövegdoboz 69">
            <a:extLst>
              <a:ext uri="{FF2B5EF4-FFF2-40B4-BE49-F238E27FC236}">
                <a16:creationId xmlns:a16="http://schemas.microsoft.com/office/drawing/2014/main" id="{35D7FD69-4BC2-4C7A-8178-75860C883252}"/>
              </a:ext>
            </a:extLst>
          </p:cNvPr>
          <p:cNvSpPr txBox="1"/>
          <p:nvPr/>
        </p:nvSpPr>
        <p:spPr>
          <a:xfrm>
            <a:off x="7837625" y="4625432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715362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gyenes összekötő 48">
            <a:extLst>
              <a:ext uri="{FF2B5EF4-FFF2-40B4-BE49-F238E27FC236}">
                <a16:creationId xmlns:a16="http://schemas.microsoft.com/office/drawing/2014/main" id="{E70037D2-5929-4AA7-8F85-2F2284B2A3C9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4573163" y="4262752"/>
            <a:ext cx="2599061" cy="104053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34">
            <a:extLst>
              <a:ext uri="{FF2B5EF4-FFF2-40B4-BE49-F238E27FC236}">
                <a16:creationId xmlns:a16="http://schemas.microsoft.com/office/drawing/2014/main" id="{CE0DE35B-0587-47A4-823F-9EF6D11C98E6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7503959" y="3334789"/>
            <a:ext cx="1305646" cy="59539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Spanning Trees Applications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1A9BC02-0E0B-4A1A-94D3-B7BFE96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MACHINE LEARNING (CLUSTERING)</a:t>
            </a:r>
          </a:p>
        </p:txBody>
      </p:sp>
      <p:cxnSp>
        <p:nvCxnSpPr>
          <p:cNvPr id="7" name="Egyenes összekötő 23">
            <a:extLst>
              <a:ext uri="{FF2B5EF4-FFF2-40B4-BE49-F238E27FC236}">
                <a16:creationId xmlns:a16="http://schemas.microsoft.com/office/drawing/2014/main" id="{07BF0AAA-20F6-4D70-A075-8519626215C8}"/>
              </a:ext>
            </a:extLst>
          </p:cNvPr>
          <p:cNvCxnSpPr>
            <a:cxnSpLocks/>
          </p:cNvCxnSpPr>
          <p:nvPr/>
        </p:nvCxnSpPr>
        <p:spPr>
          <a:xfrm flipH="1" flipV="1">
            <a:off x="7239547" y="4196620"/>
            <a:ext cx="1695092" cy="7203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57">
            <a:extLst>
              <a:ext uri="{FF2B5EF4-FFF2-40B4-BE49-F238E27FC236}">
                <a16:creationId xmlns:a16="http://schemas.microsoft.com/office/drawing/2014/main" id="{FA61444E-19F2-4304-A8B6-8F1D72CEB33F}"/>
              </a:ext>
            </a:extLst>
          </p:cNvPr>
          <p:cNvCxnSpPr>
            <a:cxnSpLocks/>
          </p:cNvCxnSpPr>
          <p:nvPr/>
        </p:nvCxnSpPr>
        <p:spPr>
          <a:xfrm flipH="1" flipV="1">
            <a:off x="8833971" y="3309753"/>
            <a:ext cx="100668" cy="16071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42">
            <a:extLst>
              <a:ext uri="{FF2B5EF4-FFF2-40B4-BE49-F238E27FC236}">
                <a16:creationId xmlns:a16="http://schemas.microsoft.com/office/drawing/2014/main" id="{7932E213-A3D6-4465-8710-BE9286D6C84E}"/>
              </a:ext>
            </a:extLst>
          </p:cNvPr>
          <p:cNvCxnSpPr>
            <a:cxnSpLocks/>
          </p:cNvCxnSpPr>
          <p:nvPr/>
        </p:nvCxnSpPr>
        <p:spPr>
          <a:xfrm flipH="1" flipV="1">
            <a:off x="3691285" y="3650430"/>
            <a:ext cx="507004" cy="1630808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zis 4">
            <a:extLst>
              <a:ext uri="{FF2B5EF4-FFF2-40B4-BE49-F238E27FC236}">
                <a16:creationId xmlns:a16="http://schemas.microsoft.com/office/drawing/2014/main" id="{80AC48AC-C1AD-47C2-99ED-077CBEB6B63A}"/>
              </a:ext>
            </a:extLst>
          </p:cNvPr>
          <p:cNvSpPr/>
          <p:nvPr/>
        </p:nvSpPr>
        <p:spPr>
          <a:xfrm>
            <a:off x="3289031" y="3264603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Ellipszis 6">
            <a:extLst>
              <a:ext uri="{FF2B5EF4-FFF2-40B4-BE49-F238E27FC236}">
                <a16:creationId xmlns:a16="http://schemas.microsoft.com/office/drawing/2014/main" id="{0ED835E7-B9A3-4EC1-935F-587E1BB98D4F}"/>
              </a:ext>
            </a:extLst>
          </p:cNvPr>
          <p:cNvSpPr/>
          <p:nvPr/>
        </p:nvSpPr>
        <p:spPr>
          <a:xfrm>
            <a:off x="3800431" y="4916920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llipszis 7">
            <a:extLst>
              <a:ext uri="{FF2B5EF4-FFF2-40B4-BE49-F238E27FC236}">
                <a16:creationId xmlns:a16="http://schemas.microsoft.com/office/drawing/2014/main" id="{75ECF7A0-7C88-483A-A02D-25361C5356C2}"/>
              </a:ext>
            </a:extLst>
          </p:cNvPr>
          <p:cNvSpPr/>
          <p:nvPr/>
        </p:nvSpPr>
        <p:spPr>
          <a:xfrm>
            <a:off x="8423239" y="2898600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llipszis 8">
            <a:extLst>
              <a:ext uri="{FF2B5EF4-FFF2-40B4-BE49-F238E27FC236}">
                <a16:creationId xmlns:a16="http://schemas.microsoft.com/office/drawing/2014/main" id="{37B676C2-617F-4DF3-86BA-9F5E992EC159}"/>
              </a:ext>
            </a:extLst>
          </p:cNvPr>
          <p:cNvSpPr/>
          <p:nvPr/>
        </p:nvSpPr>
        <p:spPr>
          <a:xfrm>
            <a:off x="6844391" y="381702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llipszis 9">
            <a:extLst>
              <a:ext uri="{FF2B5EF4-FFF2-40B4-BE49-F238E27FC236}">
                <a16:creationId xmlns:a16="http://schemas.microsoft.com/office/drawing/2014/main" id="{A105CC11-9B73-4DDD-A6AE-90522E16A106}"/>
              </a:ext>
            </a:extLst>
          </p:cNvPr>
          <p:cNvSpPr/>
          <p:nvPr/>
        </p:nvSpPr>
        <p:spPr>
          <a:xfrm>
            <a:off x="8548273" y="453055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Szövegdoboz 68">
            <a:extLst>
              <a:ext uri="{FF2B5EF4-FFF2-40B4-BE49-F238E27FC236}">
                <a16:creationId xmlns:a16="http://schemas.microsoft.com/office/drawing/2014/main" id="{CCE9048A-A1E3-4C4E-B80E-E5CB04FF5098}"/>
              </a:ext>
            </a:extLst>
          </p:cNvPr>
          <p:cNvSpPr txBox="1"/>
          <p:nvPr/>
        </p:nvSpPr>
        <p:spPr>
          <a:xfrm>
            <a:off x="7658362" y="3334789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3" name="Szövegdoboz 69">
            <a:extLst>
              <a:ext uri="{FF2B5EF4-FFF2-40B4-BE49-F238E27FC236}">
                <a16:creationId xmlns:a16="http://schemas.microsoft.com/office/drawing/2014/main" id="{BDDA290E-9987-49C0-BDCB-FE7F747EF2AA}"/>
              </a:ext>
            </a:extLst>
          </p:cNvPr>
          <p:cNvSpPr txBox="1"/>
          <p:nvPr/>
        </p:nvSpPr>
        <p:spPr>
          <a:xfrm>
            <a:off x="8927251" y="39181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5" name="Szövegdoboz 71">
            <a:extLst>
              <a:ext uri="{FF2B5EF4-FFF2-40B4-BE49-F238E27FC236}">
                <a16:creationId xmlns:a16="http://schemas.microsoft.com/office/drawing/2014/main" id="{51FBF369-51D5-4FA1-B25E-EC3B390F54CB}"/>
              </a:ext>
            </a:extLst>
          </p:cNvPr>
          <p:cNvSpPr txBox="1"/>
          <p:nvPr/>
        </p:nvSpPr>
        <p:spPr>
          <a:xfrm>
            <a:off x="5417885" y="446583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6" name="Szövegdoboz 72">
            <a:extLst>
              <a:ext uri="{FF2B5EF4-FFF2-40B4-BE49-F238E27FC236}">
                <a16:creationId xmlns:a16="http://schemas.microsoft.com/office/drawing/2014/main" id="{7BA65D8E-DC83-4E25-BAA6-34101F1497B5}"/>
              </a:ext>
            </a:extLst>
          </p:cNvPr>
          <p:cNvSpPr txBox="1"/>
          <p:nvPr/>
        </p:nvSpPr>
        <p:spPr>
          <a:xfrm>
            <a:off x="4041836" y="4244943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44" name="Szövegdoboz 69">
            <a:extLst>
              <a:ext uri="{FF2B5EF4-FFF2-40B4-BE49-F238E27FC236}">
                <a16:creationId xmlns:a16="http://schemas.microsoft.com/office/drawing/2014/main" id="{35D7FD69-4BC2-4C7A-8178-75860C883252}"/>
              </a:ext>
            </a:extLst>
          </p:cNvPr>
          <p:cNvSpPr txBox="1"/>
          <p:nvPr/>
        </p:nvSpPr>
        <p:spPr>
          <a:xfrm>
            <a:off x="7837625" y="4625432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691411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gyenes összekötő 48">
            <a:extLst>
              <a:ext uri="{FF2B5EF4-FFF2-40B4-BE49-F238E27FC236}">
                <a16:creationId xmlns:a16="http://schemas.microsoft.com/office/drawing/2014/main" id="{E70037D2-5929-4AA7-8F85-2F2284B2A3C9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4573163" y="4262752"/>
            <a:ext cx="2599061" cy="104053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34">
            <a:extLst>
              <a:ext uri="{FF2B5EF4-FFF2-40B4-BE49-F238E27FC236}">
                <a16:creationId xmlns:a16="http://schemas.microsoft.com/office/drawing/2014/main" id="{CE0DE35B-0587-47A4-823F-9EF6D11C98E6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7503959" y="3334789"/>
            <a:ext cx="1305646" cy="59539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Spanning Trees Applications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1A9BC02-0E0B-4A1A-94D3-B7BFE96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MACHINE LEARNING (CLUSTERING)</a:t>
            </a:r>
          </a:p>
        </p:txBody>
      </p:sp>
      <p:cxnSp>
        <p:nvCxnSpPr>
          <p:cNvPr id="7" name="Egyenes összekötő 23">
            <a:extLst>
              <a:ext uri="{FF2B5EF4-FFF2-40B4-BE49-F238E27FC236}">
                <a16:creationId xmlns:a16="http://schemas.microsoft.com/office/drawing/2014/main" id="{07BF0AAA-20F6-4D70-A075-8519626215C8}"/>
              </a:ext>
            </a:extLst>
          </p:cNvPr>
          <p:cNvCxnSpPr>
            <a:cxnSpLocks/>
          </p:cNvCxnSpPr>
          <p:nvPr/>
        </p:nvCxnSpPr>
        <p:spPr>
          <a:xfrm flipH="1" flipV="1">
            <a:off x="7239547" y="4196620"/>
            <a:ext cx="1695092" cy="7203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57">
            <a:extLst>
              <a:ext uri="{FF2B5EF4-FFF2-40B4-BE49-F238E27FC236}">
                <a16:creationId xmlns:a16="http://schemas.microsoft.com/office/drawing/2014/main" id="{FA61444E-19F2-4304-A8B6-8F1D72CEB33F}"/>
              </a:ext>
            </a:extLst>
          </p:cNvPr>
          <p:cNvCxnSpPr>
            <a:cxnSpLocks/>
          </p:cNvCxnSpPr>
          <p:nvPr/>
        </p:nvCxnSpPr>
        <p:spPr>
          <a:xfrm flipH="1" flipV="1">
            <a:off x="8833971" y="3309753"/>
            <a:ext cx="100668" cy="16071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42">
            <a:extLst>
              <a:ext uri="{FF2B5EF4-FFF2-40B4-BE49-F238E27FC236}">
                <a16:creationId xmlns:a16="http://schemas.microsoft.com/office/drawing/2014/main" id="{7932E213-A3D6-4465-8710-BE9286D6C84E}"/>
              </a:ext>
            </a:extLst>
          </p:cNvPr>
          <p:cNvCxnSpPr>
            <a:cxnSpLocks/>
          </p:cNvCxnSpPr>
          <p:nvPr/>
        </p:nvCxnSpPr>
        <p:spPr>
          <a:xfrm flipH="1" flipV="1">
            <a:off x="3691285" y="3650430"/>
            <a:ext cx="507004" cy="1630808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zis 4">
            <a:extLst>
              <a:ext uri="{FF2B5EF4-FFF2-40B4-BE49-F238E27FC236}">
                <a16:creationId xmlns:a16="http://schemas.microsoft.com/office/drawing/2014/main" id="{80AC48AC-C1AD-47C2-99ED-077CBEB6B63A}"/>
              </a:ext>
            </a:extLst>
          </p:cNvPr>
          <p:cNvSpPr/>
          <p:nvPr/>
        </p:nvSpPr>
        <p:spPr>
          <a:xfrm>
            <a:off x="3289031" y="3264603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Ellipszis 6">
            <a:extLst>
              <a:ext uri="{FF2B5EF4-FFF2-40B4-BE49-F238E27FC236}">
                <a16:creationId xmlns:a16="http://schemas.microsoft.com/office/drawing/2014/main" id="{0ED835E7-B9A3-4EC1-935F-587E1BB98D4F}"/>
              </a:ext>
            </a:extLst>
          </p:cNvPr>
          <p:cNvSpPr/>
          <p:nvPr/>
        </p:nvSpPr>
        <p:spPr>
          <a:xfrm>
            <a:off x="3800431" y="4916920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llipszis 7">
            <a:extLst>
              <a:ext uri="{FF2B5EF4-FFF2-40B4-BE49-F238E27FC236}">
                <a16:creationId xmlns:a16="http://schemas.microsoft.com/office/drawing/2014/main" id="{75ECF7A0-7C88-483A-A02D-25361C5356C2}"/>
              </a:ext>
            </a:extLst>
          </p:cNvPr>
          <p:cNvSpPr/>
          <p:nvPr/>
        </p:nvSpPr>
        <p:spPr>
          <a:xfrm>
            <a:off x="8423239" y="2898600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llipszis 8">
            <a:extLst>
              <a:ext uri="{FF2B5EF4-FFF2-40B4-BE49-F238E27FC236}">
                <a16:creationId xmlns:a16="http://schemas.microsoft.com/office/drawing/2014/main" id="{37B676C2-617F-4DF3-86BA-9F5E992EC159}"/>
              </a:ext>
            </a:extLst>
          </p:cNvPr>
          <p:cNvSpPr/>
          <p:nvPr/>
        </p:nvSpPr>
        <p:spPr>
          <a:xfrm>
            <a:off x="6844391" y="381702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llipszis 9">
            <a:extLst>
              <a:ext uri="{FF2B5EF4-FFF2-40B4-BE49-F238E27FC236}">
                <a16:creationId xmlns:a16="http://schemas.microsoft.com/office/drawing/2014/main" id="{A105CC11-9B73-4DDD-A6AE-90522E16A106}"/>
              </a:ext>
            </a:extLst>
          </p:cNvPr>
          <p:cNvSpPr/>
          <p:nvPr/>
        </p:nvSpPr>
        <p:spPr>
          <a:xfrm>
            <a:off x="8548273" y="453055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Szövegdoboz 68">
            <a:extLst>
              <a:ext uri="{FF2B5EF4-FFF2-40B4-BE49-F238E27FC236}">
                <a16:creationId xmlns:a16="http://schemas.microsoft.com/office/drawing/2014/main" id="{CCE9048A-A1E3-4C4E-B80E-E5CB04FF5098}"/>
              </a:ext>
            </a:extLst>
          </p:cNvPr>
          <p:cNvSpPr txBox="1"/>
          <p:nvPr/>
        </p:nvSpPr>
        <p:spPr>
          <a:xfrm>
            <a:off x="7658362" y="3334789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3" name="Szövegdoboz 69">
            <a:extLst>
              <a:ext uri="{FF2B5EF4-FFF2-40B4-BE49-F238E27FC236}">
                <a16:creationId xmlns:a16="http://schemas.microsoft.com/office/drawing/2014/main" id="{BDDA290E-9987-49C0-BDCB-FE7F747EF2AA}"/>
              </a:ext>
            </a:extLst>
          </p:cNvPr>
          <p:cNvSpPr txBox="1"/>
          <p:nvPr/>
        </p:nvSpPr>
        <p:spPr>
          <a:xfrm>
            <a:off x="8927251" y="39181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5" name="Szövegdoboz 71">
            <a:extLst>
              <a:ext uri="{FF2B5EF4-FFF2-40B4-BE49-F238E27FC236}">
                <a16:creationId xmlns:a16="http://schemas.microsoft.com/office/drawing/2014/main" id="{51FBF369-51D5-4FA1-B25E-EC3B390F54CB}"/>
              </a:ext>
            </a:extLst>
          </p:cNvPr>
          <p:cNvSpPr txBox="1"/>
          <p:nvPr/>
        </p:nvSpPr>
        <p:spPr>
          <a:xfrm>
            <a:off x="5417885" y="446583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6" name="Szövegdoboz 72">
            <a:extLst>
              <a:ext uri="{FF2B5EF4-FFF2-40B4-BE49-F238E27FC236}">
                <a16:creationId xmlns:a16="http://schemas.microsoft.com/office/drawing/2014/main" id="{7BA65D8E-DC83-4E25-BAA6-34101F1497B5}"/>
              </a:ext>
            </a:extLst>
          </p:cNvPr>
          <p:cNvSpPr txBox="1"/>
          <p:nvPr/>
        </p:nvSpPr>
        <p:spPr>
          <a:xfrm>
            <a:off x="4041836" y="4244943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44" name="Szövegdoboz 69">
            <a:extLst>
              <a:ext uri="{FF2B5EF4-FFF2-40B4-BE49-F238E27FC236}">
                <a16:creationId xmlns:a16="http://schemas.microsoft.com/office/drawing/2014/main" id="{35D7FD69-4BC2-4C7A-8178-75860C883252}"/>
              </a:ext>
            </a:extLst>
          </p:cNvPr>
          <p:cNvSpPr txBox="1"/>
          <p:nvPr/>
        </p:nvSpPr>
        <p:spPr>
          <a:xfrm>
            <a:off x="7837625" y="4625432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97573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Egyenes összekötő 34">
            <a:extLst>
              <a:ext uri="{FF2B5EF4-FFF2-40B4-BE49-F238E27FC236}">
                <a16:creationId xmlns:a16="http://schemas.microsoft.com/office/drawing/2014/main" id="{CE0DE35B-0587-47A4-823F-9EF6D11C98E6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7503959" y="3334789"/>
            <a:ext cx="1305646" cy="59539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Spanning Trees Applications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1A9BC02-0E0B-4A1A-94D3-B7BFE96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MACHINE LEARNING (CLUSTERING)</a:t>
            </a:r>
          </a:p>
        </p:txBody>
      </p:sp>
      <p:cxnSp>
        <p:nvCxnSpPr>
          <p:cNvPr id="7" name="Egyenes összekötő 23">
            <a:extLst>
              <a:ext uri="{FF2B5EF4-FFF2-40B4-BE49-F238E27FC236}">
                <a16:creationId xmlns:a16="http://schemas.microsoft.com/office/drawing/2014/main" id="{07BF0AAA-20F6-4D70-A075-8519626215C8}"/>
              </a:ext>
            </a:extLst>
          </p:cNvPr>
          <p:cNvCxnSpPr>
            <a:cxnSpLocks/>
          </p:cNvCxnSpPr>
          <p:nvPr/>
        </p:nvCxnSpPr>
        <p:spPr>
          <a:xfrm flipH="1" flipV="1">
            <a:off x="7239547" y="4196620"/>
            <a:ext cx="1695092" cy="7203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57">
            <a:extLst>
              <a:ext uri="{FF2B5EF4-FFF2-40B4-BE49-F238E27FC236}">
                <a16:creationId xmlns:a16="http://schemas.microsoft.com/office/drawing/2014/main" id="{FA61444E-19F2-4304-A8B6-8F1D72CEB33F}"/>
              </a:ext>
            </a:extLst>
          </p:cNvPr>
          <p:cNvCxnSpPr>
            <a:cxnSpLocks/>
          </p:cNvCxnSpPr>
          <p:nvPr/>
        </p:nvCxnSpPr>
        <p:spPr>
          <a:xfrm flipH="1" flipV="1">
            <a:off x="8833971" y="3309753"/>
            <a:ext cx="100668" cy="16071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42">
            <a:extLst>
              <a:ext uri="{FF2B5EF4-FFF2-40B4-BE49-F238E27FC236}">
                <a16:creationId xmlns:a16="http://schemas.microsoft.com/office/drawing/2014/main" id="{7932E213-A3D6-4465-8710-BE9286D6C84E}"/>
              </a:ext>
            </a:extLst>
          </p:cNvPr>
          <p:cNvCxnSpPr>
            <a:cxnSpLocks/>
          </p:cNvCxnSpPr>
          <p:nvPr/>
        </p:nvCxnSpPr>
        <p:spPr>
          <a:xfrm flipH="1" flipV="1">
            <a:off x="3691285" y="3650430"/>
            <a:ext cx="507004" cy="1630808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zis 4">
            <a:extLst>
              <a:ext uri="{FF2B5EF4-FFF2-40B4-BE49-F238E27FC236}">
                <a16:creationId xmlns:a16="http://schemas.microsoft.com/office/drawing/2014/main" id="{80AC48AC-C1AD-47C2-99ED-077CBEB6B63A}"/>
              </a:ext>
            </a:extLst>
          </p:cNvPr>
          <p:cNvSpPr/>
          <p:nvPr/>
        </p:nvSpPr>
        <p:spPr>
          <a:xfrm>
            <a:off x="3289031" y="3264603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Ellipszis 6">
            <a:extLst>
              <a:ext uri="{FF2B5EF4-FFF2-40B4-BE49-F238E27FC236}">
                <a16:creationId xmlns:a16="http://schemas.microsoft.com/office/drawing/2014/main" id="{0ED835E7-B9A3-4EC1-935F-587E1BB98D4F}"/>
              </a:ext>
            </a:extLst>
          </p:cNvPr>
          <p:cNvSpPr/>
          <p:nvPr/>
        </p:nvSpPr>
        <p:spPr>
          <a:xfrm>
            <a:off x="3800431" y="4916920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llipszis 7">
            <a:extLst>
              <a:ext uri="{FF2B5EF4-FFF2-40B4-BE49-F238E27FC236}">
                <a16:creationId xmlns:a16="http://schemas.microsoft.com/office/drawing/2014/main" id="{75ECF7A0-7C88-483A-A02D-25361C5356C2}"/>
              </a:ext>
            </a:extLst>
          </p:cNvPr>
          <p:cNvSpPr/>
          <p:nvPr/>
        </p:nvSpPr>
        <p:spPr>
          <a:xfrm>
            <a:off x="8423239" y="2898600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llipszis 8">
            <a:extLst>
              <a:ext uri="{FF2B5EF4-FFF2-40B4-BE49-F238E27FC236}">
                <a16:creationId xmlns:a16="http://schemas.microsoft.com/office/drawing/2014/main" id="{37B676C2-617F-4DF3-86BA-9F5E992EC159}"/>
              </a:ext>
            </a:extLst>
          </p:cNvPr>
          <p:cNvSpPr/>
          <p:nvPr/>
        </p:nvSpPr>
        <p:spPr>
          <a:xfrm>
            <a:off x="6844391" y="381702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llipszis 9">
            <a:extLst>
              <a:ext uri="{FF2B5EF4-FFF2-40B4-BE49-F238E27FC236}">
                <a16:creationId xmlns:a16="http://schemas.microsoft.com/office/drawing/2014/main" id="{A105CC11-9B73-4DDD-A6AE-90522E16A106}"/>
              </a:ext>
            </a:extLst>
          </p:cNvPr>
          <p:cNvSpPr/>
          <p:nvPr/>
        </p:nvSpPr>
        <p:spPr>
          <a:xfrm>
            <a:off x="8548273" y="453055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Szövegdoboz 68">
            <a:extLst>
              <a:ext uri="{FF2B5EF4-FFF2-40B4-BE49-F238E27FC236}">
                <a16:creationId xmlns:a16="http://schemas.microsoft.com/office/drawing/2014/main" id="{CCE9048A-A1E3-4C4E-B80E-E5CB04FF5098}"/>
              </a:ext>
            </a:extLst>
          </p:cNvPr>
          <p:cNvSpPr txBox="1"/>
          <p:nvPr/>
        </p:nvSpPr>
        <p:spPr>
          <a:xfrm>
            <a:off x="7658362" y="3334789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3" name="Szövegdoboz 69">
            <a:extLst>
              <a:ext uri="{FF2B5EF4-FFF2-40B4-BE49-F238E27FC236}">
                <a16:creationId xmlns:a16="http://schemas.microsoft.com/office/drawing/2014/main" id="{BDDA290E-9987-49C0-BDCB-FE7F747EF2AA}"/>
              </a:ext>
            </a:extLst>
          </p:cNvPr>
          <p:cNvSpPr txBox="1"/>
          <p:nvPr/>
        </p:nvSpPr>
        <p:spPr>
          <a:xfrm>
            <a:off x="8927251" y="39181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6" name="Szövegdoboz 72">
            <a:extLst>
              <a:ext uri="{FF2B5EF4-FFF2-40B4-BE49-F238E27FC236}">
                <a16:creationId xmlns:a16="http://schemas.microsoft.com/office/drawing/2014/main" id="{7BA65D8E-DC83-4E25-BAA6-34101F1497B5}"/>
              </a:ext>
            </a:extLst>
          </p:cNvPr>
          <p:cNvSpPr txBox="1"/>
          <p:nvPr/>
        </p:nvSpPr>
        <p:spPr>
          <a:xfrm>
            <a:off x="4041836" y="4244943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44" name="Szövegdoboz 69">
            <a:extLst>
              <a:ext uri="{FF2B5EF4-FFF2-40B4-BE49-F238E27FC236}">
                <a16:creationId xmlns:a16="http://schemas.microsoft.com/office/drawing/2014/main" id="{35D7FD69-4BC2-4C7A-8178-75860C883252}"/>
              </a:ext>
            </a:extLst>
          </p:cNvPr>
          <p:cNvSpPr txBox="1"/>
          <p:nvPr/>
        </p:nvSpPr>
        <p:spPr>
          <a:xfrm>
            <a:off x="7837625" y="4625432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11761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Spanning Trees Applications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1A9BC02-0E0B-4A1A-94D3-B7BFE96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MACHINE LEARNING (CLUSTERING)</a:t>
            </a:r>
          </a:p>
        </p:txBody>
      </p:sp>
      <p:sp>
        <p:nvSpPr>
          <p:cNvPr id="10" name="Ellipszis 4">
            <a:extLst>
              <a:ext uri="{FF2B5EF4-FFF2-40B4-BE49-F238E27FC236}">
                <a16:creationId xmlns:a16="http://schemas.microsoft.com/office/drawing/2014/main" id="{80AC48AC-C1AD-47C2-99ED-077CBEB6B63A}"/>
              </a:ext>
            </a:extLst>
          </p:cNvPr>
          <p:cNvSpPr/>
          <p:nvPr/>
        </p:nvSpPr>
        <p:spPr>
          <a:xfrm>
            <a:off x="3289031" y="3264603"/>
            <a:ext cx="772732" cy="77273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Ellipszis 6">
            <a:extLst>
              <a:ext uri="{FF2B5EF4-FFF2-40B4-BE49-F238E27FC236}">
                <a16:creationId xmlns:a16="http://schemas.microsoft.com/office/drawing/2014/main" id="{0ED835E7-B9A3-4EC1-935F-587E1BB98D4F}"/>
              </a:ext>
            </a:extLst>
          </p:cNvPr>
          <p:cNvSpPr/>
          <p:nvPr/>
        </p:nvSpPr>
        <p:spPr>
          <a:xfrm>
            <a:off x="3800431" y="4916920"/>
            <a:ext cx="772732" cy="77273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llipszis 7">
            <a:extLst>
              <a:ext uri="{FF2B5EF4-FFF2-40B4-BE49-F238E27FC236}">
                <a16:creationId xmlns:a16="http://schemas.microsoft.com/office/drawing/2014/main" id="{75ECF7A0-7C88-483A-A02D-25361C5356C2}"/>
              </a:ext>
            </a:extLst>
          </p:cNvPr>
          <p:cNvSpPr/>
          <p:nvPr/>
        </p:nvSpPr>
        <p:spPr>
          <a:xfrm>
            <a:off x="8423239" y="2898600"/>
            <a:ext cx="772732" cy="772732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llipszis 8">
            <a:extLst>
              <a:ext uri="{FF2B5EF4-FFF2-40B4-BE49-F238E27FC236}">
                <a16:creationId xmlns:a16="http://schemas.microsoft.com/office/drawing/2014/main" id="{37B676C2-617F-4DF3-86BA-9F5E992EC159}"/>
              </a:ext>
            </a:extLst>
          </p:cNvPr>
          <p:cNvSpPr/>
          <p:nvPr/>
        </p:nvSpPr>
        <p:spPr>
          <a:xfrm>
            <a:off x="6844391" y="3817021"/>
            <a:ext cx="772732" cy="772732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llipszis 9">
            <a:extLst>
              <a:ext uri="{FF2B5EF4-FFF2-40B4-BE49-F238E27FC236}">
                <a16:creationId xmlns:a16="http://schemas.microsoft.com/office/drawing/2014/main" id="{A105CC11-9B73-4DDD-A6AE-90522E16A106}"/>
              </a:ext>
            </a:extLst>
          </p:cNvPr>
          <p:cNvSpPr/>
          <p:nvPr/>
        </p:nvSpPr>
        <p:spPr>
          <a:xfrm>
            <a:off x="8548273" y="4530554"/>
            <a:ext cx="772732" cy="772732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462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50D1C3-5DA2-4151-A4B7-C817583FE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087" y="3727360"/>
            <a:ext cx="4425913" cy="3130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Spanning Trees Applications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1A9BC02-0E0B-4A1A-94D3-B7BFE96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RECOMMENDATION SYSTEMS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minimum spanning trees (and maximum spanning trees) to </a:t>
            </a:r>
            <a:r>
              <a:rPr lang="en-GB" sz="2400" b="0" i="0" dirty="0">
                <a:solidFill>
                  <a:srgbClr val="292929"/>
                </a:solidFill>
                <a:effectLst/>
              </a:rPr>
              <a:t> 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help users who are not as connected in the network find other users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 effect of connecting more users with each other will ultimately benefit all users who are a part of the network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design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systems that can predict products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customers like the most and have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most potential to buy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5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91991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D7E02F48-C50D-483E-B975-2288F8FE8584}"/>
              </a:ext>
            </a:extLst>
          </p:cNvPr>
          <p:cNvSpPr txBox="1"/>
          <p:nvPr/>
        </p:nvSpPr>
        <p:spPr>
          <a:xfrm>
            <a:off x="9320579" y="2049426"/>
            <a:ext cx="1236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E-D	2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E-F	4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E-G	9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E-B	7</a:t>
            </a:r>
          </a:p>
        </p:txBody>
      </p:sp>
    </p:spTree>
    <p:extLst>
      <p:ext uri="{BB962C8B-B14F-4D97-AF65-F5344CB8AC3E}">
        <p14:creationId xmlns:p14="http://schemas.microsoft.com/office/powerpoint/2010/main" val="361581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D7E02F48-C50D-483E-B975-2288F8FE8584}"/>
              </a:ext>
            </a:extLst>
          </p:cNvPr>
          <p:cNvSpPr txBox="1"/>
          <p:nvPr/>
        </p:nvSpPr>
        <p:spPr>
          <a:xfrm>
            <a:off x="9320579" y="2049426"/>
            <a:ext cx="1236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E-D	2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E-F	4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E-G	9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E-B	7</a:t>
            </a:r>
          </a:p>
        </p:txBody>
      </p:sp>
    </p:spTree>
    <p:extLst>
      <p:ext uri="{BB962C8B-B14F-4D97-AF65-F5344CB8AC3E}">
        <p14:creationId xmlns:p14="http://schemas.microsoft.com/office/powerpoint/2010/main" val="396325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D7E02F48-C50D-483E-B975-2288F8FE8584}"/>
              </a:ext>
            </a:extLst>
          </p:cNvPr>
          <p:cNvSpPr txBox="1"/>
          <p:nvPr/>
        </p:nvSpPr>
        <p:spPr>
          <a:xfrm>
            <a:off x="9320579" y="2049426"/>
            <a:ext cx="1236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E-D	2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E-F	4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E-G	9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E-B	7</a:t>
            </a:r>
          </a:p>
        </p:txBody>
      </p:sp>
    </p:spTree>
    <p:extLst>
      <p:ext uri="{BB962C8B-B14F-4D97-AF65-F5344CB8AC3E}">
        <p14:creationId xmlns:p14="http://schemas.microsoft.com/office/powerpoint/2010/main" val="233825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71993</TotalTime>
  <Words>1930</Words>
  <Application>Microsoft Office PowerPoint</Application>
  <PresentationFormat>Widescreen</PresentationFormat>
  <Paragraphs>1086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Prims-Jarnik Algorithm (Algorithms and Data Structures)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Spanning Trees Applications</vt:lpstr>
      <vt:lpstr>Spanning Trees Applications</vt:lpstr>
      <vt:lpstr>Spanning Trees Applications</vt:lpstr>
      <vt:lpstr>Spanning Trees Applications</vt:lpstr>
      <vt:lpstr>Spanning Trees Applications</vt:lpstr>
      <vt:lpstr>Spanning Trees Applications</vt:lpstr>
      <vt:lpstr>Spanning Trees Applications</vt:lpstr>
      <vt:lpstr>Spanning Trees Applications</vt:lpstr>
      <vt:lpstr>Spanning Trees Applications</vt:lpstr>
      <vt:lpstr>Spanning Trees Applications</vt:lpstr>
      <vt:lpstr>Spanning Trees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520</cp:revision>
  <dcterms:created xsi:type="dcterms:W3CDTF">2015-02-15T18:13:13Z</dcterms:created>
  <dcterms:modified xsi:type="dcterms:W3CDTF">2021-01-09T09:53:15Z</dcterms:modified>
</cp:coreProperties>
</file>