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9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6" r:id="rId20"/>
    <p:sldId id="464" r:id="rId21"/>
    <p:sldId id="465" r:id="rId22"/>
    <p:sldId id="467" r:id="rId23"/>
    <p:sldId id="468" r:id="rId24"/>
    <p:sldId id="470" r:id="rId25"/>
    <p:sldId id="469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46" r:id="rId41"/>
    <p:sldId id="447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8" r:id="rId57"/>
    <p:sldId id="407" r:id="rId58"/>
    <p:sldId id="409" r:id="rId59"/>
    <p:sldId id="410" r:id="rId60"/>
    <p:sldId id="428" r:id="rId61"/>
    <p:sldId id="411" r:id="rId62"/>
    <p:sldId id="429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421" r:id="rId71"/>
    <p:sldId id="419" r:id="rId72"/>
    <p:sldId id="420" r:id="rId73"/>
    <p:sldId id="422" r:id="rId74"/>
    <p:sldId id="423" r:id="rId75"/>
    <p:sldId id="424" r:id="rId76"/>
    <p:sldId id="425" r:id="rId77"/>
    <p:sldId id="426" r:id="rId78"/>
    <p:sldId id="427" r:id="rId79"/>
    <p:sldId id="430" r:id="rId80"/>
    <p:sldId id="431" r:id="rId81"/>
    <p:sldId id="432" r:id="rId82"/>
    <p:sldId id="433" r:id="rId83"/>
    <p:sldId id="434" r:id="rId84"/>
    <p:sldId id="435" r:id="rId85"/>
    <p:sldId id="445" r:id="rId86"/>
    <p:sldId id="436" r:id="rId87"/>
    <p:sldId id="438" r:id="rId88"/>
    <p:sldId id="439" r:id="rId89"/>
    <p:sldId id="440" r:id="rId90"/>
    <p:sldId id="441" r:id="rId91"/>
    <p:sldId id="442" r:id="rId92"/>
    <p:sldId id="443" r:id="rId93"/>
    <p:sldId id="444" r:id="rId94"/>
    <p:sldId id="437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DE75"/>
    <a:srgbClr val="F9C3C3"/>
    <a:srgbClr val="F7AB8D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Lazy Prims-Jarnik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320579" y="204942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A-C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</p:txBody>
      </p:sp>
    </p:spTree>
    <p:extLst>
      <p:ext uri="{BB962C8B-B14F-4D97-AF65-F5344CB8AC3E}">
        <p14:creationId xmlns:p14="http://schemas.microsoft.com/office/powerpoint/2010/main" val="310588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320579" y="204942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A-C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</p:txBody>
      </p:sp>
    </p:spTree>
    <p:extLst>
      <p:ext uri="{BB962C8B-B14F-4D97-AF65-F5344CB8AC3E}">
        <p14:creationId xmlns:p14="http://schemas.microsoft.com/office/powerpoint/2010/main" val="283430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92529" y="2049426"/>
            <a:ext cx="1292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A-C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</p:txBody>
      </p:sp>
    </p:spTree>
    <p:extLst>
      <p:ext uri="{BB962C8B-B14F-4D97-AF65-F5344CB8AC3E}">
        <p14:creationId xmlns:p14="http://schemas.microsoft.com/office/powerpoint/2010/main" val="167171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92529" y="2049426"/>
            <a:ext cx="1292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A-C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</p:txBody>
      </p:sp>
    </p:spTree>
    <p:extLst>
      <p:ext uri="{BB962C8B-B14F-4D97-AF65-F5344CB8AC3E}">
        <p14:creationId xmlns:p14="http://schemas.microsoft.com/office/powerpoint/2010/main" val="312440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92529" y="2049426"/>
            <a:ext cx="1292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A-C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</p:txBody>
      </p:sp>
    </p:spTree>
    <p:extLst>
      <p:ext uri="{BB962C8B-B14F-4D97-AF65-F5344CB8AC3E}">
        <p14:creationId xmlns:p14="http://schemas.microsoft.com/office/powerpoint/2010/main" val="214751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86919" y="2049426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</p:txBody>
      </p:sp>
    </p:spTree>
    <p:extLst>
      <p:ext uri="{BB962C8B-B14F-4D97-AF65-F5344CB8AC3E}">
        <p14:creationId xmlns:p14="http://schemas.microsoft.com/office/powerpoint/2010/main" val="249349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86919" y="2049426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</p:txBody>
      </p:sp>
    </p:spTree>
    <p:extLst>
      <p:ext uri="{BB962C8B-B14F-4D97-AF65-F5344CB8AC3E}">
        <p14:creationId xmlns:p14="http://schemas.microsoft.com/office/powerpoint/2010/main" val="329633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86919" y="2049426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</p:txBody>
      </p:sp>
    </p:spTree>
    <p:extLst>
      <p:ext uri="{BB962C8B-B14F-4D97-AF65-F5344CB8AC3E}">
        <p14:creationId xmlns:p14="http://schemas.microsoft.com/office/powerpoint/2010/main" val="82020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7299" y="2049426"/>
            <a:ext cx="1342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C-F	 3</a:t>
            </a:r>
          </a:p>
        </p:txBody>
      </p:sp>
    </p:spTree>
    <p:extLst>
      <p:ext uri="{BB962C8B-B14F-4D97-AF65-F5344CB8AC3E}">
        <p14:creationId xmlns:p14="http://schemas.microsoft.com/office/powerpoint/2010/main" val="309702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7299" y="2049426"/>
            <a:ext cx="1342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C-F	 3</a:t>
            </a:r>
          </a:p>
        </p:txBody>
      </p:sp>
    </p:spTree>
    <p:extLst>
      <p:ext uri="{BB962C8B-B14F-4D97-AF65-F5344CB8AC3E}">
        <p14:creationId xmlns:p14="http://schemas.microsoft.com/office/powerpoint/2010/main" val="377921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Prims-Jarnik algorithm is able to find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minimum spanning 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an undirected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priority queue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(heap) in order the get the minimum edge weights in every iteration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insert all the edges to the heap without modifying the content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lazy implementation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Kruskal algorithm is an edge based approach while Prim’s algorithm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vertex based approach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average runing time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O(ElogE)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we need additional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memory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5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7299" y="2049426"/>
            <a:ext cx="1342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C-F	 3</a:t>
            </a:r>
          </a:p>
        </p:txBody>
      </p:sp>
    </p:spTree>
    <p:extLst>
      <p:ext uri="{BB962C8B-B14F-4D97-AF65-F5344CB8AC3E}">
        <p14:creationId xmlns:p14="http://schemas.microsoft.com/office/powerpoint/2010/main" val="155726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4478" y="2049426"/>
            <a:ext cx="1348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</p:txBody>
      </p:sp>
    </p:spTree>
    <p:extLst>
      <p:ext uri="{BB962C8B-B14F-4D97-AF65-F5344CB8AC3E}">
        <p14:creationId xmlns:p14="http://schemas.microsoft.com/office/powerpoint/2010/main" val="44993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4478" y="2049426"/>
            <a:ext cx="1348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</p:txBody>
      </p:sp>
    </p:spTree>
    <p:extLst>
      <p:ext uri="{BB962C8B-B14F-4D97-AF65-F5344CB8AC3E}">
        <p14:creationId xmlns:p14="http://schemas.microsoft.com/office/powerpoint/2010/main" val="151911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2</a:t>
            </a:r>
          </a:p>
        </p:txBody>
      </p:sp>
    </p:spTree>
    <p:extLst>
      <p:ext uri="{BB962C8B-B14F-4D97-AF65-F5344CB8AC3E}">
        <p14:creationId xmlns:p14="http://schemas.microsoft.com/office/powerpoint/2010/main" val="3194104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2</a:t>
            </a:r>
          </a:p>
        </p:txBody>
      </p:sp>
    </p:spTree>
    <p:extLst>
      <p:ext uri="{BB962C8B-B14F-4D97-AF65-F5344CB8AC3E}">
        <p14:creationId xmlns:p14="http://schemas.microsoft.com/office/powerpoint/2010/main" val="138423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F-G	 2</a:t>
            </a:r>
          </a:p>
        </p:txBody>
      </p:sp>
    </p:spTree>
    <p:extLst>
      <p:ext uri="{BB962C8B-B14F-4D97-AF65-F5344CB8AC3E}">
        <p14:creationId xmlns:p14="http://schemas.microsoft.com/office/powerpoint/2010/main" val="148724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</p:txBody>
      </p:sp>
    </p:spTree>
    <p:extLst>
      <p:ext uri="{BB962C8B-B14F-4D97-AF65-F5344CB8AC3E}">
        <p14:creationId xmlns:p14="http://schemas.microsoft.com/office/powerpoint/2010/main" val="100516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</p:txBody>
      </p:sp>
    </p:spTree>
    <p:extLst>
      <p:ext uri="{BB962C8B-B14F-4D97-AF65-F5344CB8AC3E}">
        <p14:creationId xmlns:p14="http://schemas.microsoft.com/office/powerpoint/2010/main" val="325233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</p:txBody>
      </p:sp>
    </p:spTree>
    <p:extLst>
      <p:ext uri="{BB962C8B-B14F-4D97-AF65-F5344CB8AC3E}">
        <p14:creationId xmlns:p14="http://schemas.microsoft.com/office/powerpoint/2010/main" val="206941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</p:txBody>
      </p:sp>
    </p:spTree>
    <p:extLst>
      <p:ext uri="{BB962C8B-B14F-4D97-AF65-F5344CB8AC3E}">
        <p14:creationId xmlns:p14="http://schemas.microsoft.com/office/powerpoint/2010/main" val="236478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555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B-D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</p:txBody>
      </p:sp>
    </p:spTree>
    <p:extLst>
      <p:ext uri="{BB962C8B-B14F-4D97-AF65-F5344CB8AC3E}">
        <p14:creationId xmlns:p14="http://schemas.microsoft.com/office/powerpoint/2010/main" val="1384953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</p:txBody>
      </p:sp>
    </p:spTree>
    <p:extLst>
      <p:ext uri="{BB962C8B-B14F-4D97-AF65-F5344CB8AC3E}">
        <p14:creationId xmlns:p14="http://schemas.microsoft.com/office/powerpoint/2010/main" val="623721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</p:txBody>
      </p:sp>
    </p:spTree>
    <p:extLst>
      <p:ext uri="{BB962C8B-B14F-4D97-AF65-F5344CB8AC3E}">
        <p14:creationId xmlns:p14="http://schemas.microsoft.com/office/powerpoint/2010/main" val="2202769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D-E	 2</a:t>
            </a:r>
          </a:p>
        </p:txBody>
      </p:sp>
    </p:spTree>
    <p:extLst>
      <p:ext uri="{BB962C8B-B14F-4D97-AF65-F5344CB8AC3E}">
        <p14:creationId xmlns:p14="http://schemas.microsoft.com/office/powerpoint/2010/main" val="664718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D-E	 2</a:t>
            </a:r>
          </a:p>
        </p:txBody>
      </p:sp>
    </p:spTree>
    <p:extLst>
      <p:ext uri="{BB962C8B-B14F-4D97-AF65-F5344CB8AC3E}">
        <p14:creationId xmlns:p14="http://schemas.microsoft.com/office/powerpoint/2010/main" val="2523987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D-E	 2</a:t>
            </a:r>
          </a:p>
        </p:txBody>
      </p:sp>
    </p:spTree>
    <p:extLst>
      <p:ext uri="{BB962C8B-B14F-4D97-AF65-F5344CB8AC3E}">
        <p14:creationId xmlns:p14="http://schemas.microsoft.com/office/powerpoint/2010/main" val="1567853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D-E	 2</a:t>
            </a:r>
          </a:p>
        </p:txBody>
      </p:sp>
    </p:spTree>
    <p:extLst>
      <p:ext uri="{BB962C8B-B14F-4D97-AF65-F5344CB8AC3E}">
        <p14:creationId xmlns:p14="http://schemas.microsoft.com/office/powerpoint/2010/main" val="371306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</p:txBody>
      </p:sp>
    </p:spTree>
    <p:extLst>
      <p:ext uri="{BB962C8B-B14F-4D97-AF65-F5344CB8AC3E}">
        <p14:creationId xmlns:p14="http://schemas.microsoft.com/office/powerpoint/2010/main" val="2060134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</p:txBody>
      </p:sp>
    </p:spTree>
    <p:extLst>
      <p:ext uri="{BB962C8B-B14F-4D97-AF65-F5344CB8AC3E}">
        <p14:creationId xmlns:p14="http://schemas.microsoft.com/office/powerpoint/2010/main" val="4132330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514362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83812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4763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76018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83733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5544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261689" y="2049426"/>
            <a:ext cx="1354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B-E	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B-G	 8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C-D	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F-D	 5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F-E	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G-E	 9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1685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74084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142554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Prims-Jarnik algorithm is able to find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minimum spanning 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an undirected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priority queue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(heap) in order the get the minimum edge weights in every iteration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insert all the edges to the heap without modifying the content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lazy implementation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eager implementation updates the content of the priority queue (heap) if necessary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 every iteration we check whether there is already a shorter path to the spanninng tree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33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8E1D06-D1BF-455A-AE06-A401E270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O(E+VlogV)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amortized running time complexity if we use a Fibonacci-heap</a:t>
            </a: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Prim's algorithm is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significantly faster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than Kruskal’s approach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the limit when you've got a really dense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graph with many more edges than vertices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typical situations (sparse graphs)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Kruskal is a better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approach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because it uses simpler data structures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KEEP RUNNING THE ALGORITHM UNTIL ALL THE 				VERTEXES ARE CONSIDERED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7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9467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097439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919919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0579" y="2049426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E-D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3615811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0579" y="2049426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E-D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3963254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0579" y="2049426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E-D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2338252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6190" y="2049426"/>
            <a:ext cx="122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182779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1119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326190" y="2049426"/>
            <a:ext cx="122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4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9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7</a:t>
            </a:r>
          </a:p>
        </p:txBody>
      </p:sp>
    </p:spTree>
    <p:extLst>
      <p:ext uri="{BB962C8B-B14F-4D97-AF65-F5344CB8AC3E}">
        <p14:creationId xmlns:p14="http://schemas.microsoft.com/office/powerpoint/2010/main" val="4150370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D7E02F48-C50D-483E-B975-2288F8FE8584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 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912333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03F1AB1E-2AE9-42E8-8249-3DAB560BD033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E-B	 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4118189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30556761-D428-4AE2-B6B2-D6167AC97A87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rgbClr val="FF7C80"/>
                </a:solidFill>
              </a:rPr>
              <a:t>E-B	  7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26161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2F25C53C-23EB-4933-9FF3-9FBB71E516BB}"/>
              </a:ext>
            </a:extLst>
          </p:cNvPr>
          <p:cNvSpPr txBox="1"/>
          <p:nvPr/>
        </p:nvSpPr>
        <p:spPr>
          <a:xfrm>
            <a:off x="9246842" y="2049426"/>
            <a:ext cx="134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157729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ECF3F16D-3FF0-429B-A40A-75275DE81786}"/>
              </a:ext>
            </a:extLst>
          </p:cNvPr>
          <p:cNvSpPr txBox="1"/>
          <p:nvPr/>
        </p:nvSpPr>
        <p:spPr>
          <a:xfrm>
            <a:off x="9246842" y="2049426"/>
            <a:ext cx="134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E-F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2910529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0FB98DEF-A338-4C53-B283-77AA88635384}"/>
              </a:ext>
            </a:extLst>
          </p:cNvPr>
          <p:cNvSpPr txBox="1"/>
          <p:nvPr/>
        </p:nvSpPr>
        <p:spPr>
          <a:xfrm>
            <a:off x="9246842" y="2049426"/>
            <a:ext cx="13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2668332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6469F6DC-7A03-489A-A963-398130A45BDC}"/>
              </a:ext>
            </a:extLst>
          </p:cNvPr>
          <p:cNvSpPr txBox="1"/>
          <p:nvPr/>
        </p:nvSpPr>
        <p:spPr>
          <a:xfrm>
            <a:off x="9246842" y="2049426"/>
            <a:ext cx="13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582653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2" name="Szövegdoboz 10">
            <a:extLst>
              <a:ext uri="{FF2B5EF4-FFF2-40B4-BE49-F238E27FC236}">
                <a16:creationId xmlns:a16="http://schemas.microsoft.com/office/drawing/2014/main" id="{707B22A0-E2EB-4CC2-861B-ACD290F2EA59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47432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F7AFB1D0-4990-45A7-B456-20A392E48F27}"/>
              </a:ext>
            </a:extLst>
          </p:cNvPr>
          <p:cNvSpPr txBox="1"/>
          <p:nvPr/>
        </p:nvSpPr>
        <p:spPr>
          <a:xfrm>
            <a:off x="9246842" y="2049426"/>
            <a:ext cx="134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rgbClr val="FF7C80"/>
                </a:solidFill>
              </a:rPr>
              <a:t>D-C	  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219161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326190" y="2049426"/>
            <a:ext cx="122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A-C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A-B	1</a:t>
            </a:r>
          </a:p>
        </p:txBody>
      </p:sp>
    </p:spTree>
    <p:extLst>
      <p:ext uri="{BB962C8B-B14F-4D97-AF65-F5344CB8AC3E}">
        <p14:creationId xmlns:p14="http://schemas.microsoft.com/office/powerpoint/2010/main" val="12108101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F7AFB1D0-4990-45A7-B456-20A392E48F27}"/>
              </a:ext>
            </a:extLst>
          </p:cNvPr>
          <p:cNvSpPr txBox="1"/>
          <p:nvPr/>
        </p:nvSpPr>
        <p:spPr>
          <a:xfrm>
            <a:off x="9246842" y="2049426"/>
            <a:ext cx="134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2885386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687C5DDA-E77B-4912-8CA7-7B1C4352888A}"/>
              </a:ext>
            </a:extLst>
          </p:cNvPr>
          <p:cNvSpPr txBox="1"/>
          <p:nvPr/>
        </p:nvSpPr>
        <p:spPr>
          <a:xfrm>
            <a:off x="9246842" y="2049426"/>
            <a:ext cx="1342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rgbClr val="FF7C80"/>
                </a:solidFill>
              </a:rPr>
              <a:t>E-G	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35972640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687C5DDA-E77B-4912-8CA7-7B1C4352888A}"/>
              </a:ext>
            </a:extLst>
          </p:cNvPr>
          <p:cNvSpPr txBox="1"/>
          <p:nvPr/>
        </p:nvSpPr>
        <p:spPr>
          <a:xfrm>
            <a:off x="9246842" y="2049426"/>
            <a:ext cx="13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1699048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4B6CB66D-A56E-4CE2-BFC4-6D883AA107D2}"/>
              </a:ext>
            </a:extLst>
          </p:cNvPr>
          <p:cNvSpPr txBox="1"/>
          <p:nvPr/>
        </p:nvSpPr>
        <p:spPr>
          <a:xfrm>
            <a:off x="9246842" y="2049426"/>
            <a:ext cx="13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  <a:p>
            <a:r>
              <a:rPr lang="hu-HU" b="1" dirty="0">
                <a:solidFill>
                  <a:srgbClr val="92D050"/>
                </a:solidFill>
              </a:rPr>
              <a:t>F-G	  2</a:t>
            </a:r>
          </a:p>
        </p:txBody>
      </p:sp>
    </p:spTree>
    <p:extLst>
      <p:ext uri="{BB962C8B-B14F-4D97-AF65-F5344CB8AC3E}">
        <p14:creationId xmlns:p14="http://schemas.microsoft.com/office/powerpoint/2010/main" val="10314736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4" name="Szövegdoboz 10">
            <a:extLst>
              <a:ext uri="{FF2B5EF4-FFF2-40B4-BE49-F238E27FC236}">
                <a16:creationId xmlns:a16="http://schemas.microsoft.com/office/drawing/2014/main" id="{B8577312-AC0D-488B-B380-5A5AA583074D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6194574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BD238451-4C9D-405F-BBCD-EFF09804E198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2517491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BC19ED6B-08C1-4068-BD8B-B62397809D2C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2918794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08D07699-C54B-419C-96D9-CF86ED44C37D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29388036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60C095BD-D5F2-42C6-A3D9-8257788950B5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rgbClr val="92D050"/>
                </a:solidFill>
              </a:rPr>
              <a:t>F-C	  3</a:t>
            </a:r>
          </a:p>
        </p:txBody>
      </p:sp>
    </p:spTree>
    <p:extLst>
      <p:ext uri="{BB962C8B-B14F-4D97-AF65-F5344CB8AC3E}">
        <p14:creationId xmlns:p14="http://schemas.microsoft.com/office/powerpoint/2010/main" val="3900642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2532900A-E0A9-45DE-BCCE-70F8206EDB64}"/>
              </a:ext>
            </a:extLst>
          </p:cNvPr>
          <p:cNvSpPr txBox="1"/>
          <p:nvPr/>
        </p:nvSpPr>
        <p:spPr>
          <a:xfrm>
            <a:off x="9246842" y="2049426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38013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326190" y="2049426"/>
            <a:ext cx="122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A-C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A-B	1</a:t>
            </a:r>
          </a:p>
        </p:txBody>
      </p:sp>
    </p:spTree>
    <p:extLst>
      <p:ext uri="{BB962C8B-B14F-4D97-AF65-F5344CB8AC3E}">
        <p14:creationId xmlns:p14="http://schemas.microsoft.com/office/powerpoint/2010/main" val="24916741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B057733B-8008-4E35-9619-E253E2ED609F}"/>
              </a:ext>
            </a:extLst>
          </p:cNvPr>
          <p:cNvSpPr txBox="1"/>
          <p:nvPr/>
        </p:nvSpPr>
        <p:spPr>
          <a:xfrm>
            <a:off x="9246842" y="2049426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26337227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366AC4DB-C94B-4FA9-A2EB-5A998842809B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C-A	  2</a:t>
            </a:r>
          </a:p>
        </p:txBody>
      </p:sp>
    </p:spTree>
    <p:extLst>
      <p:ext uri="{BB962C8B-B14F-4D97-AF65-F5344CB8AC3E}">
        <p14:creationId xmlns:p14="http://schemas.microsoft.com/office/powerpoint/2010/main" val="1390316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C7EA9939-E814-4A1E-A94A-4EDE26646B43}"/>
              </a:ext>
            </a:extLst>
          </p:cNvPr>
          <p:cNvSpPr txBox="1"/>
          <p:nvPr/>
        </p:nvSpPr>
        <p:spPr>
          <a:xfrm>
            <a:off x="9246842" y="204942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rgbClr val="FF7C80"/>
                </a:solidFill>
              </a:rPr>
              <a:t>D-A	12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C-A	  2</a:t>
            </a:r>
          </a:p>
        </p:txBody>
      </p:sp>
    </p:spTree>
    <p:extLst>
      <p:ext uri="{BB962C8B-B14F-4D97-AF65-F5344CB8AC3E}">
        <p14:creationId xmlns:p14="http://schemas.microsoft.com/office/powerpoint/2010/main" val="5384153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3" name="Szövegdoboz 10">
            <a:extLst>
              <a:ext uri="{FF2B5EF4-FFF2-40B4-BE49-F238E27FC236}">
                <a16:creationId xmlns:a16="http://schemas.microsoft.com/office/drawing/2014/main" id="{5078F749-6F25-470D-99ED-E8C4DC5DA655}"/>
              </a:ext>
            </a:extLst>
          </p:cNvPr>
          <p:cNvSpPr txBox="1"/>
          <p:nvPr/>
        </p:nvSpPr>
        <p:spPr>
          <a:xfrm>
            <a:off x="9246842" y="204942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C-A	  2</a:t>
            </a:r>
          </a:p>
        </p:txBody>
      </p:sp>
    </p:spTree>
    <p:extLst>
      <p:ext uri="{BB962C8B-B14F-4D97-AF65-F5344CB8AC3E}">
        <p14:creationId xmlns:p14="http://schemas.microsoft.com/office/powerpoint/2010/main" val="26369115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F5BCDE71-FCF5-4C1C-ACD9-C7627B50225E}"/>
              </a:ext>
            </a:extLst>
          </p:cNvPr>
          <p:cNvSpPr txBox="1"/>
          <p:nvPr/>
        </p:nvSpPr>
        <p:spPr>
          <a:xfrm>
            <a:off x="9246842" y="204942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C-A	  2</a:t>
            </a:r>
          </a:p>
        </p:txBody>
      </p:sp>
    </p:spTree>
    <p:extLst>
      <p:ext uri="{BB962C8B-B14F-4D97-AF65-F5344CB8AC3E}">
        <p14:creationId xmlns:p14="http://schemas.microsoft.com/office/powerpoint/2010/main" val="1548912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A706D2BC-9680-43EC-8524-6FB097700A08}"/>
              </a:ext>
            </a:extLst>
          </p:cNvPr>
          <p:cNvSpPr txBox="1"/>
          <p:nvPr/>
        </p:nvSpPr>
        <p:spPr>
          <a:xfrm>
            <a:off x="9246842" y="204942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28511565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A55DE266-63F0-4BBD-B860-CC705FA06672}"/>
              </a:ext>
            </a:extLst>
          </p:cNvPr>
          <p:cNvSpPr txBox="1"/>
          <p:nvPr/>
        </p:nvSpPr>
        <p:spPr>
          <a:xfrm>
            <a:off x="9246842" y="204942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</p:txBody>
      </p:sp>
    </p:spTree>
    <p:extLst>
      <p:ext uri="{BB962C8B-B14F-4D97-AF65-F5344CB8AC3E}">
        <p14:creationId xmlns:p14="http://schemas.microsoft.com/office/powerpoint/2010/main" val="12469831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4E1FF98-029E-453A-B9B6-2CAFE18EE1FB}"/>
              </a:ext>
            </a:extLst>
          </p:cNvPr>
          <p:cNvSpPr txBox="1"/>
          <p:nvPr/>
        </p:nvSpPr>
        <p:spPr>
          <a:xfrm>
            <a:off x="9246842" y="204942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A-B	  1</a:t>
            </a:r>
          </a:p>
        </p:txBody>
      </p:sp>
    </p:spTree>
    <p:extLst>
      <p:ext uri="{BB962C8B-B14F-4D97-AF65-F5344CB8AC3E}">
        <p14:creationId xmlns:p14="http://schemas.microsoft.com/office/powerpoint/2010/main" val="26991147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B7797381-F32E-43B0-9D77-96059DE0D5B6}"/>
              </a:ext>
            </a:extLst>
          </p:cNvPr>
          <p:cNvSpPr txBox="1"/>
          <p:nvPr/>
        </p:nvSpPr>
        <p:spPr>
          <a:xfrm>
            <a:off x="9246842" y="204942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rgbClr val="FF7C80"/>
                </a:solidFill>
              </a:rPr>
              <a:t>D-B	  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A-B	  1</a:t>
            </a:r>
          </a:p>
        </p:txBody>
      </p:sp>
    </p:spTree>
    <p:extLst>
      <p:ext uri="{BB962C8B-B14F-4D97-AF65-F5344CB8AC3E}">
        <p14:creationId xmlns:p14="http://schemas.microsoft.com/office/powerpoint/2010/main" val="1000730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B7797381-F32E-43B0-9D77-96059DE0D5B6}"/>
              </a:ext>
            </a:extLst>
          </p:cNvPr>
          <p:cNvSpPr txBox="1"/>
          <p:nvPr/>
        </p:nvSpPr>
        <p:spPr>
          <a:xfrm>
            <a:off x="9246842" y="204942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A-B	  1</a:t>
            </a:r>
          </a:p>
        </p:txBody>
      </p:sp>
    </p:spTree>
    <p:extLst>
      <p:ext uri="{BB962C8B-B14F-4D97-AF65-F5344CB8AC3E}">
        <p14:creationId xmlns:p14="http://schemas.microsoft.com/office/powerpoint/2010/main" val="17349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326190" y="2049426"/>
            <a:ext cx="1225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A-C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A-B	1</a:t>
            </a:r>
          </a:p>
        </p:txBody>
      </p:sp>
    </p:spTree>
    <p:extLst>
      <p:ext uri="{BB962C8B-B14F-4D97-AF65-F5344CB8AC3E}">
        <p14:creationId xmlns:p14="http://schemas.microsoft.com/office/powerpoint/2010/main" val="6811461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B7797381-F32E-43B0-9D77-96059DE0D5B6}"/>
              </a:ext>
            </a:extLst>
          </p:cNvPr>
          <p:cNvSpPr txBox="1"/>
          <p:nvPr/>
        </p:nvSpPr>
        <p:spPr>
          <a:xfrm>
            <a:off x="9246842" y="204942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A-B	  1</a:t>
            </a:r>
          </a:p>
        </p:txBody>
      </p:sp>
    </p:spTree>
    <p:extLst>
      <p:ext uri="{BB962C8B-B14F-4D97-AF65-F5344CB8AC3E}">
        <p14:creationId xmlns:p14="http://schemas.microsoft.com/office/powerpoint/2010/main" val="1670598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766805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0F8A09B8-2793-4DCA-AD76-7CA657A65AA8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8184892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it important to update the content of the heap?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eager implementation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working fine – and of course the size of the heap is always optimal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lazy implementation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more memory than needed but there is no need to update the content of the heap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data structure makes sure the smallest (optimal) edge will be used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58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OPTIMIZATION PROBLEMS</a:t>
            </a:r>
          </a:p>
          <a:p>
            <a:pPr marL="0" indent="0">
              <a:buNone/>
            </a:pP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</a:t>
            </a:r>
            <a:r>
              <a:rPr lang="en-GB" sz="24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inimum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spanning trees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(MSTs)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have direct </a:t>
            </a:r>
            <a:r>
              <a:rPr lang="en-GB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applications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the design of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all kinds of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networks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computer networks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telecommunications networks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transportation networks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water supply networks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electrical grids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AF2F8-A7C3-4D74-A623-DCDB8EB5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76" y="3094176"/>
            <a:ext cx="7429521" cy="42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765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Routing In Local Area Networks (LANs)</a:t>
            </a:r>
          </a:p>
          <a:p>
            <a:pPr marL="0" indent="0">
              <a:buNone/>
            </a:pPr>
            <a:r>
              <a:rPr lang="hu-HU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spanning tree protocol </a:t>
            </a:r>
            <a:r>
              <a:rPr lang="hu-HU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(STP) ensures a loop-free topology for any bridged local area network (LAN)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AF2F8-A7C3-4D74-A623-DCDB8EB5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76" y="3094176"/>
            <a:ext cx="7429521" cy="42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22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want to cluster a bunch of points into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one approach is to compute a minimum spanning tree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compute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drop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k-1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most expensive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spearates the nodes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AB019-199E-4B40-81B1-7D292BB0B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44" y="3407038"/>
            <a:ext cx="4196673" cy="31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207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42499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48048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15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gyenes összekötő 54">
            <a:extLst>
              <a:ext uri="{FF2B5EF4-FFF2-40B4-BE49-F238E27FC236}">
                <a16:creationId xmlns:a16="http://schemas.microsoft.com/office/drawing/2014/main" id="{B327FDB3-6843-48C8-B980-E1F27DDAD35E}"/>
              </a:ext>
            </a:extLst>
          </p:cNvPr>
          <p:cNvCxnSpPr>
            <a:cxnSpLocks/>
          </p:cNvCxnSpPr>
          <p:nvPr/>
        </p:nvCxnSpPr>
        <p:spPr>
          <a:xfrm flipH="1" flipV="1">
            <a:off x="6334787" y="3657032"/>
            <a:ext cx="786637" cy="23439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23">
            <a:extLst>
              <a:ext uri="{FF2B5EF4-FFF2-40B4-BE49-F238E27FC236}">
                <a16:creationId xmlns:a16="http://schemas.microsoft.com/office/drawing/2014/main" id="{3D7F84C9-1817-422B-A555-2BA60DD73D52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647655" y="5089332"/>
            <a:ext cx="1448107" cy="91165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57">
            <a:extLst>
              <a:ext uri="{FF2B5EF4-FFF2-40B4-BE49-F238E27FC236}">
                <a16:creationId xmlns:a16="http://schemas.microsoft.com/office/drawing/2014/main" id="{DF31AFFD-5D00-4504-925A-0B498B7D0E07}"/>
              </a:ext>
            </a:extLst>
          </p:cNvPr>
          <p:cNvCxnSpPr>
            <a:cxnSpLocks/>
          </p:cNvCxnSpPr>
          <p:nvPr/>
        </p:nvCxnSpPr>
        <p:spPr>
          <a:xfrm flipV="1">
            <a:off x="5277024" y="3634842"/>
            <a:ext cx="995807" cy="139655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2">
            <a:extLst>
              <a:ext uri="{FF2B5EF4-FFF2-40B4-BE49-F238E27FC236}">
                <a16:creationId xmlns:a16="http://schemas.microsoft.com/office/drawing/2014/main" id="{24981255-3D42-4A32-B8A3-98E0288AC017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249046" y="2189267"/>
            <a:ext cx="2387421" cy="1467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42">
            <a:extLst>
              <a:ext uri="{FF2B5EF4-FFF2-40B4-BE49-F238E27FC236}">
                <a16:creationId xmlns:a16="http://schemas.microsoft.com/office/drawing/2014/main" id="{50A91233-AF62-4AF4-807E-C5A17BF63141}"/>
              </a:ext>
            </a:extLst>
          </p:cNvPr>
          <p:cNvCxnSpPr>
            <a:cxnSpLocks/>
          </p:cNvCxnSpPr>
          <p:nvPr/>
        </p:nvCxnSpPr>
        <p:spPr>
          <a:xfrm flipH="1" flipV="1">
            <a:off x="3640485" y="2165291"/>
            <a:ext cx="507004" cy="163080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9">
            <a:extLst>
              <a:ext uri="{FF2B5EF4-FFF2-40B4-BE49-F238E27FC236}">
                <a16:creationId xmlns:a16="http://schemas.microsoft.com/office/drawing/2014/main" id="{E037B8FD-A403-4703-A898-3F8D124A7EC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272080" y="5089332"/>
            <a:ext cx="2602843" cy="78079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31">
            <a:extLst>
              <a:ext uri="{FF2B5EF4-FFF2-40B4-BE49-F238E27FC236}">
                <a16:creationId xmlns:a16="http://schemas.microsoft.com/office/drawing/2014/main" id="{8E04883A-5FA9-4892-9E99-E41D1751042A}"/>
              </a:ext>
            </a:extLst>
          </p:cNvPr>
          <p:cNvCxnSpPr>
            <a:cxnSpLocks/>
          </p:cNvCxnSpPr>
          <p:nvPr/>
        </p:nvCxnSpPr>
        <p:spPr>
          <a:xfrm>
            <a:off x="2300220" y="5926123"/>
            <a:ext cx="4821204" cy="748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Prims-Jarnik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llipszis 3">
            <a:extLst>
              <a:ext uri="{FF2B5EF4-FFF2-40B4-BE49-F238E27FC236}">
                <a16:creationId xmlns:a16="http://schemas.microsoft.com/office/drawing/2014/main" id="{66058288-AEAF-4BF1-8C2E-37C5DEE1F4B2}"/>
              </a:ext>
            </a:extLst>
          </p:cNvPr>
          <p:cNvSpPr/>
          <p:nvPr/>
        </p:nvSpPr>
        <p:spPr>
          <a:xfrm>
            <a:off x="589478" y="3543868"/>
            <a:ext cx="772732" cy="7727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8" name="Ellipszis 4">
            <a:extLst>
              <a:ext uri="{FF2B5EF4-FFF2-40B4-BE49-F238E27FC236}">
                <a16:creationId xmlns:a16="http://schemas.microsoft.com/office/drawing/2014/main" id="{01413DBD-FA14-4C37-8D22-81E9D0C36EC1}"/>
              </a:ext>
            </a:extLst>
          </p:cNvPr>
          <p:cNvSpPr/>
          <p:nvPr/>
        </p:nvSpPr>
        <p:spPr>
          <a:xfrm>
            <a:off x="3238231" y="177946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9" name="Ellipszis 5">
            <a:extLst>
              <a:ext uri="{FF2B5EF4-FFF2-40B4-BE49-F238E27FC236}">
                <a16:creationId xmlns:a16="http://schemas.microsoft.com/office/drawing/2014/main" id="{868A1E33-35AD-47DF-A34A-91CE6427B3F8}"/>
              </a:ext>
            </a:extLst>
          </p:cNvPr>
          <p:cNvSpPr/>
          <p:nvPr/>
        </p:nvSpPr>
        <p:spPr>
          <a:xfrm>
            <a:off x="1851608" y="5488577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" name="Ellipszis 6">
            <a:extLst>
              <a:ext uri="{FF2B5EF4-FFF2-40B4-BE49-F238E27FC236}">
                <a16:creationId xmlns:a16="http://schemas.microsoft.com/office/drawing/2014/main" id="{9AA4DA21-CB17-4DC7-995E-933095F4D387}"/>
              </a:ext>
            </a:extLst>
          </p:cNvPr>
          <p:cNvSpPr/>
          <p:nvPr/>
        </p:nvSpPr>
        <p:spPr>
          <a:xfrm>
            <a:off x="3749631" y="343178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1" name="Ellipszis 7">
            <a:extLst>
              <a:ext uri="{FF2B5EF4-FFF2-40B4-BE49-F238E27FC236}">
                <a16:creationId xmlns:a16="http://schemas.microsoft.com/office/drawing/2014/main" id="{A8AFDB8A-F1D2-4F3B-9B1A-DDF1C814FA63}"/>
              </a:ext>
            </a:extLst>
          </p:cNvPr>
          <p:cNvSpPr/>
          <p:nvPr/>
        </p:nvSpPr>
        <p:spPr>
          <a:xfrm>
            <a:off x="4874923" y="4702966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2" name="Ellipszis 8">
            <a:extLst>
              <a:ext uri="{FF2B5EF4-FFF2-40B4-BE49-F238E27FC236}">
                <a16:creationId xmlns:a16="http://schemas.microsoft.com/office/drawing/2014/main" id="{F3DEF66B-BB0C-4A14-84A5-E24F613FF0FF}"/>
              </a:ext>
            </a:extLst>
          </p:cNvPr>
          <p:cNvSpPr/>
          <p:nvPr/>
        </p:nvSpPr>
        <p:spPr>
          <a:xfrm>
            <a:off x="5897957" y="3157502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13" name="Ellipszis 9">
            <a:extLst>
              <a:ext uri="{FF2B5EF4-FFF2-40B4-BE49-F238E27FC236}">
                <a16:creationId xmlns:a16="http://schemas.microsoft.com/office/drawing/2014/main" id="{03F865A6-257B-4694-B5B5-8039F9629E2F}"/>
              </a:ext>
            </a:extLst>
          </p:cNvPr>
          <p:cNvSpPr/>
          <p:nvPr/>
        </p:nvSpPr>
        <p:spPr>
          <a:xfrm>
            <a:off x="6709396" y="5642645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cxnSp>
        <p:nvCxnSpPr>
          <p:cNvPr id="15" name="Egyenes összekötő 11">
            <a:extLst>
              <a:ext uri="{FF2B5EF4-FFF2-40B4-BE49-F238E27FC236}">
                <a16:creationId xmlns:a16="http://schemas.microsoft.com/office/drawing/2014/main" id="{1701BB16-E6C2-4203-B57A-4A9AD487EAB4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362210" y="3818147"/>
            <a:ext cx="2387421" cy="11208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6">
            <a:extLst>
              <a:ext uri="{FF2B5EF4-FFF2-40B4-BE49-F238E27FC236}">
                <a16:creationId xmlns:a16="http://schemas.microsoft.com/office/drawing/2014/main" id="{E7F7CDB2-9E89-4018-8385-B816EFBC2A30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975844" y="4316600"/>
            <a:ext cx="988928" cy="1285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34">
            <a:extLst>
              <a:ext uri="{FF2B5EF4-FFF2-40B4-BE49-F238E27FC236}">
                <a16:creationId xmlns:a16="http://schemas.microsoft.com/office/drawing/2014/main" id="{5D514B1C-058F-465F-9AA0-C830750E4946}"/>
              </a:ext>
            </a:extLst>
          </p:cNvPr>
          <p:cNvCxnSpPr>
            <a:stCxn id="11" idx="1"/>
            <a:endCxn id="10" idx="5"/>
          </p:cNvCxnSpPr>
          <p:nvPr/>
        </p:nvCxnSpPr>
        <p:spPr>
          <a:xfrm flipH="1" flipV="1">
            <a:off x="4409199" y="4091349"/>
            <a:ext cx="578888" cy="7247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45">
            <a:extLst>
              <a:ext uri="{FF2B5EF4-FFF2-40B4-BE49-F238E27FC236}">
                <a16:creationId xmlns:a16="http://schemas.microsoft.com/office/drawing/2014/main" id="{1D831F7F-5F3E-4D62-ACC0-D9031157BBB3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2511176" y="4091349"/>
            <a:ext cx="1351619" cy="151039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48">
            <a:extLst>
              <a:ext uri="{FF2B5EF4-FFF2-40B4-BE49-F238E27FC236}">
                <a16:creationId xmlns:a16="http://schemas.microsoft.com/office/drawing/2014/main" id="{9F0D745F-1B86-4C66-A1BC-8D1DAE15FF23}"/>
              </a:ext>
            </a:extLst>
          </p:cNvPr>
          <p:cNvCxnSpPr>
            <a:stCxn id="12" idx="2"/>
            <a:endCxn id="10" idx="6"/>
          </p:cNvCxnSpPr>
          <p:nvPr/>
        </p:nvCxnSpPr>
        <p:spPr>
          <a:xfrm flipH="1">
            <a:off x="4522363" y="3543868"/>
            <a:ext cx="1375594" cy="27427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51">
            <a:extLst>
              <a:ext uri="{FF2B5EF4-FFF2-40B4-BE49-F238E27FC236}">
                <a16:creationId xmlns:a16="http://schemas.microsoft.com/office/drawing/2014/main" id="{67ACFE17-E6C9-4F32-80C6-9F039B471585}"/>
              </a:ext>
            </a:extLst>
          </p:cNvPr>
          <p:cNvCxnSpPr>
            <a:stCxn id="12" idx="1"/>
            <a:endCxn id="8" idx="6"/>
          </p:cNvCxnSpPr>
          <p:nvPr/>
        </p:nvCxnSpPr>
        <p:spPr>
          <a:xfrm flipH="1" flipV="1">
            <a:off x="4010963" y="2165830"/>
            <a:ext cx="2000158" cy="110483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60">
            <a:extLst>
              <a:ext uri="{FF2B5EF4-FFF2-40B4-BE49-F238E27FC236}">
                <a16:creationId xmlns:a16="http://schemas.microsoft.com/office/drawing/2014/main" id="{BC878A6B-8F21-4EDC-A8B3-36021D814119}"/>
              </a:ext>
            </a:extLst>
          </p:cNvPr>
          <p:cNvSpPr txBox="1"/>
          <p:nvPr/>
        </p:nvSpPr>
        <p:spPr>
          <a:xfrm>
            <a:off x="1987314" y="26666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8" name="Szövegdoboz 61">
            <a:extLst>
              <a:ext uri="{FF2B5EF4-FFF2-40B4-BE49-F238E27FC236}">
                <a16:creationId xmlns:a16="http://schemas.microsoft.com/office/drawing/2014/main" id="{00F96C45-F4C6-4841-B2F5-894F0BADFE1F}"/>
              </a:ext>
            </a:extLst>
          </p:cNvPr>
          <p:cNvSpPr txBox="1"/>
          <p:nvPr/>
        </p:nvSpPr>
        <p:spPr>
          <a:xfrm>
            <a:off x="2683024" y="3467709"/>
            <a:ext cx="41870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9" name="Szövegdoboz 62">
            <a:extLst>
              <a:ext uri="{FF2B5EF4-FFF2-40B4-BE49-F238E27FC236}">
                <a16:creationId xmlns:a16="http://schemas.microsoft.com/office/drawing/2014/main" id="{60242DD2-A352-4C48-B3FD-AF38A3FCE001}"/>
              </a:ext>
            </a:extLst>
          </p:cNvPr>
          <p:cNvSpPr txBox="1"/>
          <p:nvPr/>
        </p:nvSpPr>
        <p:spPr>
          <a:xfrm>
            <a:off x="2745397" y="447815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0" name="Szövegdoboz 63">
            <a:extLst>
              <a:ext uri="{FF2B5EF4-FFF2-40B4-BE49-F238E27FC236}">
                <a16:creationId xmlns:a16="http://schemas.microsoft.com/office/drawing/2014/main" id="{5B60A173-27A0-4C64-BCDA-449EC58D900C}"/>
              </a:ext>
            </a:extLst>
          </p:cNvPr>
          <p:cNvSpPr txBox="1"/>
          <p:nvPr/>
        </p:nvSpPr>
        <p:spPr>
          <a:xfrm>
            <a:off x="3839863" y="493715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31" name="Szövegdoboz 64">
            <a:extLst>
              <a:ext uri="{FF2B5EF4-FFF2-40B4-BE49-F238E27FC236}">
                <a16:creationId xmlns:a16="http://schemas.microsoft.com/office/drawing/2014/main" id="{DBB07E8C-5209-4B11-B7EE-1600B1FE1E6D}"/>
              </a:ext>
            </a:extLst>
          </p:cNvPr>
          <p:cNvSpPr txBox="1"/>
          <p:nvPr/>
        </p:nvSpPr>
        <p:spPr>
          <a:xfrm>
            <a:off x="1049304" y="495849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Szövegdoboz 65">
            <a:extLst>
              <a:ext uri="{FF2B5EF4-FFF2-40B4-BE49-F238E27FC236}">
                <a16:creationId xmlns:a16="http://schemas.microsoft.com/office/drawing/2014/main" id="{444F7B5E-48E1-4020-9B8E-7107A9EE014D}"/>
              </a:ext>
            </a:extLst>
          </p:cNvPr>
          <p:cNvSpPr txBox="1"/>
          <p:nvPr/>
        </p:nvSpPr>
        <p:spPr>
          <a:xfrm>
            <a:off x="4647426" y="600098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3" name="Szövegdoboz 66">
            <a:extLst>
              <a:ext uri="{FF2B5EF4-FFF2-40B4-BE49-F238E27FC236}">
                <a16:creationId xmlns:a16="http://schemas.microsoft.com/office/drawing/2014/main" id="{FC5F9742-D103-422E-87C9-B4ED31C29D4E}"/>
              </a:ext>
            </a:extLst>
          </p:cNvPr>
          <p:cNvSpPr txBox="1"/>
          <p:nvPr/>
        </p:nvSpPr>
        <p:spPr>
          <a:xfrm>
            <a:off x="6088557" y="502680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34" name="Szövegdoboz 67">
            <a:extLst>
              <a:ext uri="{FF2B5EF4-FFF2-40B4-BE49-F238E27FC236}">
                <a16:creationId xmlns:a16="http://schemas.microsoft.com/office/drawing/2014/main" id="{7986EFF6-EAF5-4344-A0EA-5F435A51EAC4}"/>
              </a:ext>
            </a:extLst>
          </p:cNvPr>
          <p:cNvSpPr txBox="1"/>
          <p:nvPr/>
        </p:nvSpPr>
        <p:spPr>
          <a:xfrm>
            <a:off x="4698136" y="4142529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Szövegdoboz 68">
            <a:extLst>
              <a:ext uri="{FF2B5EF4-FFF2-40B4-BE49-F238E27FC236}">
                <a16:creationId xmlns:a16="http://schemas.microsoft.com/office/drawing/2014/main" id="{E3244575-DFDD-4470-B03E-3DED714964B9}"/>
              </a:ext>
            </a:extLst>
          </p:cNvPr>
          <p:cNvSpPr txBox="1"/>
          <p:nvPr/>
        </p:nvSpPr>
        <p:spPr>
          <a:xfrm>
            <a:off x="5261289" y="2348916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Szövegdoboz 69">
            <a:extLst>
              <a:ext uri="{FF2B5EF4-FFF2-40B4-BE49-F238E27FC236}">
                <a16:creationId xmlns:a16="http://schemas.microsoft.com/office/drawing/2014/main" id="{EDB0DC59-967A-4932-8ED1-1707C2417BC7}"/>
              </a:ext>
            </a:extLst>
          </p:cNvPr>
          <p:cNvSpPr txBox="1"/>
          <p:nvPr/>
        </p:nvSpPr>
        <p:spPr>
          <a:xfrm>
            <a:off x="6766383" y="4567827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7" name="Szövegdoboz 70">
            <a:extLst>
              <a:ext uri="{FF2B5EF4-FFF2-40B4-BE49-F238E27FC236}">
                <a16:creationId xmlns:a16="http://schemas.microsoft.com/office/drawing/2014/main" id="{BC23B5C3-75B0-44DD-8C79-78EF6A0C4D6D}"/>
              </a:ext>
            </a:extLst>
          </p:cNvPr>
          <p:cNvSpPr txBox="1"/>
          <p:nvPr/>
        </p:nvSpPr>
        <p:spPr>
          <a:xfrm>
            <a:off x="5457238" y="402936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8" name="Szövegdoboz 71">
            <a:extLst>
              <a:ext uri="{FF2B5EF4-FFF2-40B4-BE49-F238E27FC236}">
                <a16:creationId xmlns:a16="http://schemas.microsoft.com/office/drawing/2014/main" id="{39FE26A7-42F6-4CBD-A3A2-12AFBC406792}"/>
              </a:ext>
            </a:extLst>
          </p:cNvPr>
          <p:cNvSpPr txBox="1"/>
          <p:nvPr/>
        </p:nvSpPr>
        <p:spPr>
          <a:xfrm>
            <a:off x="5020408" y="3237080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9" name="Szövegdoboz 72">
            <a:extLst>
              <a:ext uri="{FF2B5EF4-FFF2-40B4-BE49-F238E27FC236}">
                <a16:creationId xmlns:a16="http://schemas.microsoft.com/office/drawing/2014/main" id="{DD9C0402-BEEA-4642-86A1-BD1B18EDB0D0}"/>
              </a:ext>
            </a:extLst>
          </p:cNvPr>
          <p:cNvSpPr txBox="1"/>
          <p:nvPr/>
        </p:nvSpPr>
        <p:spPr>
          <a:xfrm>
            <a:off x="4077411" y="2808791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40" name="Szövegdoboz 1">
            <a:extLst>
              <a:ext uri="{FF2B5EF4-FFF2-40B4-BE49-F238E27FC236}">
                <a16:creationId xmlns:a16="http://schemas.microsoft.com/office/drawing/2014/main" id="{8B00E8EB-2328-4EFA-98D9-4AEBFEBD9DEB}"/>
              </a:ext>
            </a:extLst>
          </p:cNvPr>
          <p:cNvSpPr txBox="1"/>
          <p:nvPr/>
        </p:nvSpPr>
        <p:spPr>
          <a:xfrm>
            <a:off x="9501206" y="1506022"/>
            <a:ext cx="87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u="sng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41" name="Szövegdoboz 10">
            <a:extLst>
              <a:ext uri="{FF2B5EF4-FFF2-40B4-BE49-F238E27FC236}">
                <a16:creationId xmlns:a16="http://schemas.microsoft.com/office/drawing/2014/main" id="{7AA25F92-ACB3-473E-99BC-14EDF3D29137}"/>
              </a:ext>
            </a:extLst>
          </p:cNvPr>
          <p:cNvSpPr txBox="1"/>
          <p:nvPr/>
        </p:nvSpPr>
        <p:spPr>
          <a:xfrm>
            <a:off x="9320579" y="204942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A-C	2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A-D	12</a:t>
            </a:r>
          </a:p>
        </p:txBody>
      </p:sp>
    </p:spTree>
    <p:extLst>
      <p:ext uri="{BB962C8B-B14F-4D97-AF65-F5344CB8AC3E}">
        <p14:creationId xmlns:p14="http://schemas.microsoft.com/office/powerpoint/2010/main" val="36516526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691411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48">
            <a:extLst>
              <a:ext uri="{FF2B5EF4-FFF2-40B4-BE49-F238E27FC236}">
                <a16:creationId xmlns:a16="http://schemas.microsoft.com/office/drawing/2014/main" id="{E70037D2-5929-4AA7-8F85-2F2284B2A3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3163" y="4262752"/>
            <a:ext cx="2599061" cy="104053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5" name="Szövegdoboz 71">
            <a:extLst>
              <a:ext uri="{FF2B5EF4-FFF2-40B4-BE49-F238E27FC236}">
                <a16:creationId xmlns:a16="http://schemas.microsoft.com/office/drawing/2014/main" id="{51FBF369-51D5-4FA1-B25E-EC3B390F54CB}"/>
              </a:ext>
            </a:extLst>
          </p:cNvPr>
          <p:cNvSpPr txBox="1"/>
          <p:nvPr/>
        </p:nvSpPr>
        <p:spPr>
          <a:xfrm>
            <a:off x="5417885" y="4465834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7573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Egyenes összekötő 34">
            <a:extLst>
              <a:ext uri="{FF2B5EF4-FFF2-40B4-BE49-F238E27FC236}">
                <a16:creationId xmlns:a16="http://schemas.microsoft.com/office/drawing/2014/main" id="{CE0DE35B-0587-47A4-823F-9EF6D11C9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503959" y="3334789"/>
            <a:ext cx="1305646" cy="59539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cxnSp>
        <p:nvCxnSpPr>
          <p:cNvPr id="7" name="Egyenes összekötő 23">
            <a:extLst>
              <a:ext uri="{FF2B5EF4-FFF2-40B4-BE49-F238E27FC236}">
                <a16:creationId xmlns:a16="http://schemas.microsoft.com/office/drawing/2014/main" id="{07BF0AAA-20F6-4D70-A075-8519626215C8}"/>
              </a:ext>
            </a:extLst>
          </p:cNvPr>
          <p:cNvCxnSpPr>
            <a:cxnSpLocks/>
          </p:cNvCxnSpPr>
          <p:nvPr/>
        </p:nvCxnSpPr>
        <p:spPr>
          <a:xfrm flipH="1" flipV="1">
            <a:off x="7239547" y="4196620"/>
            <a:ext cx="1695092" cy="7203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57">
            <a:extLst>
              <a:ext uri="{FF2B5EF4-FFF2-40B4-BE49-F238E27FC236}">
                <a16:creationId xmlns:a16="http://schemas.microsoft.com/office/drawing/2014/main" id="{FA61444E-19F2-4304-A8B6-8F1D72CEB33F}"/>
              </a:ext>
            </a:extLst>
          </p:cNvPr>
          <p:cNvCxnSpPr>
            <a:cxnSpLocks/>
          </p:cNvCxnSpPr>
          <p:nvPr/>
        </p:nvCxnSpPr>
        <p:spPr>
          <a:xfrm flipH="1" flipV="1">
            <a:off x="8833971" y="3309753"/>
            <a:ext cx="100668" cy="160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42">
            <a:extLst>
              <a:ext uri="{FF2B5EF4-FFF2-40B4-BE49-F238E27FC236}">
                <a16:creationId xmlns:a16="http://schemas.microsoft.com/office/drawing/2014/main" id="{7932E213-A3D6-4465-8710-BE9286D6C84E}"/>
              </a:ext>
            </a:extLst>
          </p:cNvPr>
          <p:cNvCxnSpPr>
            <a:cxnSpLocks/>
          </p:cNvCxnSpPr>
          <p:nvPr/>
        </p:nvCxnSpPr>
        <p:spPr>
          <a:xfrm flipH="1" flipV="1">
            <a:off x="3691285" y="3650430"/>
            <a:ext cx="507004" cy="163080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Szövegdoboz 68">
            <a:extLst>
              <a:ext uri="{FF2B5EF4-FFF2-40B4-BE49-F238E27FC236}">
                <a16:creationId xmlns:a16="http://schemas.microsoft.com/office/drawing/2014/main" id="{CCE9048A-A1E3-4C4E-B80E-E5CB04FF5098}"/>
              </a:ext>
            </a:extLst>
          </p:cNvPr>
          <p:cNvSpPr txBox="1"/>
          <p:nvPr/>
        </p:nvSpPr>
        <p:spPr>
          <a:xfrm>
            <a:off x="7658362" y="3334789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3" name="Szövegdoboz 69">
            <a:extLst>
              <a:ext uri="{FF2B5EF4-FFF2-40B4-BE49-F238E27FC236}">
                <a16:creationId xmlns:a16="http://schemas.microsoft.com/office/drawing/2014/main" id="{BDDA290E-9987-49C0-BDCB-FE7F747EF2AA}"/>
              </a:ext>
            </a:extLst>
          </p:cNvPr>
          <p:cNvSpPr txBox="1"/>
          <p:nvPr/>
        </p:nvSpPr>
        <p:spPr>
          <a:xfrm>
            <a:off x="8927251" y="3918185"/>
            <a:ext cx="3129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6" name="Szövegdoboz 72">
            <a:extLst>
              <a:ext uri="{FF2B5EF4-FFF2-40B4-BE49-F238E27FC236}">
                <a16:creationId xmlns:a16="http://schemas.microsoft.com/office/drawing/2014/main" id="{7BA65D8E-DC83-4E25-BAA6-34101F1497B5}"/>
              </a:ext>
            </a:extLst>
          </p:cNvPr>
          <p:cNvSpPr txBox="1"/>
          <p:nvPr/>
        </p:nvSpPr>
        <p:spPr>
          <a:xfrm>
            <a:off x="4041836" y="4244943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4" name="Szövegdoboz 69">
            <a:extLst>
              <a:ext uri="{FF2B5EF4-FFF2-40B4-BE49-F238E27FC236}">
                <a16:creationId xmlns:a16="http://schemas.microsoft.com/office/drawing/2014/main" id="{35D7FD69-4BC2-4C7A-8178-75860C883252}"/>
              </a:ext>
            </a:extLst>
          </p:cNvPr>
          <p:cNvSpPr txBox="1"/>
          <p:nvPr/>
        </p:nvSpPr>
        <p:spPr>
          <a:xfrm>
            <a:off x="7837625" y="4625432"/>
            <a:ext cx="30168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11761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MACHINE LEARNING (CLUSTERING)</a:t>
            </a:r>
          </a:p>
        </p:txBody>
      </p:sp>
      <p:sp>
        <p:nvSpPr>
          <p:cNvPr id="10" name="Ellipszis 4">
            <a:extLst>
              <a:ext uri="{FF2B5EF4-FFF2-40B4-BE49-F238E27FC236}">
                <a16:creationId xmlns:a16="http://schemas.microsoft.com/office/drawing/2014/main" id="{80AC48AC-C1AD-47C2-99ED-077CBEB6B63A}"/>
              </a:ext>
            </a:extLst>
          </p:cNvPr>
          <p:cNvSpPr/>
          <p:nvPr/>
        </p:nvSpPr>
        <p:spPr>
          <a:xfrm>
            <a:off x="3289031" y="3264603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llipszis 6">
            <a:extLst>
              <a:ext uri="{FF2B5EF4-FFF2-40B4-BE49-F238E27FC236}">
                <a16:creationId xmlns:a16="http://schemas.microsoft.com/office/drawing/2014/main" id="{0ED835E7-B9A3-4EC1-935F-587E1BB98D4F}"/>
              </a:ext>
            </a:extLst>
          </p:cNvPr>
          <p:cNvSpPr/>
          <p:nvPr/>
        </p:nvSpPr>
        <p:spPr>
          <a:xfrm>
            <a:off x="3800431" y="4916920"/>
            <a:ext cx="772732" cy="77273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llipszis 7">
            <a:extLst>
              <a:ext uri="{FF2B5EF4-FFF2-40B4-BE49-F238E27FC236}">
                <a16:creationId xmlns:a16="http://schemas.microsoft.com/office/drawing/2014/main" id="{75ECF7A0-7C88-483A-A02D-25361C5356C2}"/>
              </a:ext>
            </a:extLst>
          </p:cNvPr>
          <p:cNvSpPr/>
          <p:nvPr/>
        </p:nvSpPr>
        <p:spPr>
          <a:xfrm>
            <a:off x="8423239" y="2898600"/>
            <a:ext cx="772732" cy="772732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8">
            <a:extLst>
              <a:ext uri="{FF2B5EF4-FFF2-40B4-BE49-F238E27FC236}">
                <a16:creationId xmlns:a16="http://schemas.microsoft.com/office/drawing/2014/main" id="{37B676C2-617F-4DF3-86BA-9F5E992EC159}"/>
              </a:ext>
            </a:extLst>
          </p:cNvPr>
          <p:cNvSpPr/>
          <p:nvPr/>
        </p:nvSpPr>
        <p:spPr>
          <a:xfrm>
            <a:off x="6844391" y="3817021"/>
            <a:ext cx="772732" cy="772732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llipszis 9">
            <a:extLst>
              <a:ext uri="{FF2B5EF4-FFF2-40B4-BE49-F238E27FC236}">
                <a16:creationId xmlns:a16="http://schemas.microsoft.com/office/drawing/2014/main" id="{A105CC11-9B73-4DDD-A6AE-90522E16A106}"/>
              </a:ext>
            </a:extLst>
          </p:cNvPr>
          <p:cNvSpPr/>
          <p:nvPr/>
        </p:nvSpPr>
        <p:spPr>
          <a:xfrm>
            <a:off x="8548273" y="4530554"/>
            <a:ext cx="772732" cy="772732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462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0D1C3-5DA2-4151-A4B7-C817583F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87" y="3727360"/>
            <a:ext cx="4425913" cy="3130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Spanning Trees Applications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1A9BC02-0E0B-4A1A-94D3-B7BFE96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RECOMMENDATION SYSTEMS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minimum spanning trees (and maximum spanning trees) to </a:t>
            </a:r>
            <a:r>
              <a:rPr lang="en-GB" sz="2400" b="0" i="0" dirty="0">
                <a:solidFill>
                  <a:srgbClr val="292929"/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help users who are not as connected in the network find other users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effect of connecting more users with each other will ultimately benefit all users who are a part of the network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design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systems that can predict products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customers like the most and have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potential to buy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5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72062</TotalTime>
  <Words>3631</Words>
  <Application>Microsoft Office PowerPoint</Application>
  <PresentationFormat>Widescreen</PresentationFormat>
  <Paragraphs>2104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8" baseType="lpstr">
      <vt:lpstr>Arial</vt:lpstr>
      <vt:lpstr>Calibri</vt:lpstr>
      <vt:lpstr>Calibri Light</vt:lpstr>
      <vt:lpstr>Office Theme</vt:lpstr>
      <vt:lpstr>Lazy Prims-Jarnik Algorithm (Algorithms and Data Structures)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 (Algorithms and Data Structures)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Prims-Jarnik Algorithm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  <vt:lpstr>Spanning Trees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524</cp:revision>
  <dcterms:created xsi:type="dcterms:W3CDTF">2015-02-15T18:13:13Z</dcterms:created>
  <dcterms:modified xsi:type="dcterms:W3CDTF">2021-12-14T11:18:13Z</dcterms:modified>
</cp:coreProperties>
</file>