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965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2" r:id="rId6"/>
    <p:sldId id="275" r:id="rId7"/>
    <p:sldId id="278" r:id="rId8"/>
    <p:sldId id="284" r:id="rId9"/>
    <p:sldId id="285" r:id="rId10"/>
    <p:sldId id="273" r:id="rId11"/>
  </p:sldIdLst>
  <p:sldSz cx="9144000" cy="5143500" type="screen16x9"/>
  <p:notesSz cx="6858000" cy="9144000"/>
  <p:embeddedFontLst>
    <p:embeddedFont>
      <p:font typeface="Garamond" pitchFamily="18" charset="0"/>
      <p:regular r:id="rId13"/>
      <p:bold r:id="rId14"/>
      <p: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291" autoAdjust="0"/>
  </p:normalViewPr>
  <p:slideViewPr>
    <p:cSldViewPr snapToGrid="0">
      <p:cViewPr varScale="1">
        <p:scale>
          <a:sx n="112" d="100"/>
          <a:sy n="112" d="100"/>
        </p:scale>
        <p:origin x="-610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3d456933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3d456933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d456933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d456933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3d45693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3d45693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3d456933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3d456933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8257d48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8257d48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2622067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1554904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97422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792669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38496777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7943575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880638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3050686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5945869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6833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13660670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3331110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39635821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958026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187355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25746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832613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32344655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="" xmlns:p14="http://schemas.microsoft.com/office/powerpoint/2010/main" val="94406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  <p:sldLayoutId id="2147483983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2016124" y="1365250"/>
            <a:ext cx="5111752" cy="1136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SPRINT</a:t>
            </a:r>
            <a:endParaRPr b="1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2019299" y="2789114"/>
            <a:ext cx="5111752" cy="113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                        </a:t>
            </a:r>
            <a:r>
              <a:rPr lang="en" sz="1800" b="1" dirty="0"/>
              <a:t>MAIN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COHORT          </a:t>
            </a:r>
            <a:r>
              <a:rPr lang="en" b="1" dirty="0" smtClean="0"/>
              <a:t>:</a:t>
            </a: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GROUP N0       : </a:t>
            </a:r>
            <a:r>
              <a:rPr lang="en" b="1" dirty="0" smtClean="0"/>
              <a:t>4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749594" y="1828800"/>
            <a:ext cx="7644812" cy="891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 YOU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87022" y="738725"/>
            <a:ext cx="8106978" cy="819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TEAM MEMBERS:</a:t>
            </a:r>
            <a:endParaRPr b="1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370703"/>
          </a:xfrm>
          <a:prstGeom prst="rect">
            <a:avLst/>
          </a:prstGeom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632178" y="598311"/>
            <a:ext cx="8061822" cy="9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KEY AUTOMATION SCOPE:</a:t>
            </a:r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632178" y="1711650"/>
            <a:ext cx="7845778" cy="2833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1) Handling browser window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2) Navigating  to the required page (with the help of URL)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3) Creating and saving details of sprint, Team, Releases</a:t>
            </a:r>
            <a:endParaRPr b="1" dirty="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4) Filling forms and saving the </a:t>
            </a:r>
            <a:r>
              <a:rPr lang="en" b="1" dirty="0" smtClean="0">
                <a:solidFill>
                  <a:schemeClr val="tx1"/>
                </a:solidFill>
              </a:rPr>
              <a:t>details</a:t>
            </a:r>
            <a:endParaRPr b="1" dirty="0">
              <a:solidFill>
                <a:schemeClr val="tx1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" b="1" dirty="0">
                <a:solidFill>
                  <a:schemeClr val="tx1"/>
                </a:solidFill>
              </a:rPr>
              <a:t>5</a:t>
            </a:r>
            <a:r>
              <a:rPr lang="en" b="1" dirty="0" smtClean="0">
                <a:solidFill>
                  <a:schemeClr val="tx1"/>
                </a:solidFill>
              </a:rPr>
              <a:t>) </a:t>
            </a:r>
            <a:r>
              <a:rPr lang="en" b="1" dirty="0">
                <a:solidFill>
                  <a:schemeClr val="tx1"/>
                </a:solidFill>
              </a:rPr>
              <a:t>Capture warning message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PREREQUISITES:</a:t>
            </a:r>
            <a:endParaRPr b="1"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722150" y="1552153"/>
            <a:ext cx="7721600" cy="2852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Website Used:</a:t>
            </a:r>
            <a:endParaRPr sz="1900" b="1" dirty="0"/>
          </a:p>
          <a:p>
            <a:pPr marL="0" lv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000" dirty="0">
                <a:solidFill>
                  <a:srgbClr val="C00000"/>
                </a:solidFill>
              </a:rPr>
              <a:t>https://pratesting.cognizant.com/</a:t>
            </a:r>
            <a:endParaRPr lang="en" sz="2000" u="sng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/>
              <a:t>Software's Used:</a:t>
            </a:r>
            <a:endParaRPr sz="1900" b="1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900" b="1" dirty="0"/>
              <a:t>Eclipse</a:t>
            </a:r>
            <a:r>
              <a:rPr lang="en-IN" dirty="0"/>
              <a:t> – </a:t>
            </a:r>
            <a:r>
              <a:rPr lang="en-IN" b="1" dirty="0"/>
              <a:t>Integrated Development Environment for various ‘Languages’.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IN" sz="1900" b="1" dirty="0"/>
              <a:t>Java </a:t>
            </a:r>
            <a:r>
              <a:rPr lang="en-IN" dirty="0"/>
              <a:t>–  </a:t>
            </a:r>
            <a:r>
              <a:rPr lang="en-IN" b="1" dirty="0"/>
              <a:t>High level Programming Language</a:t>
            </a:r>
            <a:r>
              <a:rPr lang="en-IN" dirty="0"/>
              <a:t>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900" b="1" dirty="0"/>
              <a:t>Selenium</a:t>
            </a:r>
            <a:r>
              <a:rPr lang="en" dirty="0"/>
              <a:t> – </a:t>
            </a:r>
            <a:r>
              <a:rPr lang="en" b="1" dirty="0"/>
              <a:t>Portable Framework for testing Web Applications and automating the testing process.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TOOLS AND FRAMEWORKS USED:</a:t>
            </a: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699910" y="1506425"/>
            <a:ext cx="7823201" cy="2738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/>
            <a:r>
              <a:rPr lang="en" b="1" dirty="0"/>
              <a:t>TestNG</a:t>
            </a:r>
            <a:r>
              <a:rPr lang="en" dirty="0"/>
              <a:t> – Open source testing framework to cover all categories of tests: unit, functional, end-to-end, integration, etc..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b="1" dirty="0"/>
              <a:t>Maven</a:t>
            </a:r>
            <a:r>
              <a:rPr lang="en" dirty="0"/>
              <a:t> – Software for Building and project Management Tool.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b="1" dirty="0"/>
              <a:t>POM </a:t>
            </a:r>
            <a:r>
              <a:rPr lang="en" dirty="0"/>
              <a:t>– Object repository design pattern to help Maven to build projects.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b="1" dirty="0"/>
              <a:t>Apache POI </a:t>
            </a:r>
            <a:r>
              <a:rPr lang="en" dirty="0"/>
              <a:t>–  It is a POI library written in Java that gives users an API for manipulating Microsoft document.</a:t>
            </a:r>
          </a:p>
          <a:p>
            <a:pPr marL="285750" indent="-285750">
              <a:spcBef>
                <a:spcPts val="1200"/>
              </a:spcBef>
            </a:pPr>
            <a:r>
              <a:rPr lang="en" b="1" dirty="0"/>
              <a:t>Cucumber</a:t>
            </a:r>
            <a:r>
              <a:rPr lang="en" dirty="0"/>
              <a:t>– 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 </a:t>
            </a:r>
            <a:r>
              <a:rPr lang="en-US" dirty="0"/>
              <a:t>To run functional tests written in a plain text Cucumber tool is used. It is written in a Ruby programming language.</a:t>
            </a:r>
            <a:endParaRPr dirty="0">
              <a:solidFill>
                <a:schemeClr val="tx1"/>
              </a:solidFill>
              <a:latin typeface="+mj-l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07EF84-738E-46C2-AD11-FB7CC92B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00" y="514225"/>
            <a:ext cx="8222100" cy="992200"/>
          </a:xfrm>
        </p:spPr>
        <p:txBody>
          <a:bodyPr>
            <a:noAutofit/>
          </a:bodyPr>
          <a:lstStyle/>
          <a:p>
            <a:pPr algn="l"/>
            <a:r>
              <a:rPr lang="en-IN" b="1" dirty="0"/>
              <a:t>TESTING FLOW FOR USER INTERFACE SPRINT AUTOMATION: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795788-A970-438C-9F14-8D2526E99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900" y="1411111"/>
            <a:ext cx="8222100" cy="3218164"/>
          </a:xfrm>
        </p:spPr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F304A68-6AF4-4DE9-B208-47CA0DF3ADF8}"/>
              </a:ext>
            </a:extLst>
          </p:cNvPr>
          <p:cNvSpPr/>
          <p:nvPr/>
        </p:nvSpPr>
        <p:spPr>
          <a:xfrm>
            <a:off x="643467" y="1506424"/>
            <a:ext cx="1614311" cy="871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 Browser and load the URL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821734-5ED8-40B1-8B89-8064CE35750A}"/>
              </a:ext>
            </a:extLst>
          </p:cNvPr>
          <p:cNvSpPr/>
          <p:nvPr/>
        </p:nvSpPr>
        <p:spPr>
          <a:xfrm>
            <a:off x="2641600" y="1506424"/>
            <a:ext cx="3194756" cy="871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Login using the cognizant credentials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99EFC94-AC4F-48E4-A9C4-3FA24B4CBC20}"/>
              </a:ext>
            </a:extLst>
          </p:cNvPr>
          <p:cNvSpPr/>
          <p:nvPr/>
        </p:nvSpPr>
        <p:spPr>
          <a:xfrm>
            <a:off x="6220178" y="1506424"/>
            <a:ext cx="2190044" cy="871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Hover over the Hamburger icon Under the Project/Program, select </a:t>
            </a:r>
            <a:r>
              <a:rPr lang="en-US" sz="1400" dirty="0" err="1"/>
              <a:t>COF_onsite</a:t>
            </a:r>
            <a:r>
              <a:rPr lang="en-IN" sz="14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48F3358-3C2D-4E20-8611-BBCB264099BC}"/>
              </a:ext>
            </a:extLst>
          </p:cNvPr>
          <p:cNvSpPr/>
          <p:nvPr/>
        </p:nvSpPr>
        <p:spPr>
          <a:xfrm>
            <a:off x="643467" y="2765911"/>
            <a:ext cx="2156177" cy="871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Enter with blank input data, click on save</a:t>
            </a:r>
          </a:p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13DEFE5-D0E8-49E9-81F6-D266A456B1DB}"/>
              </a:ext>
            </a:extLst>
          </p:cNvPr>
          <p:cNvSpPr/>
          <p:nvPr/>
        </p:nvSpPr>
        <p:spPr>
          <a:xfrm>
            <a:off x="3273778" y="2765911"/>
            <a:ext cx="2472266" cy="871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Enter all the valid data save the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1E36BB5-894A-4D9B-AF79-D60CAB8CD64E}"/>
              </a:ext>
            </a:extLst>
          </p:cNvPr>
          <p:cNvSpPr/>
          <p:nvPr/>
        </p:nvSpPr>
        <p:spPr>
          <a:xfrm>
            <a:off x="6220178" y="2765912"/>
            <a:ext cx="2190044" cy="871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Select Sprint Under Plan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92D0AAD-2D69-45AE-8220-2FD259CA7A7E}"/>
              </a:ext>
            </a:extLst>
          </p:cNvPr>
          <p:cNvSpPr/>
          <p:nvPr/>
        </p:nvSpPr>
        <p:spPr>
          <a:xfrm>
            <a:off x="643467" y="4025398"/>
            <a:ext cx="2156177" cy="501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Capture the Screenshot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08ABC772-E271-4A4B-BEF0-49E273813529}"/>
              </a:ext>
            </a:extLst>
          </p:cNvPr>
          <p:cNvSpPr/>
          <p:nvPr/>
        </p:nvSpPr>
        <p:spPr>
          <a:xfrm>
            <a:off x="2257778" y="1894746"/>
            <a:ext cx="383822" cy="1146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81AC4BFD-A4AD-41E6-B93D-723FB0E26B5C}"/>
              </a:ext>
            </a:extLst>
          </p:cNvPr>
          <p:cNvSpPr/>
          <p:nvPr/>
        </p:nvSpPr>
        <p:spPr>
          <a:xfrm>
            <a:off x="5836356" y="1894746"/>
            <a:ext cx="383822" cy="1146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="" xmlns:a16="http://schemas.microsoft.com/office/drawing/2014/main" id="{37D0FBFC-03B3-48A3-9A53-C99627887DD7}"/>
              </a:ext>
            </a:extLst>
          </p:cNvPr>
          <p:cNvSpPr/>
          <p:nvPr/>
        </p:nvSpPr>
        <p:spPr>
          <a:xfrm>
            <a:off x="7315200" y="2397743"/>
            <a:ext cx="112889" cy="3681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="" xmlns:a16="http://schemas.microsoft.com/office/drawing/2014/main" id="{33C312B8-1C18-4BFC-913A-5911F92C6933}"/>
              </a:ext>
            </a:extLst>
          </p:cNvPr>
          <p:cNvSpPr/>
          <p:nvPr/>
        </p:nvSpPr>
        <p:spPr>
          <a:xfrm>
            <a:off x="1591734" y="3637075"/>
            <a:ext cx="112888" cy="3883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 15">
            <a:extLst>
              <a:ext uri="{FF2B5EF4-FFF2-40B4-BE49-F238E27FC236}">
                <a16:creationId xmlns="" xmlns:a16="http://schemas.microsoft.com/office/drawing/2014/main" id="{F6C1CBCA-EBA5-464E-8B6A-B24CB922AF25}"/>
              </a:ext>
            </a:extLst>
          </p:cNvPr>
          <p:cNvSpPr/>
          <p:nvPr/>
        </p:nvSpPr>
        <p:spPr>
          <a:xfrm>
            <a:off x="5746044" y="3134079"/>
            <a:ext cx="474134" cy="11467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Left 16">
            <a:extLst>
              <a:ext uri="{FF2B5EF4-FFF2-40B4-BE49-F238E27FC236}">
                <a16:creationId xmlns="" xmlns:a16="http://schemas.microsoft.com/office/drawing/2014/main" id="{507C315E-011A-4E81-992B-EC722631EF86}"/>
              </a:ext>
            </a:extLst>
          </p:cNvPr>
          <p:cNvSpPr/>
          <p:nvPr/>
        </p:nvSpPr>
        <p:spPr>
          <a:xfrm>
            <a:off x="2799644" y="3134079"/>
            <a:ext cx="474134" cy="114676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 Placeholder 3">
            <a:extLst>
              <a:ext uri="{FF2B5EF4-FFF2-40B4-BE49-F238E27FC236}">
                <a16:creationId xmlns="" xmlns:a16="http://schemas.microsoft.com/office/drawing/2014/main" id="{1A092DD2-2918-4093-A2CD-16A34A4C8598}"/>
              </a:ext>
            </a:extLst>
          </p:cNvPr>
          <p:cNvSpPr txBox="1">
            <a:spLocks/>
          </p:cNvSpPr>
          <p:nvPr/>
        </p:nvSpPr>
        <p:spPr>
          <a:xfrm>
            <a:off x="3336644" y="4025396"/>
            <a:ext cx="2156177" cy="50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457200" lvl="0" indent="-3429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●"/>
              <a:defRPr sz="18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5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35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20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05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05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sz="105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○"/>
              <a:defRPr sz="105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3175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050" kern="1200" cap="none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IN" dirty="0"/>
              <a:t>Close the Browser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="" xmlns:a16="http://schemas.microsoft.com/office/drawing/2014/main" id="{B612F43F-3979-4888-8E18-406582C2382A}"/>
              </a:ext>
            </a:extLst>
          </p:cNvPr>
          <p:cNvSpPr/>
          <p:nvPr/>
        </p:nvSpPr>
        <p:spPr>
          <a:xfrm>
            <a:off x="2799644" y="4276120"/>
            <a:ext cx="537000" cy="11467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8639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831F5F-0DAA-46CD-9488-DC9DE5DC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764822"/>
          </a:xfrm>
        </p:spPr>
        <p:txBody>
          <a:bodyPr/>
          <a:lstStyle/>
          <a:p>
            <a:pPr algn="l"/>
            <a:r>
              <a:rPr lang="en-IN" dirty="0"/>
              <a:t>OUTPUT :</a:t>
            </a:r>
          </a:p>
        </p:txBody>
      </p:sp>
      <p:pic>
        <p:nvPicPr>
          <p:cNvPr id="1027" name="Picture 3" descr="C:\Users\tgbvi\Downloads\2021.12.09.16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38153" y="1368161"/>
            <a:ext cx="7163946" cy="3196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5278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B96AEA-D0DB-4FEC-A348-8DF565A3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798689"/>
          </a:xfrm>
        </p:spPr>
        <p:txBody>
          <a:bodyPr/>
          <a:lstStyle/>
          <a:p>
            <a:pPr algn="l"/>
            <a:r>
              <a:rPr lang="en-IN" dirty="0"/>
              <a:t>REPORT:</a:t>
            </a:r>
          </a:p>
        </p:txBody>
      </p:sp>
      <p:pic>
        <p:nvPicPr>
          <p:cNvPr id="2050" name="Picture 2" descr="C:\Users\tgbvi\OneDrive\Pictures\Screenshots\Screenshot (94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4403" y="1373986"/>
            <a:ext cx="7294574" cy="3240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150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gbvi\OneDrive\Pictures\Screenshots\Screenshot (9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114713" y="5989320"/>
            <a:ext cx="12192000" cy="6858000"/>
          </a:xfrm>
          <a:prstGeom prst="rect">
            <a:avLst/>
          </a:prstGeom>
          <a:noFill/>
        </p:spPr>
      </p:pic>
      <p:pic>
        <p:nvPicPr>
          <p:cNvPr id="3075" name="Picture 3" descr="C:\Users\tgbvi\OneDrive\Pictures\Screenshots\Screenshot (95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9403" y="555674"/>
            <a:ext cx="8145194" cy="4016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25208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</TotalTime>
  <Words>241</Words>
  <Application>Microsoft Office PowerPoint</Application>
  <PresentationFormat>On-screen Show (16:9)</PresentationFormat>
  <Paragraphs>38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SPRINT</vt:lpstr>
      <vt:lpstr>TEAM MEMBERS:</vt:lpstr>
      <vt:lpstr>KEY AUTOMATION SCOPE:</vt:lpstr>
      <vt:lpstr>PREREQUISITES:</vt:lpstr>
      <vt:lpstr>TOOLS AND FRAMEWORKS USED:</vt:lpstr>
      <vt:lpstr>TESTING FLOW FOR USER INTERFACE SPRINT AUTOMATION:</vt:lpstr>
      <vt:lpstr>OUTPUT :</vt:lpstr>
      <vt:lpstr>REPORT: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COURSES</dc:title>
  <dc:creator>pradeepa p</dc:creator>
  <cp:lastModifiedBy>Smile</cp:lastModifiedBy>
  <cp:revision>51</cp:revision>
  <dcterms:modified xsi:type="dcterms:W3CDTF">2021-07-30T11:00:51Z</dcterms:modified>
</cp:coreProperties>
</file>