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4" r:id="rId4"/>
    <p:sldId id="263" r:id="rId5"/>
    <p:sldId id="262" r:id="rId6"/>
    <p:sldId id="261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enler, A. (Ali)" initials="GA(" lastIdx="1" clrIdx="0">
    <p:extLst>
      <p:ext uri="{19B8F6BF-5375-455C-9EA6-DF929625EA0E}">
        <p15:presenceInfo xmlns:p15="http://schemas.microsoft.com/office/powerpoint/2012/main" userId="S::ali.gelenler@ing.com::b983fa0d-e6ed-4a0d-a66a-947cc68767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6327"/>
  </p:normalViewPr>
  <p:slideViewPr>
    <p:cSldViewPr snapToGrid="0" snapToObjects="1">
      <p:cViewPr varScale="1">
        <p:scale>
          <a:sx n="109" d="100"/>
          <a:sy n="109" d="100"/>
        </p:scale>
        <p:origin x="21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DDA0E-97DE-CE4F-87B3-51FD112C358F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F071-A70F-6A4D-9F6A-F82C55821F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410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180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3033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4605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5742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515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75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E62A-6259-6840-8C8F-DCDBDE1E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467D0-9050-9947-8F76-B8072F17B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582D-6476-F440-9B2B-668710F2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88F50-38B1-284F-9DA1-FB74894D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8D9F-D7FC-3149-A5EA-3E43FB4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177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BB4C-5321-6C4E-9DA8-78C4444F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68DC5-C6CD-574A-A37E-A17E0094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7AB3E-CD19-4045-9D88-F7687F2A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3A70F-2BB4-9540-8F5B-16955C5C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BAC08-8DBE-A14A-B211-F3AE2404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359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1CF74-5381-E844-B5C8-DD954E29B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D0670-F598-AE47-9191-74FD6C9C0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9468-D068-AE4D-BD41-15C22160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09D6-C00C-384B-92DE-C5AB57CE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B4C1-FE87-4B4E-856C-1E98BF9C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54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DC71-292A-764C-BEB2-8D527C8D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C571-6894-6D45-82C4-0BA1B7C2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8A0FB-1E25-0C4F-916E-E0F714F8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82A2-3290-9F42-83B8-7318BCD5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2316C-58BF-2449-BFEE-61E2156E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141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CE60-90AC-184F-8909-00B7C57D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4450-5C82-0644-A097-95441EB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EA8C-D0D4-4748-92C6-E790B6FF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44EC-49FC-684E-87EB-1BAC4967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C41B-3381-9E49-9003-788D9A35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555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A6D-31CE-E44A-8AE3-C8844D26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1276-7FD1-CA45-87CC-4855D81A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F3AD4-2A64-5A40-91BB-A0F10710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345E5-6286-D74D-8F20-415D5982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C62C7-413C-8240-A464-3F69A866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E3C85-16B9-9C45-9CC7-C9D93136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011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2D-DB45-BB4A-A544-5B0EB41F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0CDCD-081D-FB42-A101-C0755FB3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F626D-C3BB-1D46-A694-68545E2C6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DEA7F-AAF7-D64F-9662-25EF0A35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8AFA6-6BC0-1649-B3AD-B08910F35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CC5AD-8FB6-FD4A-BB9B-A67CF6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8AC05-571F-E240-999B-44A3238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F7F8E-0DF5-B342-A970-53798F3D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119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B528-29E0-9441-9134-8E37582E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ACBD8-FF6C-3442-B0C0-4AAA8591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1BEB8-5E91-1243-8F9F-6EDF0B32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F76BA-4091-CD44-A184-3CF44429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503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ED69E-673A-4D40-80DB-4B373625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DA55F-E427-B146-9F4B-30E543FD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33B84-A527-5347-8C59-CA2D81E5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30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4B3E-7192-334E-855D-1017963C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065C-FDC6-D543-9BC0-608C738A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790D4-D5A6-834D-9507-E9804CFB6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B6DD5-3F17-1342-9135-B74BEF9C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0DD06-0C84-C249-92B6-0DF8A01C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1F5D-226A-D344-9991-B47B8D3C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208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7606-4856-784E-A500-5EDC43AB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319CF-1C32-0F4C-AFD2-970CDC15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176D6-6898-8941-BB1B-878B079A3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BF121-0F04-BD40-BCBC-3958BC97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7629D-B3A2-3A41-ACC4-A56776E7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BB14-0120-FF47-92EE-73501809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261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C1FDB-19BC-0343-8AF8-B6F46B83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8C91-ABF1-0C44-9693-BDDC1867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6F04-15F7-284C-900C-CC965FAFE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05BD-D57A-B54A-BF26-77F2EB03C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B082-D273-EF41-81B7-A615FFFE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640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wt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en-GB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2.0 and OpenID Connect Protocols</a:t>
            </a:r>
            <a:endParaRPr lang="en-US" sz="28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119322" y="2812887"/>
            <a:ext cx="10664555" cy="4134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 err="1"/>
              <a:t>Oauth</a:t>
            </a:r>
            <a:r>
              <a:rPr lang="en-GB" sz="1600" dirty="0"/>
              <a:t> 2.0: For Delegated authorization by using an access token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OpenID Connect: For authentication of user by using an ID token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 err="1"/>
              <a:t>Oauth</a:t>
            </a:r>
            <a:r>
              <a:rPr lang="en-GB" sz="1600" dirty="0"/>
              <a:t> 2.0 terminology: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300" b="1" dirty="0"/>
              <a:t> Resource owner: </a:t>
            </a:r>
            <a:r>
              <a:rPr lang="en-GB" sz="1300" dirty="0"/>
              <a:t>User that owns the resource. This user will provide the user/</a:t>
            </a:r>
            <a:r>
              <a:rPr lang="en-GB" sz="1300" dirty="0" err="1"/>
              <a:t>pwd</a:t>
            </a:r>
            <a:r>
              <a:rPr lang="en-GB" sz="1300" dirty="0"/>
              <a:t> as initial authentication to get an access token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GB" sz="1300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300" dirty="0"/>
              <a:t> </a:t>
            </a:r>
            <a:r>
              <a:rPr lang="en-GB" sz="1300" b="1" dirty="0"/>
              <a:t>Client: </a:t>
            </a:r>
            <a:r>
              <a:rPr lang="en-GB" sz="1300" dirty="0"/>
              <a:t>Site that holds a functionality that will require a user to authenticate/authorize first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GB" sz="1300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300" dirty="0"/>
              <a:t> </a:t>
            </a:r>
            <a:r>
              <a:rPr lang="en-GB" sz="1300" b="1" dirty="0"/>
              <a:t>Authorization server: </a:t>
            </a:r>
            <a:r>
              <a:rPr lang="en-GB" sz="1300" dirty="0"/>
              <a:t>Server that holds the user credentials and is used to authenticate and authorize user and return access token and id token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GB" sz="1300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300" dirty="0"/>
              <a:t> </a:t>
            </a:r>
            <a:r>
              <a:rPr lang="en-GB" sz="1300" b="1" dirty="0"/>
              <a:t>Resource server: </a:t>
            </a:r>
            <a:r>
              <a:rPr lang="en-GB" sz="1300" dirty="0"/>
              <a:t>Site that returns the resource to the client when client provides the correct tokens which obtained from </a:t>
            </a:r>
            <a:r>
              <a:rPr lang="en-GB" sz="1300" dirty="0" err="1"/>
              <a:t>authz</a:t>
            </a:r>
            <a:r>
              <a:rPr lang="en-GB" sz="1300" dirty="0"/>
              <a:t>. server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GB" sz="1300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300" dirty="0"/>
              <a:t> </a:t>
            </a:r>
            <a:r>
              <a:rPr lang="en-GB" sz="1300" b="1" dirty="0"/>
              <a:t>Authorization grant: </a:t>
            </a:r>
            <a:r>
              <a:rPr lang="en-GB" sz="1300" dirty="0"/>
              <a:t>Rights that is granted during </a:t>
            </a:r>
            <a:r>
              <a:rPr lang="en-GB" sz="1300" dirty="0" err="1"/>
              <a:t>oauth</a:t>
            </a:r>
            <a:endParaRPr lang="en-GB" sz="1300" dirty="0"/>
          </a:p>
          <a:p>
            <a:pPr marL="742950" lvl="1" indent="-285750">
              <a:buFont typeface="Wingdings" pitchFamily="2" charset="2"/>
              <a:buChar char="v"/>
            </a:pPr>
            <a:endParaRPr lang="en-GB" sz="1300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300" dirty="0"/>
              <a:t> </a:t>
            </a:r>
            <a:r>
              <a:rPr lang="en-GB" sz="1300" b="1" dirty="0"/>
              <a:t>Redirect Uri: </a:t>
            </a:r>
            <a:r>
              <a:rPr lang="en-GB" sz="1300" dirty="0" err="1"/>
              <a:t>Callback</a:t>
            </a:r>
            <a:r>
              <a:rPr lang="en-GB" sz="1300" dirty="0"/>
              <a:t> URL on client site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GB" sz="1300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300" b="1" dirty="0"/>
              <a:t> Response type: </a:t>
            </a:r>
            <a:r>
              <a:rPr lang="en-GB" sz="1300" dirty="0"/>
              <a:t>Code or Token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GB" sz="1300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300" b="1" dirty="0"/>
              <a:t> Access token: </a:t>
            </a:r>
            <a:r>
              <a:rPr lang="en-GB" sz="1300" dirty="0"/>
              <a:t>Token to use in authorization to reach to resource server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GB" sz="1300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300" b="1" dirty="0"/>
              <a:t> OpenID Token: </a:t>
            </a:r>
            <a:r>
              <a:rPr lang="en-GB" sz="1300" dirty="0"/>
              <a:t>Token that includes user details and used to login to a system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sz="1100" dirty="0"/>
              <a:t>    </a:t>
            </a: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905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Oauth2 Flows</a:t>
            </a:r>
            <a:endParaRPr lang="en-US" sz="28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119322" y="2812887"/>
            <a:ext cx="10664555" cy="4134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b="1" dirty="0"/>
              <a:t>Authorization Code: 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300" dirty="0"/>
              <a:t>Client redirects the call to </a:t>
            </a:r>
            <a:r>
              <a:rPr lang="en-GB" sz="1300" dirty="0" err="1"/>
              <a:t>authz</a:t>
            </a:r>
            <a:r>
              <a:rPr lang="en-GB" sz="1300" dirty="0"/>
              <a:t>. server with a request that includes redirect </a:t>
            </a:r>
            <a:r>
              <a:rPr lang="en-GB" sz="1300" dirty="0" err="1"/>
              <a:t>uri</a:t>
            </a:r>
            <a:r>
              <a:rPr lang="en-GB" sz="1300" dirty="0"/>
              <a:t> and response type as code, can also include scopes like read/write to limit the rights granted, to be checked at resource server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300" dirty="0"/>
              <a:t>User is asked that, X Client wants to access your Y privilege. If user confirms, enter credentials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300" dirty="0"/>
              <a:t>If credentials are correct, user redirected to redirect </a:t>
            </a:r>
            <a:r>
              <a:rPr lang="en-GB" sz="1300" dirty="0" err="1"/>
              <a:t>uri</a:t>
            </a:r>
            <a:r>
              <a:rPr lang="en-GB" sz="1300" dirty="0"/>
              <a:t> on client by passing a code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300" dirty="0"/>
              <a:t>Client then make a backend call to </a:t>
            </a:r>
            <a:r>
              <a:rPr lang="en-GB" sz="1300" dirty="0" err="1"/>
              <a:t>authz</a:t>
            </a:r>
            <a:r>
              <a:rPr lang="en-GB" sz="1300" dirty="0"/>
              <a:t>. server with the code + client-id + client-secret where client-id and client-secret were obtained during registration of client to </a:t>
            </a:r>
            <a:r>
              <a:rPr lang="en-GB" sz="1300" dirty="0" err="1"/>
              <a:t>authz</a:t>
            </a:r>
            <a:r>
              <a:rPr lang="en-GB" sz="1300" dirty="0"/>
              <a:t>. server previously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300" dirty="0"/>
              <a:t>Then </a:t>
            </a:r>
            <a:r>
              <a:rPr lang="en-GB" sz="1300" dirty="0" err="1"/>
              <a:t>authz</a:t>
            </a:r>
            <a:r>
              <a:rPr lang="en-GB" sz="1300" dirty="0"/>
              <a:t>. server returns an access token</a:t>
            </a:r>
            <a:br>
              <a:rPr lang="en-GB" sz="1300" dirty="0"/>
            </a:br>
            <a:endParaRPr lang="en-GB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b="1" dirty="0"/>
              <a:t>Implicit: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300" dirty="0"/>
              <a:t>Client redirects the call to </a:t>
            </a:r>
            <a:r>
              <a:rPr lang="en-GB" sz="1300" dirty="0" err="1"/>
              <a:t>authz</a:t>
            </a:r>
            <a:r>
              <a:rPr lang="en-GB" sz="1300" dirty="0"/>
              <a:t>. server with a request that includes redirect </a:t>
            </a:r>
            <a:r>
              <a:rPr lang="en-GB" sz="1300" dirty="0" err="1"/>
              <a:t>uri</a:t>
            </a:r>
            <a:r>
              <a:rPr lang="en-GB" sz="1300" dirty="0"/>
              <a:t> and response type as token, can also include scope for like read/write to limit the rights granted to be checked at resource server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300" dirty="0"/>
              <a:t>User is asked that, X Client wants to access your Y privilege. If user confirms, enter credentials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300" dirty="0"/>
              <a:t>If credentials are correct, user redirected to redirect </a:t>
            </a:r>
            <a:r>
              <a:rPr lang="en-GB" sz="1300" dirty="0" err="1"/>
              <a:t>uri</a:t>
            </a:r>
            <a:r>
              <a:rPr lang="en-GB" sz="1300" dirty="0"/>
              <a:t> on client by passing a code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300" dirty="0"/>
              <a:t>No backend call as in Authorization Code flow. So implicit flow considered to be less secure. Be careful with client-side attacks like XSS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b="1" dirty="0"/>
              <a:t>Resource Owner Password Credentials: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300" dirty="0"/>
              <a:t>Client sends resource owner’s user/</a:t>
            </a:r>
            <a:r>
              <a:rPr lang="en-GB" sz="1300" dirty="0" err="1"/>
              <a:t>pwd</a:t>
            </a:r>
            <a:r>
              <a:rPr lang="en-GB" sz="1300" dirty="0"/>
              <a:t> to </a:t>
            </a:r>
            <a:r>
              <a:rPr lang="en-GB" sz="1300" dirty="0" err="1"/>
              <a:t>authz</a:t>
            </a:r>
            <a:r>
              <a:rPr lang="en-GB" sz="1300" dirty="0"/>
              <a:t>. server with a backend call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300" dirty="0"/>
              <a:t>Considered to be less secure as resource owner’s credentials shared with client, avoid using this</a:t>
            </a:r>
            <a:br>
              <a:rPr lang="en-GB" sz="1300" dirty="0"/>
            </a:br>
            <a:endParaRPr lang="en-GB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b="1" dirty="0"/>
              <a:t>Client Credentials: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300" dirty="0"/>
              <a:t>No user included, machine to machine communication with a backend call by sending the client-id/client-secret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300" dirty="0"/>
          </a:p>
          <a:p>
            <a:pPr>
              <a:lnSpc>
                <a:spcPct val="90000"/>
              </a:lnSpc>
            </a:pPr>
            <a:r>
              <a:rPr lang="en-GB" sz="1300" dirty="0"/>
              <a:t>    </a:t>
            </a:r>
            <a:endParaRPr lang="en-US" sz="1300" dirty="0"/>
          </a:p>
          <a:p>
            <a:pPr>
              <a:lnSpc>
                <a:spcPct val="90000"/>
              </a:lnSpc>
            </a:pPr>
            <a:endParaRPr lang="en-US" sz="13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9934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Flow Diagram</a:t>
            </a:r>
            <a:endParaRPr lang="en-US" sz="28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215684" y="2384820"/>
            <a:ext cx="10664555" cy="1579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/>
          </a:p>
          <a:p>
            <a:r>
              <a:rPr lang="en-GB" sz="1300" b="1" dirty="0"/>
              <a:t>   Authorization Code: 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300" dirty="0"/>
              <a:t>Most flexible, secure and recommended way to obtain an access token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300" dirty="0"/>
              <a:t>Works with browser interaction</a:t>
            </a:r>
          </a:p>
          <a:p>
            <a:pPr>
              <a:lnSpc>
                <a:spcPct val="90000"/>
              </a:lnSpc>
            </a:pPr>
            <a:endParaRPr lang="en-GB" sz="1300" dirty="0"/>
          </a:p>
          <a:p>
            <a:pPr>
              <a:lnSpc>
                <a:spcPct val="90000"/>
              </a:lnSpc>
            </a:pPr>
            <a:r>
              <a:rPr lang="en-GB" sz="1300" dirty="0"/>
              <a:t>    </a:t>
            </a:r>
            <a:endParaRPr lang="en-US" sz="1300" dirty="0"/>
          </a:p>
          <a:p>
            <a:pPr>
              <a:lnSpc>
                <a:spcPct val="90000"/>
              </a:lnSpc>
            </a:pPr>
            <a:endParaRPr lang="en-US" sz="13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2D7A72-D659-DD4F-965E-A93053C36BAA}"/>
              </a:ext>
            </a:extLst>
          </p:cNvPr>
          <p:cNvSpPr/>
          <p:nvPr/>
        </p:nvSpPr>
        <p:spPr>
          <a:xfrm>
            <a:off x="2124780" y="5100997"/>
            <a:ext cx="1709057" cy="108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484EC3-152E-8740-B812-325D3FEA5517}"/>
              </a:ext>
            </a:extLst>
          </p:cNvPr>
          <p:cNvSpPr/>
          <p:nvPr/>
        </p:nvSpPr>
        <p:spPr>
          <a:xfrm>
            <a:off x="5360091" y="3506138"/>
            <a:ext cx="1736023" cy="105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Authz. 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70AA53-3817-2C48-976A-2608C9D3CD16}"/>
              </a:ext>
            </a:extLst>
          </p:cNvPr>
          <p:cNvSpPr/>
          <p:nvPr/>
        </p:nvSpPr>
        <p:spPr>
          <a:xfrm>
            <a:off x="8697477" y="5065699"/>
            <a:ext cx="1709057" cy="108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Resource server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49822A-E70F-234E-8A01-AF01BD1DECBD}"/>
              </a:ext>
            </a:extLst>
          </p:cNvPr>
          <p:cNvCxnSpPr>
            <a:cxnSpLocks/>
          </p:cNvCxnSpPr>
          <p:nvPr/>
        </p:nvCxnSpPr>
        <p:spPr>
          <a:xfrm flipV="1">
            <a:off x="2579427" y="3788227"/>
            <a:ext cx="2758624" cy="12606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EB4753-174B-CB49-A9F9-AB4881B2EEF0}"/>
              </a:ext>
            </a:extLst>
          </p:cNvPr>
          <p:cNvCxnSpPr>
            <a:cxnSpLocks/>
          </p:cNvCxnSpPr>
          <p:nvPr/>
        </p:nvCxnSpPr>
        <p:spPr>
          <a:xfrm flipH="1">
            <a:off x="2979308" y="3979770"/>
            <a:ext cx="2330461" cy="10849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852991-9E05-4D43-A9C5-38F3C6AA64E7}"/>
              </a:ext>
            </a:extLst>
          </p:cNvPr>
          <p:cNvSpPr txBox="1"/>
          <p:nvPr/>
        </p:nvSpPr>
        <p:spPr>
          <a:xfrm rot="20138550">
            <a:off x="2801225" y="4171564"/>
            <a:ext cx="2164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00" dirty="0"/>
              <a:t>Redirect uri + Response type(code)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39983D-8ED9-FB46-B314-56CC8C73F9EA}"/>
              </a:ext>
            </a:extLst>
          </p:cNvPr>
          <p:cNvSpPr txBox="1"/>
          <p:nvPr/>
        </p:nvSpPr>
        <p:spPr>
          <a:xfrm rot="20123869">
            <a:off x="3371067" y="4389933"/>
            <a:ext cx="2164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00" dirty="0"/>
              <a:t>Call Redirect uri, pass a code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69F8AA-7398-A248-8A5F-D77798DD0937}"/>
              </a:ext>
            </a:extLst>
          </p:cNvPr>
          <p:cNvCxnSpPr>
            <a:cxnSpLocks/>
          </p:cNvCxnSpPr>
          <p:nvPr/>
        </p:nvCxnSpPr>
        <p:spPr>
          <a:xfrm flipV="1">
            <a:off x="3867510" y="4638864"/>
            <a:ext cx="2322339" cy="911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10246C2-A3AF-234B-887C-789D9CCBDBFA}"/>
              </a:ext>
            </a:extLst>
          </p:cNvPr>
          <p:cNvSpPr txBox="1"/>
          <p:nvPr/>
        </p:nvSpPr>
        <p:spPr>
          <a:xfrm rot="20317195">
            <a:off x="3736093" y="4907483"/>
            <a:ext cx="2429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00" dirty="0"/>
              <a:t>Backend call with code + client-id + client-secret</a:t>
            </a:r>
          </a:p>
          <a:p>
            <a:endParaRPr lang="en-NL" sz="11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718657-36EC-3242-8E28-63110D362C6B}"/>
              </a:ext>
            </a:extLst>
          </p:cNvPr>
          <p:cNvCxnSpPr>
            <a:cxnSpLocks/>
          </p:cNvCxnSpPr>
          <p:nvPr/>
        </p:nvCxnSpPr>
        <p:spPr>
          <a:xfrm flipH="1">
            <a:off x="3867511" y="4657272"/>
            <a:ext cx="2517903" cy="1010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31BE86-343E-9C46-B0A5-99998D8B4344}"/>
              </a:ext>
            </a:extLst>
          </p:cNvPr>
          <p:cNvSpPr txBox="1"/>
          <p:nvPr/>
        </p:nvSpPr>
        <p:spPr>
          <a:xfrm rot="20339222">
            <a:off x="4058798" y="5091703"/>
            <a:ext cx="2628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00" dirty="0"/>
              <a:t>Return access token ( + id token in case of openid)</a:t>
            </a:r>
          </a:p>
          <a:p>
            <a:endParaRPr lang="en-NL" sz="11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66CDDF-493A-BD4F-9631-8CE3042BF7D2}"/>
              </a:ext>
            </a:extLst>
          </p:cNvPr>
          <p:cNvCxnSpPr>
            <a:cxnSpLocks/>
          </p:cNvCxnSpPr>
          <p:nvPr/>
        </p:nvCxnSpPr>
        <p:spPr>
          <a:xfrm>
            <a:off x="3850673" y="5751101"/>
            <a:ext cx="479465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409368-52D9-B342-9286-0598F16355E9}"/>
              </a:ext>
            </a:extLst>
          </p:cNvPr>
          <p:cNvSpPr txBox="1"/>
          <p:nvPr/>
        </p:nvSpPr>
        <p:spPr>
          <a:xfrm>
            <a:off x="5039421" y="5460111"/>
            <a:ext cx="2628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00" dirty="0"/>
              <a:t>Query resource server by providing access token</a:t>
            </a:r>
          </a:p>
          <a:p>
            <a:endParaRPr lang="en-NL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BC5C79-9816-7A42-B0BA-A4F7DE03B7C3}"/>
              </a:ext>
            </a:extLst>
          </p:cNvPr>
          <p:cNvSpPr txBox="1"/>
          <p:nvPr/>
        </p:nvSpPr>
        <p:spPr>
          <a:xfrm>
            <a:off x="5360092" y="5751010"/>
            <a:ext cx="190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00" dirty="0"/>
              <a:t>Authenticate by providing id token</a:t>
            </a:r>
          </a:p>
          <a:p>
            <a:endParaRPr lang="en-NL" sz="11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045E03-451A-D24D-B87E-8DA6978A778C}"/>
              </a:ext>
            </a:extLst>
          </p:cNvPr>
          <p:cNvCxnSpPr>
            <a:cxnSpLocks/>
          </p:cNvCxnSpPr>
          <p:nvPr/>
        </p:nvCxnSpPr>
        <p:spPr>
          <a:xfrm flipH="1" flipV="1">
            <a:off x="7148268" y="3949770"/>
            <a:ext cx="2480919" cy="10755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EDE67B-6E01-524D-A144-FAF33E080F3D}"/>
              </a:ext>
            </a:extLst>
          </p:cNvPr>
          <p:cNvSpPr txBox="1"/>
          <p:nvPr/>
        </p:nvSpPr>
        <p:spPr>
          <a:xfrm rot="1386073">
            <a:off x="7753238" y="4539827"/>
            <a:ext cx="2628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00" dirty="0"/>
              <a:t>Validate tokens</a:t>
            </a:r>
          </a:p>
          <a:p>
            <a:endParaRPr lang="en-NL" sz="1100" dirty="0"/>
          </a:p>
        </p:txBody>
      </p:sp>
    </p:spTree>
    <p:extLst>
      <p:ext uri="{BB962C8B-B14F-4D97-AF65-F5344CB8AC3E}">
        <p14:creationId xmlns:p14="http://schemas.microsoft.com/office/powerpoint/2010/main" val="361707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OpenID Connect</a:t>
            </a:r>
            <a:endParaRPr lang="en-US" sz="28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321859" y="2723549"/>
            <a:ext cx="10664555" cy="4134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Brings standard for authentication in </a:t>
            </a:r>
            <a:r>
              <a:rPr lang="en-US" sz="1400" dirty="0" err="1"/>
              <a:t>Oauth</a:t>
            </a:r>
            <a:r>
              <a:rPr lang="en-US" sz="1400" dirty="0"/>
              <a:t> as there is no standard way of getting user information in </a:t>
            </a:r>
            <a:r>
              <a:rPr lang="en-US" sz="1400" dirty="0" err="1"/>
              <a:t>Oauth</a:t>
            </a:r>
            <a:r>
              <a:rPr lang="en-US" sz="1400" dirty="0"/>
              <a:t>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Additional protocol on top of </a:t>
            </a:r>
            <a:r>
              <a:rPr lang="en-US" sz="1400" dirty="0" err="1"/>
              <a:t>Oauth</a:t>
            </a:r>
            <a:r>
              <a:rPr lang="en-US" sz="1400" dirty="0"/>
              <a:t> where </a:t>
            </a:r>
            <a:r>
              <a:rPr lang="en-US" sz="1400" dirty="0" err="1"/>
              <a:t>Oauth</a:t>
            </a:r>
            <a:r>
              <a:rPr lang="en-US" sz="1400" dirty="0"/>
              <a:t> is designed for authorization with permissions and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OpenID connect adds ID token and user info endpoint and brings standard set of scopes for authentication to standardize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same flow with </a:t>
            </a:r>
            <a:r>
              <a:rPr lang="en-US" sz="1400" dirty="0" err="1"/>
              <a:t>Oauth</a:t>
            </a:r>
            <a:r>
              <a:rPr lang="en-US" sz="1400" dirty="0"/>
              <a:t>, add </a:t>
            </a:r>
            <a:r>
              <a:rPr lang="en-US" sz="1400" dirty="0" err="1"/>
              <a:t>scope:openid</a:t>
            </a:r>
            <a:r>
              <a:rPr lang="en-US" sz="1400" dirty="0"/>
              <a:t>. So in the authorization code flow, by adding </a:t>
            </a:r>
            <a:r>
              <a:rPr lang="en-US" sz="1400" dirty="0" err="1"/>
              <a:t>scope:openid</a:t>
            </a:r>
            <a:r>
              <a:rPr lang="en-US" sz="1400" dirty="0"/>
              <a:t>, </a:t>
            </a:r>
            <a:r>
              <a:rPr lang="en-US" sz="1400" dirty="0" err="1"/>
              <a:t>authz</a:t>
            </a:r>
            <a:r>
              <a:rPr lang="en-US" sz="1400" dirty="0"/>
              <a:t> server will return both ID token and access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for logging the user in and making an account available for other systems(SSO). While </a:t>
            </a:r>
            <a:r>
              <a:rPr lang="en-US" sz="1400" dirty="0" err="1"/>
              <a:t>Oauth</a:t>
            </a:r>
            <a:r>
              <a:rPr lang="en-US" sz="1400" dirty="0"/>
              <a:t> is for granting access to an API and getting access to user data in other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be used easily with microservices. First service gets </a:t>
            </a:r>
            <a:r>
              <a:rPr lang="en-US" sz="1400" dirty="0" err="1"/>
              <a:t>openid</a:t>
            </a:r>
            <a:r>
              <a:rPr lang="en-US" sz="1400" dirty="0"/>
              <a:t> and access token and provides it to another service for authentication/authorization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be used by web application with a normal flow and creating a session on browser and placing the tokens as headers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/>
          </a:p>
          <a:p>
            <a:pPr>
              <a:lnSpc>
                <a:spcPct val="90000"/>
              </a:lnSpc>
            </a:pPr>
            <a:endParaRPr lang="en-US" sz="13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371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 as Token Format</a:t>
            </a:r>
            <a:endParaRPr lang="en-US" sz="28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119322" y="2759532"/>
            <a:ext cx="10664555" cy="4134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In </a:t>
            </a:r>
            <a:r>
              <a:rPr lang="en-GB" sz="1600" dirty="0" err="1"/>
              <a:t>Oauth</a:t>
            </a:r>
            <a:r>
              <a:rPr lang="en-GB" sz="1600" dirty="0"/>
              <a:t> world, JWT is the de-facto standard token format.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JWT has format header.{claims or payload}.signature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Signed by server private key, optionally encrypted by client public key (Client can send public key along with redirect </a:t>
            </a:r>
            <a:r>
              <a:rPr lang="en-GB" sz="1600" dirty="0" err="1"/>
              <a:t>uri</a:t>
            </a:r>
            <a:r>
              <a:rPr lang="en-GB" sz="1600" dirty="0"/>
              <a:t>)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hlinkClick r:id="rId4"/>
              </a:rPr>
              <a:t>https://jwt.io/</a:t>
            </a: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Example JWT token: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lnSpc>
                <a:spcPct val="90000"/>
              </a:lnSpc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In transit, Base64 encoded JWT is used. Encoded version of the above token is;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300" dirty="0"/>
          </a:p>
          <a:p>
            <a:pPr>
              <a:lnSpc>
                <a:spcPct val="90000"/>
              </a:lnSpc>
            </a:pPr>
            <a:r>
              <a:rPr lang="en-GB" sz="1300" dirty="0"/>
              <a:t>    </a:t>
            </a:r>
            <a:endParaRPr lang="en-US" sz="1300" dirty="0"/>
          </a:p>
          <a:p>
            <a:pPr>
              <a:lnSpc>
                <a:spcPct val="90000"/>
              </a:lnSpc>
            </a:pPr>
            <a:endParaRPr lang="en-US" sz="13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5CE317-53B4-364D-8530-84A47C563C6B}"/>
              </a:ext>
            </a:extLst>
          </p:cNvPr>
          <p:cNvSpPr/>
          <p:nvPr/>
        </p:nvSpPr>
        <p:spPr>
          <a:xfrm>
            <a:off x="1389493" y="4366705"/>
            <a:ext cx="4701361" cy="16604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/>
                </a:solidFill>
              </a:rPr>
              <a:t>HEADER:ALGORITHM &amp; TOKEN TYPE</a:t>
            </a:r>
          </a:p>
          <a:p>
            <a:r>
              <a:rPr lang="en-GB" sz="1000" dirty="0">
                <a:solidFill>
                  <a:schemeClr val="tx1"/>
                </a:solidFill>
              </a:rPr>
              <a:t>{ "</a:t>
            </a:r>
            <a:r>
              <a:rPr lang="en-GB" sz="1000" dirty="0" err="1">
                <a:solidFill>
                  <a:schemeClr val="tx1"/>
                </a:solidFill>
              </a:rPr>
              <a:t>alg</a:t>
            </a:r>
            <a:r>
              <a:rPr lang="en-GB" sz="1000" dirty="0">
                <a:solidFill>
                  <a:schemeClr val="tx1"/>
                </a:solidFill>
              </a:rPr>
              <a:t>": "HS256", "</a:t>
            </a:r>
            <a:r>
              <a:rPr lang="en-GB" sz="1000" dirty="0" err="1">
                <a:solidFill>
                  <a:schemeClr val="tx1"/>
                </a:solidFill>
              </a:rPr>
              <a:t>typ</a:t>
            </a:r>
            <a:r>
              <a:rPr lang="en-GB" sz="1000" dirty="0">
                <a:solidFill>
                  <a:schemeClr val="tx1"/>
                </a:solidFill>
              </a:rPr>
              <a:t>": "JWT"}</a:t>
            </a:r>
          </a:p>
          <a:p>
            <a:endParaRPr lang="en-GB" sz="1000" dirty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PAYLOAD:DATA</a:t>
            </a:r>
          </a:p>
          <a:p>
            <a:r>
              <a:rPr lang="en-GB" sz="1000" dirty="0">
                <a:solidFill>
                  <a:schemeClr val="tx1"/>
                </a:solidFill>
              </a:rPr>
              <a:t>{ "sub": "1234567890", "name": "John Doe", "</a:t>
            </a:r>
            <a:r>
              <a:rPr lang="en-GB" sz="1000" dirty="0" err="1">
                <a:solidFill>
                  <a:schemeClr val="tx1"/>
                </a:solidFill>
              </a:rPr>
              <a:t>iat</a:t>
            </a:r>
            <a:r>
              <a:rPr lang="en-GB" sz="1000" dirty="0">
                <a:solidFill>
                  <a:schemeClr val="tx1"/>
                </a:solidFill>
              </a:rPr>
              <a:t>": 1516239022}</a:t>
            </a:r>
          </a:p>
          <a:p>
            <a:endParaRPr lang="en-GB" sz="1000" dirty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VERIFY SIGNATURE</a:t>
            </a:r>
          </a:p>
          <a:p>
            <a:r>
              <a:rPr lang="en-GB" sz="1000" dirty="0">
                <a:solidFill>
                  <a:schemeClr val="tx1"/>
                </a:solidFill>
              </a:rPr>
              <a:t>HMACSHA256( base64UrlEncode(header) + "." + base64UrlEncode(payload), ) secret base64 encoded</a:t>
            </a:r>
          </a:p>
          <a:p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7663C5-9398-D847-A47D-FDBDB0C5CA84}"/>
              </a:ext>
            </a:extLst>
          </p:cNvPr>
          <p:cNvSpPr/>
          <p:nvPr/>
        </p:nvSpPr>
        <p:spPr>
          <a:xfrm>
            <a:off x="1389492" y="6367798"/>
            <a:ext cx="4701361" cy="41801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b="1" dirty="0">
              <a:solidFill>
                <a:schemeClr val="tx1"/>
              </a:solidFill>
            </a:endParaRPr>
          </a:p>
          <a:p>
            <a:r>
              <a:rPr lang="en-GB" sz="900" b="1" dirty="0">
                <a:solidFill>
                  <a:schemeClr val="tx1"/>
                </a:solidFill>
              </a:rPr>
              <a:t>eyJhbGciOiJIUzI1NiIsInR5cCI6IkpXVCJ9.eyJzdWIiOiIxMjM0NTY3ODkwIiwibmFtZSI6IkpvaG4gRG9lIiwiaWF0IjoxNTE2MjM5MDIyfQ.SflKxwRJSMeKKF2QT4fwpMeJf36POk6yJV_adQssw5c</a:t>
            </a:r>
          </a:p>
          <a:p>
            <a:endParaRPr lang="en-NL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87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of token</a:t>
            </a:r>
            <a:endParaRPr lang="en-US" sz="28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244060" y="2710427"/>
            <a:ext cx="10664555" cy="4134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Resource server: 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200" dirty="0"/>
              <a:t>JWT includes a signature. Resource server validates integrity of JWT by looking at </a:t>
            </a:r>
            <a:r>
              <a:rPr lang="en-GB" sz="1200" dirty="0" err="1"/>
              <a:t>alg</a:t>
            </a:r>
            <a:r>
              <a:rPr lang="en-GB" sz="1200" dirty="0"/>
              <a:t> claim and fetching public key from </a:t>
            </a:r>
            <a:r>
              <a:rPr lang="en-GB" sz="1200" dirty="0" err="1"/>
              <a:t>jwks</a:t>
            </a:r>
            <a:r>
              <a:rPr lang="en-GB" sz="1200" dirty="0"/>
              <a:t> </a:t>
            </a:r>
            <a:r>
              <a:rPr lang="en-GB" sz="1200" dirty="0" err="1"/>
              <a:t>url</a:t>
            </a:r>
            <a:r>
              <a:rPr lang="en-GB" sz="1200" dirty="0"/>
              <a:t> to check the signature. </a:t>
            </a:r>
            <a:r>
              <a:rPr lang="en-GB" sz="1200" dirty="0" err="1"/>
              <a:t>Jwks</a:t>
            </a:r>
            <a:r>
              <a:rPr lang="en-GB" sz="1200" dirty="0"/>
              <a:t> </a:t>
            </a:r>
            <a:r>
              <a:rPr lang="en-GB" sz="1200" dirty="0" err="1"/>
              <a:t>url</a:t>
            </a:r>
            <a:r>
              <a:rPr lang="en-GB" sz="1200" dirty="0"/>
              <a:t> provides keys. Resource server can figure out the </a:t>
            </a:r>
            <a:r>
              <a:rPr lang="en-GB" sz="1200" dirty="0" err="1"/>
              <a:t>jwks</a:t>
            </a:r>
            <a:r>
              <a:rPr lang="en-GB" sz="1200" dirty="0"/>
              <a:t> by looking at </a:t>
            </a:r>
            <a:r>
              <a:rPr lang="en-GB" sz="1200" dirty="0" err="1"/>
              <a:t>iss</a:t>
            </a:r>
            <a:r>
              <a:rPr lang="en-GB" sz="1200" dirty="0"/>
              <a:t> on JWT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GB" sz="1200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200" dirty="0"/>
              <a:t>Check if </a:t>
            </a:r>
            <a:r>
              <a:rPr lang="en-GB" sz="1200" dirty="0" err="1"/>
              <a:t>iss</a:t>
            </a:r>
            <a:r>
              <a:rPr lang="en-GB" sz="1200" dirty="0"/>
              <a:t>(issuer) claim has a valid URL definition where </a:t>
            </a:r>
            <a:r>
              <a:rPr lang="en-GB" sz="1200" dirty="0" err="1"/>
              <a:t>iss</a:t>
            </a:r>
            <a:r>
              <a:rPr lang="en-GB" sz="1200" dirty="0"/>
              <a:t> identifies the issuer that issued JWT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GB" sz="1200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200" dirty="0"/>
              <a:t>Validate exp claim to identify if JWT is expired. If expired a new token request or refresh token request required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GB" sz="1200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200" dirty="0"/>
              <a:t>Validate timestamp by looking at </a:t>
            </a:r>
            <a:r>
              <a:rPr lang="en-GB" sz="1200" dirty="0" err="1"/>
              <a:t>iat</a:t>
            </a:r>
            <a:r>
              <a:rPr lang="en-GB" sz="1200" dirty="0"/>
              <a:t> claim on JWT where </a:t>
            </a:r>
            <a:r>
              <a:rPr lang="en-GB" sz="1200" dirty="0" err="1"/>
              <a:t>iat</a:t>
            </a:r>
            <a:r>
              <a:rPr lang="en-GB" sz="1200" dirty="0"/>
              <a:t> is the issued at timestamp indicating the age of JWT</a:t>
            </a:r>
          </a:p>
          <a:p>
            <a:pPr lvl="1"/>
            <a:endParaRPr lang="en-GB" sz="1200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200" dirty="0"/>
              <a:t>Optional check for </a:t>
            </a:r>
            <a:r>
              <a:rPr lang="en-GB" sz="1200" dirty="0" err="1"/>
              <a:t>aud</a:t>
            </a:r>
            <a:r>
              <a:rPr lang="en-GB" sz="1200" dirty="0"/>
              <a:t>(audience) claim to identify the intended recipient of the token in case of </a:t>
            </a:r>
            <a:r>
              <a:rPr lang="en-GB" sz="1200" dirty="0" err="1"/>
              <a:t>oauth</a:t>
            </a:r>
            <a:r>
              <a:rPr lang="en-GB" sz="1200" dirty="0"/>
              <a:t>. On the other hand for OpenID, </a:t>
            </a:r>
            <a:r>
              <a:rPr lang="en-GB" sz="1200" dirty="0" err="1"/>
              <a:t>aud</a:t>
            </a:r>
            <a:r>
              <a:rPr lang="en-GB" sz="1200" dirty="0"/>
              <a:t> claim  refers to the the </a:t>
            </a:r>
            <a:r>
              <a:rPr lang="en-GB" sz="1200" dirty="0" err="1"/>
              <a:t>client_id</a:t>
            </a:r>
            <a:r>
              <a:rPr lang="en-GB" sz="1200" dirty="0"/>
              <a:t> that requesting the resource. Note that Audience is mandatory for ID tokens.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GB" sz="1200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200" dirty="0"/>
              <a:t>Optional check for nonce claim. Nonce used to associate a client session with an id token and in case of OIDC it should be used to prevent replay attacks by including a cryptographically secure random string in id token as well as in the authentication request and then required a check for both value on the server to validate client before authentication. Nonce should be re-created in each request.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GB" sz="1200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200" dirty="0"/>
              <a:t>Check the scopes and roles by parsing JWT to enable authorization</a:t>
            </a:r>
            <a:br>
              <a:rPr lang="en-GB" sz="1200" dirty="0"/>
            </a:b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Client: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200" dirty="0"/>
              <a:t>Validates integrity of ID token by checking the signature as resource server checks access token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GB" sz="1200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200" dirty="0"/>
              <a:t>Check if </a:t>
            </a:r>
            <a:r>
              <a:rPr lang="en-GB" sz="1200" dirty="0" err="1"/>
              <a:t>iss</a:t>
            </a:r>
            <a:r>
              <a:rPr lang="en-GB" sz="1200" dirty="0"/>
              <a:t>(issuer) claim has a valid URL definition where </a:t>
            </a:r>
            <a:r>
              <a:rPr lang="en-GB" sz="1200" dirty="0" err="1"/>
              <a:t>iss</a:t>
            </a:r>
            <a:r>
              <a:rPr lang="en-GB" sz="1200" dirty="0"/>
              <a:t> identifies the issuer that issued JWT</a:t>
            </a:r>
          </a:p>
          <a:p>
            <a:pPr lvl="1"/>
            <a:endParaRPr lang="en-GB" sz="1200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GB" sz="1200" dirty="0"/>
              <a:t>Validate exp claim to identify if JWT is expired. If expired a new token request or refresh token request required</a:t>
            </a:r>
          </a:p>
          <a:p>
            <a:pPr>
              <a:lnSpc>
                <a:spcPct val="90000"/>
              </a:lnSpc>
            </a:pPr>
            <a:r>
              <a:rPr lang="en-GB" sz="1200" dirty="0"/>
              <a:t>    </a:t>
            </a:r>
            <a:endParaRPr lang="en-US" sz="1200" dirty="0"/>
          </a:p>
          <a:p>
            <a:pPr>
              <a:lnSpc>
                <a:spcPct val="90000"/>
              </a:lnSpc>
            </a:pPr>
            <a:endParaRPr lang="en-US" sz="13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0999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7558</TotalTime>
  <Words>1179</Words>
  <Application>Microsoft Macintosh PowerPoint</Application>
  <PresentationFormat>Widescreen</PresentationFormat>
  <Paragraphs>174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Oauth 2.0 and OpenID Connect Protocols</vt:lpstr>
      <vt:lpstr>Oauth2 Flows</vt:lpstr>
      <vt:lpstr>Authorization Flow Diagram</vt:lpstr>
      <vt:lpstr>OpenID Connect</vt:lpstr>
      <vt:lpstr>JWT as Token Format</vt:lpstr>
      <vt:lpstr>Validation of token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Twitter-to-kafka service </dc:title>
  <dc:creator>Gelenler, A. (Ali)</dc:creator>
  <cp:lastModifiedBy>Gelenler, A. (Ali)</cp:lastModifiedBy>
  <cp:revision>75</cp:revision>
  <dcterms:created xsi:type="dcterms:W3CDTF">2020-08-04T19:44:21Z</dcterms:created>
  <dcterms:modified xsi:type="dcterms:W3CDTF">2021-04-02T14:23:36Z</dcterms:modified>
</cp:coreProperties>
</file>