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257" r:id="rId5"/>
    <p:sldId id="389" r:id="rId6"/>
    <p:sldId id="317" r:id="rId7"/>
    <p:sldId id="392" r:id="rId8"/>
    <p:sldId id="394" r:id="rId9"/>
    <p:sldId id="393" r:id="rId10"/>
    <p:sldId id="395" r:id="rId11"/>
    <p:sldId id="396" r:id="rId12"/>
    <p:sldId id="270" r:id="rId13"/>
    <p:sldId id="3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3725" autoAdjust="0"/>
  </p:normalViewPr>
  <p:slideViewPr>
    <p:cSldViewPr snapToGrid="0">
      <p:cViewPr varScale="1">
        <p:scale>
          <a:sx n="113" d="100"/>
          <a:sy n="113" d="100"/>
        </p:scale>
        <p:origin x="390" y="11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jkumar Uriti" userId="95c154fc-7ffa-4ed4-bbfd-ac987efd3b37" providerId="ADAL" clId="{4540104A-7754-49DB-9215-D868DB57723A}"/>
    <pc:docChg chg="undo custSel addSld delSld">
      <pc:chgData name="Manojkumar Uriti" userId="95c154fc-7ffa-4ed4-bbfd-ac987efd3b37" providerId="ADAL" clId="{4540104A-7754-49DB-9215-D868DB57723A}" dt="2023-06-21T07:01:21.479" v="1" actId="2696"/>
      <pc:docMkLst>
        <pc:docMk/>
      </pc:docMkLst>
      <pc:sldChg chg="add del">
        <pc:chgData name="Manojkumar Uriti" userId="95c154fc-7ffa-4ed4-bbfd-ac987efd3b37" providerId="ADAL" clId="{4540104A-7754-49DB-9215-D868DB57723A}" dt="2023-06-21T07:01:21.479" v="1" actId="2696"/>
        <pc:sldMkLst>
          <pc:docMk/>
          <pc:sldMk cId="3361058969" sldId="39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6/21/2023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232445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770868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743423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08911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594907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0430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452360" y="1051551"/>
            <a:ext cx="5404657" cy="2384898"/>
          </a:xfrm>
        </p:spPr>
        <p:txBody>
          <a:bodyPr anchor="b" anchorCtr="0">
            <a:normAutofit/>
          </a:bodyPr>
          <a:lstStyle/>
          <a:p>
            <a:r>
              <a:rPr lang="en-US" dirty="0"/>
              <a:t>Microservice</a:t>
            </a:r>
            <a:br>
              <a:rPr lang="en-US" dirty="0"/>
            </a:br>
            <a:r>
              <a:rPr lang="en-US" dirty="0"/>
              <a:t>Design Patterns:</a:t>
            </a:r>
            <a:br>
              <a:rPr lang="en-US" dirty="0"/>
            </a:br>
            <a:r>
              <a:rPr lang="en-US" dirty="0"/>
              <a:t>SAGA</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4128117"/>
            <a:ext cx="3565524" cy="1172546"/>
          </a:xfrm>
        </p:spPr>
        <p:txBody>
          <a:bodyPr>
            <a:normAutofit/>
          </a:bodyPr>
          <a:lstStyle/>
          <a:p>
            <a:r>
              <a:rPr lang="en-US" dirty="0"/>
              <a:t>Armine  Hovhannisyan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Armine Hovhannisyan</a:t>
            </a:r>
          </a:p>
          <a:p>
            <a:r>
              <a:rPr lang="en-US" dirty="0"/>
              <a:t>Armine_Hovhannisyan@epam.com</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dirty="0"/>
              <a:t>31/10/2022</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dirty="0"/>
              <a:t>EPAM Armenia </a:t>
            </a:r>
            <a:r>
              <a:rPr lang="en-US" dirty="0" err="1"/>
              <a:t>.Net</a:t>
            </a:r>
            <a:r>
              <a:rPr lang="en-US" dirty="0"/>
              <a:t> Practice</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4396976" cy="3415519"/>
          </a:xfrm>
        </p:spPr>
        <p:txBody>
          <a:bodyPr/>
          <a:lstStyle/>
          <a:p>
            <a:r>
              <a:rPr lang="en-US" dirty="0"/>
              <a:t>MS Design Patterns</a:t>
            </a:r>
          </a:p>
          <a:p>
            <a:r>
              <a:rPr lang="en-US" dirty="0"/>
              <a:t>What is SAGA</a:t>
            </a:r>
          </a:p>
          <a:p>
            <a:r>
              <a:rPr lang="en-US" dirty="0"/>
              <a:t>ACID Transactions</a:t>
            </a:r>
          </a:p>
          <a:p>
            <a:r>
              <a:rPr lang="en-US" dirty="0"/>
              <a:t>What is Data consistency and why its important</a:t>
            </a:r>
          </a:p>
          <a:p>
            <a:r>
              <a:rPr lang="en-US" dirty="0"/>
              <a:t>SAGA Implementation:</a:t>
            </a:r>
            <a:br>
              <a:rPr lang="en-US" dirty="0"/>
            </a:br>
            <a:r>
              <a:rPr lang="en-US" dirty="0"/>
              <a:t>Pros and Cons</a:t>
            </a:r>
          </a:p>
          <a:p>
            <a:br>
              <a:rPr lang="en-US" dirty="0"/>
            </a:br>
            <a:endParaRPr lang="en-US" dirty="0"/>
          </a:p>
          <a:p>
            <a:endParaRPr lang="en-US" dirty="0"/>
          </a:p>
          <a:p>
            <a:endParaRPr lang="en-US" dirty="0"/>
          </a:p>
          <a:p>
            <a:endParaRPr lang="en-US" dirty="0"/>
          </a:p>
          <a:p>
            <a:endParaRPr lang="en-US" dirty="0"/>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dirty="0"/>
              <a:t>31/10/2022</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EPAM Armenia </a:t>
            </a:r>
            <a:r>
              <a:rPr lang="en-US" dirty="0" err="1"/>
              <a:t>.Net</a:t>
            </a:r>
            <a:r>
              <a:rPr lang="en-US" dirty="0"/>
              <a:t> Practice</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23264" y="196900"/>
            <a:ext cx="12168736"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941890" cy="1066461"/>
          </a:xfrm>
        </p:spPr>
        <p:txBody>
          <a:bodyPr vert="horz" wrap="square" lIns="0" tIns="0" rIns="0" bIns="0" rtlCol="0" anchor="b" anchorCtr="0">
            <a:normAutofit/>
          </a:bodyPr>
          <a:lstStyle/>
          <a:p>
            <a:pPr>
              <a:lnSpc>
                <a:spcPct val="100000"/>
              </a:lnSpc>
            </a:pPr>
            <a:r>
              <a:rPr lang="en-US" dirty="0"/>
              <a:t>MS design Patterns</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862666"/>
            <a:ext cx="9398000" cy="4230160"/>
          </a:xfrm>
        </p:spPr>
        <p:txBody>
          <a:bodyPr vert="horz" wrap="square" lIns="0" tIns="0" rIns="0" bIns="0" rtlCol="0">
            <a:normAutofit fontScale="70000" lnSpcReduction="20000"/>
          </a:bodyPr>
          <a:lstStyle/>
          <a:p>
            <a:pPr marL="0" indent="0">
              <a:lnSpc>
                <a:spcPct val="100000"/>
              </a:lnSpc>
              <a:buNone/>
            </a:pPr>
            <a:r>
              <a:rPr lang="en-US" sz="2100" dirty="0">
                <a:latin typeface="+mj-lt"/>
              </a:rPr>
              <a:t>Aggregator.</a:t>
            </a:r>
          </a:p>
          <a:p>
            <a:pPr marL="0" indent="0">
              <a:lnSpc>
                <a:spcPct val="100000"/>
              </a:lnSpc>
              <a:buNone/>
            </a:pPr>
            <a:r>
              <a:rPr lang="en-US" sz="2100" dirty="0">
                <a:latin typeface="+mj-lt"/>
              </a:rPr>
              <a:t>API Gateway.</a:t>
            </a:r>
          </a:p>
          <a:p>
            <a:pPr marL="0" indent="0">
              <a:lnSpc>
                <a:spcPct val="100000"/>
              </a:lnSpc>
              <a:buNone/>
            </a:pPr>
            <a:r>
              <a:rPr lang="en-US" sz="2100" dirty="0">
                <a:latin typeface="+mj-lt"/>
              </a:rPr>
              <a:t>Chained or Chain of Responsibility.</a:t>
            </a:r>
          </a:p>
          <a:p>
            <a:pPr marL="0" indent="0">
              <a:lnSpc>
                <a:spcPct val="100000"/>
              </a:lnSpc>
              <a:buNone/>
            </a:pPr>
            <a:r>
              <a:rPr lang="en-US" sz="2100" dirty="0">
                <a:latin typeface="+mj-lt"/>
              </a:rPr>
              <a:t>Asynchronous Messaging.</a:t>
            </a:r>
          </a:p>
          <a:p>
            <a:pPr marL="0" indent="0">
              <a:lnSpc>
                <a:spcPct val="100000"/>
              </a:lnSpc>
              <a:buNone/>
            </a:pPr>
            <a:r>
              <a:rPr lang="en-US" sz="2100" dirty="0">
                <a:latin typeface="+mj-lt"/>
              </a:rPr>
              <a:t>Database or Shared Data.</a:t>
            </a:r>
          </a:p>
          <a:p>
            <a:pPr marL="0" indent="0">
              <a:lnSpc>
                <a:spcPct val="100000"/>
              </a:lnSpc>
              <a:buNone/>
            </a:pPr>
            <a:r>
              <a:rPr lang="en-US" sz="2100" dirty="0">
                <a:latin typeface="+mj-lt"/>
              </a:rPr>
              <a:t>Event Sourcing.</a:t>
            </a:r>
          </a:p>
          <a:p>
            <a:pPr marL="0" indent="0">
              <a:lnSpc>
                <a:spcPct val="100000"/>
              </a:lnSpc>
              <a:buNone/>
            </a:pPr>
            <a:r>
              <a:rPr lang="en-US" sz="2100" dirty="0">
                <a:latin typeface="+mj-lt"/>
              </a:rPr>
              <a:t>Branch.</a:t>
            </a:r>
          </a:p>
          <a:p>
            <a:pPr marL="0" indent="0">
              <a:lnSpc>
                <a:spcPct val="100000"/>
              </a:lnSpc>
              <a:buNone/>
            </a:pPr>
            <a:r>
              <a:rPr lang="en-US" sz="2100" dirty="0">
                <a:latin typeface="+mj-lt"/>
              </a:rPr>
              <a:t>Command Query Responsibility Segregator  </a:t>
            </a:r>
          </a:p>
          <a:p>
            <a:pPr marL="0" indent="0">
              <a:lnSpc>
                <a:spcPct val="100000"/>
              </a:lnSpc>
              <a:buNone/>
            </a:pPr>
            <a:r>
              <a:rPr lang="en-US" sz="2100" dirty="0">
                <a:latin typeface="+mj-lt"/>
              </a:rPr>
              <a:t>And…finally SAGA</a:t>
            </a:r>
            <a:br>
              <a:rPr lang="en-US" sz="2100" dirty="0">
                <a:latin typeface="+mj-lt"/>
              </a:rPr>
            </a:br>
            <a:endParaRPr lang="en-US" sz="7200" kern="1200" dirty="0">
              <a:latin typeface="+mj-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31/10/2022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EPAM Armenia </a:t>
            </a:r>
            <a:r>
              <a:rPr lang="en-US" dirty="0" err="1"/>
              <a:t>.Net</a:t>
            </a:r>
            <a:r>
              <a:rPr lang="en-US" dirty="0"/>
              <a:t> Practice</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4"/>
            <a:ext cx="5761160" cy="320738"/>
          </a:xfrm>
        </p:spPr>
        <p:txBody>
          <a:bodyPr vert="horz" wrap="square" lIns="0" tIns="0" rIns="0" bIns="0" rtlCol="0" anchor="b" anchorCtr="0">
            <a:normAutofit fontScale="90000"/>
          </a:bodyPr>
          <a:lstStyle/>
          <a:p>
            <a:pPr>
              <a:lnSpc>
                <a:spcPct val="100000"/>
              </a:lnSpc>
            </a:pPr>
            <a:r>
              <a:rPr lang="en-US" dirty="0"/>
              <a:t>What is SAGA</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473693"/>
            <a:ext cx="9398000" cy="4619133"/>
          </a:xfrm>
        </p:spPr>
        <p:txBody>
          <a:bodyPr vert="horz" wrap="square" lIns="0" tIns="0" rIns="0" bIns="0" rtlCol="0">
            <a:normAutofit/>
          </a:bodyPr>
          <a:lstStyle/>
          <a:p>
            <a:pPr marL="0" indent="0">
              <a:lnSpc>
                <a:spcPct val="100000"/>
              </a:lnSpc>
              <a:buNone/>
            </a:pPr>
            <a:r>
              <a:rPr lang="en-US" b="0" i="0" dirty="0">
                <a:solidFill>
                  <a:srgbClr val="BDC1C6"/>
                </a:solidFill>
                <a:effectLst/>
                <a:latin typeface="arial" panose="020B0604020202020204" pitchFamily="34" charset="0"/>
              </a:rPr>
              <a:t>Segregated Access of Global Atomicity</a:t>
            </a:r>
            <a:br>
              <a:rPr lang="en-US" b="0" i="0" dirty="0">
                <a:solidFill>
                  <a:srgbClr val="BDC1C6"/>
                </a:solidFill>
                <a:effectLst/>
                <a:latin typeface="arial" panose="020B0604020202020204" pitchFamily="34" charset="0"/>
              </a:rPr>
            </a:br>
            <a:endParaRPr lang="en-US" b="0" i="0" dirty="0">
              <a:solidFill>
                <a:srgbClr val="BDC1C6"/>
              </a:solidFill>
              <a:effectLst/>
              <a:latin typeface="arial" panose="020B0604020202020204" pitchFamily="34" charset="0"/>
            </a:endParaRPr>
          </a:p>
          <a:p>
            <a:pPr marL="0" indent="0">
              <a:lnSpc>
                <a:spcPct val="100000"/>
              </a:lnSpc>
              <a:buNone/>
            </a:pPr>
            <a:r>
              <a:rPr lang="en-US" b="0" i="0" dirty="0">
                <a:solidFill>
                  <a:srgbClr val="BDC1C6"/>
                </a:solidFill>
                <a:effectLst/>
                <a:latin typeface="arial" panose="020B0604020202020204" pitchFamily="34" charset="0"/>
              </a:rPr>
              <a:t>The Saga design pattern is </a:t>
            </a:r>
            <a:r>
              <a:rPr lang="en-US" b="1" i="0" dirty="0">
                <a:solidFill>
                  <a:srgbClr val="BDC1C6"/>
                </a:solidFill>
                <a:effectLst/>
                <a:latin typeface="arial" panose="020B0604020202020204" pitchFamily="34" charset="0"/>
              </a:rPr>
              <a:t>a way to manage data consistency </a:t>
            </a:r>
            <a:r>
              <a:rPr lang="en-US" i="0" dirty="0">
                <a:solidFill>
                  <a:srgbClr val="BDC1C6"/>
                </a:solidFill>
                <a:effectLst/>
                <a:latin typeface="arial" panose="020B0604020202020204" pitchFamily="34" charset="0"/>
              </a:rPr>
              <a:t>across microservices in distributed transaction scenarios</a:t>
            </a:r>
            <a:r>
              <a:rPr lang="en-US" b="0" i="0" dirty="0">
                <a:solidFill>
                  <a:srgbClr val="BDC1C6"/>
                </a:solidFill>
                <a:effectLst/>
                <a:latin typeface="arial" panose="020B0604020202020204" pitchFamily="34" charset="0"/>
              </a:rPr>
              <a:t>. </a:t>
            </a:r>
          </a:p>
          <a:p>
            <a:pPr marL="0" indent="0">
              <a:lnSpc>
                <a:spcPct val="100000"/>
              </a:lnSpc>
              <a:buNone/>
            </a:pPr>
            <a:r>
              <a:rPr lang="en-US" b="0" i="0" dirty="0">
                <a:solidFill>
                  <a:srgbClr val="BDC1C6"/>
                </a:solidFill>
                <a:effectLst/>
                <a:latin typeface="arial" panose="020B0604020202020204" pitchFamily="34" charset="0"/>
              </a:rPr>
              <a:t>Saga is a sequence of transactions that updates each service and publishes a message or event to trigger the next transaction step.</a:t>
            </a:r>
            <a:endParaRPr lang="en-US" kern="1200" dirty="0">
              <a:solidFill>
                <a:srgbClr val="BDC1C6"/>
              </a:solidFill>
              <a:latin typeface="arial" panose="020B0604020202020204" pitchFamily="34" charset="0"/>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31/10/2022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230833"/>
          </a:xfrm>
        </p:spPr>
        <p:txBody>
          <a:bodyPr/>
          <a:lstStyle/>
          <a:p>
            <a:r>
              <a:rPr lang="en-US" dirty="0"/>
              <a:t>EPAM Armenia </a:t>
            </a:r>
            <a:r>
              <a:rPr lang="en-US" dirty="0" err="1"/>
              <a:t>.Net</a:t>
            </a:r>
            <a:r>
              <a:rPr lang="en-US" dirty="0"/>
              <a:t> Practice</a:t>
            </a:r>
          </a:p>
          <a:p>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945109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604805"/>
            <a:ext cx="5761160" cy="320738"/>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ACID Transactions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473693"/>
            <a:ext cx="9398000" cy="4323425"/>
          </a:xfrm>
        </p:spPr>
        <p:txBody>
          <a:bodyPr vert="horz" wrap="square" lIns="0" tIns="0" rIns="0" bIns="0" rtlCol="0">
            <a:normAutofit fontScale="70000" lnSpcReduction="20000"/>
          </a:bodyPr>
          <a:lstStyle/>
          <a:p>
            <a:pPr marL="0" indent="0">
              <a:lnSpc>
                <a:spcPct val="100000"/>
              </a:lnSpc>
              <a:buNone/>
            </a:pPr>
            <a:r>
              <a:rPr lang="en-US" sz="3400" kern="1200" dirty="0">
                <a:solidFill>
                  <a:srgbClr val="BDC1C6"/>
                </a:solidFill>
                <a:latin typeface="arial" panose="020B0604020202020204" pitchFamily="34" charset="0"/>
                <a:ea typeface="+mn-ea"/>
                <a:cs typeface="+mn-cs"/>
              </a:rPr>
              <a:t>Transaction should be ACID:  Atomic </a:t>
            </a:r>
            <a:r>
              <a:rPr lang="en-US" sz="3400" dirty="0">
                <a:solidFill>
                  <a:srgbClr val="BDC1C6"/>
                </a:solidFill>
                <a:latin typeface="arial" panose="020B0604020202020204" pitchFamily="34" charset="0"/>
              </a:rPr>
              <a:t>C</a:t>
            </a:r>
            <a:r>
              <a:rPr lang="en-US" sz="3400" kern="1200" dirty="0">
                <a:solidFill>
                  <a:srgbClr val="BDC1C6"/>
                </a:solidFill>
                <a:latin typeface="arial" panose="020B0604020202020204" pitchFamily="34" charset="0"/>
                <a:ea typeface="+mn-ea"/>
                <a:cs typeface="+mn-cs"/>
              </a:rPr>
              <a:t>onsistent </a:t>
            </a:r>
            <a:r>
              <a:rPr lang="en-US" sz="3400" dirty="0">
                <a:solidFill>
                  <a:srgbClr val="BDC1C6"/>
                </a:solidFill>
                <a:latin typeface="arial" panose="020B0604020202020204" pitchFamily="34" charset="0"/>
              </a:rPr>
              <a:t>I</a:t>
            </a:r>
            <a:r>
              <a:rPr lang="en-US" sz="3400" kern="1200" dirty="0">
                <a:solidFill>
                  <a:srgbClr val="BDC1C6"/>
                </a:solidFill>
                <a:latin typeface="arial" panose="020B0604020202020204" pitchFamily="34" charset="0"/>
                <a:ea typeface="+mn-ea"/>
                <a:cs typeface="+mn-cs"/>
              </a:rPr>
              <a:t>solated Durable</a:t>
            </a:r>
          </a:p>
          <a:p>
            <a:pPr marL="0" indent="0">
              <a:lnSpc>
                <a:spcPct val="100000"/>
              </a:lnSpc>
              <a:buNone/>
            </a:pPr>
            <a:r>
              <a:rPr lang="en-US" kern="1200" dirty="0">
                <a:solidFill>
                  <a:srgbClr val="BDC1C6"/>
                </a:solidFill>
                <a:latin typeface="arial" panose="020B0604020202020204" pitchFamily="34" charset="0"/>
                <a:ea typeface="+mn-ea"/>
                <a:cs typeface="+mn-cs"/>
              </a:rPr>
              <a:t>Atomicity- each statement in a transaction (to read, write, update or delete data) is treated as a single unit. Either the entire statement is executed, or none of it is executed. This property prevents data loss and corruption from occurring if, for example, if your streaming data source fails mid-stream.</a:t>
            </a:r>
            <a:br>
              <a:rPr lang="en-US" kern="1200" dirty="0">
                <a:solidFill>
                  <a:srgbClr val="BDC1C6"/>
                </a:solidFill>
                <a:latin typeface="arial" panose="020B0604020202020204" pitchFamily="34" charset="0"/>
                <a:ea typeface="+mn-ea"/>
                <a:cs typeface="+mn-cs"/>
              </a:rPr>
            </a:br>
            <a:br>
              <a:rPr lang="en-US" kern="1200" dirty="0">
                <a:solidFill>
                  <a:srgbClr val="BDC1C6"/>
                </a:solidFill>
                <a:latin typeface="arial" panose="020B0604020202020204" pitchFamily="34" charset="0"/>
                <a:ea typeface="+mn-ea"/>
                <a:cs typeface="+mn-cs"/>
              </a:rPr>
            </a:br>
            <a:r>
              <a:rPr lang="en-US" kern="1200" dirty="0">
                <a:solidFill>
                  <a:srgbClr val="BDC1C6"/>
                </a:solidFill>
                <a:latin typeface="arial" panose="020B0604020202020204" pitchFamily="34" charset="0"/>
                <a:ea typeface="+mn-ea"/>
                <a:cs typeface="+mn-cs"/>
              </a:rPr>
              <a:t>Consistency - ensures that transactions only make changes to tables in predefined, predictable ways. Transactional consistency ensures that corruption or errors in your data do not create unintended consequences for the integrity of your table.</a:t>
            </a:r>
          </a:p>
          <a:p>
            <a:pPr marL="0" indent="0">
              <a:lnSpc>
                <a:spcPct val="100000"/>
              </a:lnSpc>
              <a:buNone/>
            </a:pPr>
            <a:r>
              <a:rPr lang="en-US" kern="1200" dirty="0">
                <a:solidFill>
                  <a:srgbClr val="BDC1C6"/>
                </a:solidFill>
                <a:latin typeface="arial" panose="020B0604020202020204" pitchFamily="34" charset="0"/>
                <a:ea typeface="+mn-ea"/>
                <a:cs typeface="+mn-cs"/>
              </a:rPr>
              <a:t>Isolation - when multiple users are reading and writing from the same table all at once, isolation of their transactions ensures that the concurrent transactions don’t interfere with or affect one another. Each request can occur as though they were occurring one by one, even though they're actually occurring simultaneously.</a:t>
            </a:r>
          </a:p>
          <a:p>
            <a:pPr marL="0" indent="0">
              <a:lnSpc>
                <a:spcPct val="100000"/>
              </a:lnSpc>
              <a:buNone/>
            </a:pPr>
            <a:r>
              <a:rPr lang="en-US" kern="1200" dirty="0">
                <a:solidFill>
                  <a:srgbClr val="BDC1C6"/>
                </a:solidFill>
                <a:latin typeface="arial" panose="020B0604020202020204" pitchFamily="34" charset="0"/>
                <a:ea typeface="+mn-ea"/>
                <a:cs typeface="+mn-cs"/>
              </a:rPr>
              <a:t>Durability - ensures that changes to your data made by successfully executed transactions will be saved, even in the event of system failure.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31/10/2022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230833"/>
          </a:xfrm>
        </p:spPr>
        <p:txBody>
          <a:bodyPr/>
          <a:lstStyle/>
          <a:p>
            <a:r>
              <a:rPr lang="en-US" dirty="0"/>
              <a:t>EPAM Armenia </a:t>
            </a:r>
            <a:r>
              <a:rPr lang="en-US" dirty="0" err="1"/>
              <a:t>.Net</a:t>
            </a:r>
            <a:r>
              <a:rPr lang="en-US" dirty="0"/>
              <a:t> Practice</a:t>
            </a:r>
          </a:p>
          <a:p>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2110809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5" name="Freeform: Shape 4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4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2" name="Freeform: Shape 5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5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Oval 5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7" name="Rectangle 5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03406"/>
            <a:ext cx="3565525" cy="2289419"/>
          </a:xfrm>
        </p:spPr>
        <p:txBody>
          <a:bodyPr vert="horz" wrap="square" lIns="0" tIns="0" rIns="0" bIns="0" rtlCol="0">
            <a:normAutofit/>
          </a:bodyPr>
          <a:lstStyle/>
          <a:p>
            <a:pPr marL="0" indent="0">
              <a:lnSpc>
                <a:spcPct val="100000"/>
              </a:lnSpc>
            </a:pPr>
            <a:r>
              <a:rPr lang="en-US" sz="2000" b="0" i="0" dirty="0">
                <a:effectLst/>
              </a:rPr>
              <a:t>.</a:t>
            </a:r>
            <a:endParaRPr lang="en-US" sz="2000" dirty="0"/>
          </a:p>
        </p:txBody>
      </p:sp>
      <p:grpSp>
        <p:nvGrpSpPr>
          <p:cNvPr id="59" name="Group 58">
            <a:extLst>
              <a:ext uri="{FF2B5EF4-FFF2-40B4-BE49-F238E27FC236}">
                <a16:creationId xmlns:a16="http://schemas.microsoft.com/office/drawing/2014/main" id="{69EC2F64-8F06-4CEE-9EA2-76D0D21247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232" y="437141"/>
            <a:ext cx="631474" cy="634502"/>
            <a:chOff x="-61232" y="437141"/>
            <a:chExt cx="631474" cy="634502"/>
          </a:xfrm>
        </p:grpSpPr>
        <p:sp>
          <p:nvSpPr>
            <p:cNvPr id="60" name="Freeform: Shape 59">
              <a:extLst>
                <a:ext uri="{FF2B5EF4-FFF2-40B4-BE49-F238E27FC236}">
                  <a16:creationId xmlns:a16="http://schemas.microsoft.com/office/drawing/2014/main" id="{C090B7B3-EF52-4999-A926-D35E4F0C3E0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705" y="375204"/>
              <a:ext cx="507599" cy="631474"/>
            </a:xfrm>
            <a:custGeom>
              <a:avLst/>
              <a:gdLst>
                <a:gd name="connsiteX0" fmla="*/ 237599 w 507599"/>
                <a:gd name="connsiteY0" fmla="*/ 0 h 631474"/>
                <a:gd name="connsiteX1" fmla="*/ 499786 w 507599"/>
                <a:gd name="connsiteY1" fmla="*/ 465517 h 631474"/>
                <a:gd name="connsiteX2" fmla="*/ 502114 w 507599"/>
                <a:gd name="connsiteY2" fmla="*/ 469267 h 631474"/>
                <a:gd name="connsiteX3" fmla="*/ 507599 w 507599"/>
                <a:gd name="connsiteY3" fmla="*/ 496474 h 631474"/>
                <a:gd name="connsiteX4" fmla="*/ 237599 w 507599"/>
                <a:gd name="connsiteY4" fmla="*/ 631474 h 631474"/>
                <a:gd name="connsiteX5" fmla="*/ 206472 w 507599"/>
                <a:gd name="connsiteY5" fmla="*/ 628332 h 631474"/>
                <a:gd name="connsiteX6" fmla="*/ 0 w 507599"/>
                <a:gd name="connsiteY6" fmla="*/ 421860 h 631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599" h="631474">
                  <a:moveTo>
                    <a:pt x="237599" y="0"/>
                  </a:moveTo>
                  <a:lnTo>
                    <a:pt x="499786" y="465517"/>
                  </a:lnTo>
                  <a:lnTo>
                    <a:pt x="502114" y="469267"/>
                  </a:lnTo>
                  <a:cubicBezTo>
                    <a:pt x="505711" y="478055"/>
                    <a:pt x="507599" y="487154"/>
                    <a:pt x="507599" y="496474"/>
                  </a:cubicBezTo>
                  <a:cubicBezTo>
                    <a:pt x="507599" y="571032"/>
                    <a:pt x="386716" y="631474"/>
                    <a:pt x="237599" y="631474"/>
                  </a:cubicBezTo>
                  <a:lnTo>
                    <a:pt x="206472" y="628332"/>
                  </a:lnTo>
                  <a:lnTo>
                    <a:pt x="0" y="42186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Freeform: Shape 60">
              <a:extLst>
                <a:ext uri="{FF2B5EF4-FFF2-40B4-BE49-F238E27FC236}">
                  <a16:creationId xmlns:a16="http://schemas.microsoft.com/office/drawing/2014/main" id="{B6552C80-AED0-4927-9F36-CD15EC9C4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6132" y="570168"/>
              <a:ext cx="270000" cy="501475"/>
            </a:xfrm>
            <a:custGeom>
              <a:avLst/>
              <a:gdLst>
                <a:gd name="connsiteX0" fmla="*/ 66509 w 270000"/>
                <a:gd name="connsiteY0" fmla="*/ 501475 h 501475"/>
                <a:gd name="connsiteX1" fmla="*/ 59520 w 270000"/>
                <a:gd name="connsiteY1" fmla="*/ 493888 h 501475"/>
                <a:gd name="connsiteX2" fmla="*/ 0 w 270000"/>
                <a:gd name="connsiteY2" fmla="*/ 270000 h 501475"/>
                <a:gd name="connsiteX3" fmla="*/ 135000 w 270000"/>
                <a:gd name="connsiteY3" fmla="*/ 0 h 501475"/>
                <a:gd name="connsiteX4" fmla="*/ 270000 w 270000"/>
                <a:gd name="connsiteY4" fmla="*/ 270000 h 501475"/>
                <a:gd name="connsiteX5" fmla="*/ 266858 w 270000"/>
                <a:gd name="connsiteY5" fmla="*/ 301126 h 501475"/>
                <a:gd name="connsiteX6" fmla="*/ 144422 w 270000"/>
                <a:gd name="connsiteY6" fmla="*/ 423562 h 50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000" h="501475">
                  <a:moveTo>
                    <a:pt x="66509" y="501475"/>
                  </a:moveTo>
                  <a:lnTo>
                    <a:pt x="59520" y="493888"/>
                  </a:lnTo>
                  <a:cubicBezTo>
                    <a:pt x="23610" y="445367"/>
                    <a:pt x="0" y="363198"/>
                    <a:pt x="0" y="270000"/>
                  </a:cubicBezTo>
                  <a:cubicBezTo>
                    <a:pt x="0" y="120883"/>
                    <a:pt x="60442" y="0"/>
                    <a:pt x="135000" y="0"/>
                  </a:cubicBezTo>
                  <a:cubicBezTo>
                    <a:pt x="209558" y="0"/>
                    <a:pt x="270000" y="120883"/>
                    <a:pt x="270000" y="270000"/>
                  </a:cubicBezTo>
                  <a:lnTo>
                    <a:pt x="266858" y="301126"/>
                  </a:lnTo>
                  <a:lnTo>
                    <a:pt x="144422" y="423562"/>
                  </a:lnTo>
                  <a:close/>
                </a:path>
              </a:pathLst>
            </a:cu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4" y="548147"/>
            <a:ext cx="3565524" cy="3035785"/>
          </a:xfrm>
        </p:spPr>
        <p:txBody>
          <a:bodyPr vert="horz" wrap="square" lIns="0" tIns="0" rIns="0" bIns="0" rtlCol="0" anchor="b" anchorCtr="0">
            <a:normAutofit/>
          </a:bodyPr>
          <a:lstStyle/>
          <a:p>
            <a:pPr>
              <a:lnSpc>
                <a:spcPct val="100000"/>
              </a:lnSpc>
            </a:pPr>
            <a:r>
              <a:rPr lang="en-US" sz="4800" dirty="0"/>
              <a:t>Data consistency </a:t>
            </a:r>
          </a:p>
        </p:txBody>
      </p:sp>
      <p:sp>
        <p:nvSpPr>
          <p:cNvPr id="63" name="Oval 62">
            <a:extLst>
              <a:ext uri="{FF2B5EF4-FFF2-40B4-BE49-F238E27FC236}">
                <a16:creationId xmlns:a16="http://schemas.microsoft.com/office/drawing/2014/main" id="{F77FE770-280D-4DDD-96A8-7FD8E9BC3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6566" y="91366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4550894" y="548147"/>
            <a:ext cx="6730238" cy="3067738"/>
          </a:xfrm>
          <a:custGeom>
            <a:avLst/>
            <a:gdLst/>
            <a:ahLst/>
            <a:cxnLst/>
            <a:rect l="l" t="t" r="r" b="b"/>
            <a:pathLst>
              <a:path w="7090239" h="2734921">
                <a:moveTo>
                  <a:pt x="0" y="0"/>
                </a:moveTo>
                <a:lnTo>
                  <a:pt x="7090239" y="0"/>
                </a:lnTo>
                <a:lnTo>
                  <a:pt x="7090239" y="2734921"/>
                </a:lnTo>
                <a:lnTo>
                  <a:pt x="0" y="2734921"/>
                </a:lnTo>
                <a:close/>
              </a:path>
            </a:pathLst>
          </a:custGeom>
        </p:spPr>
      </p:pic>
      <p:pic>
        <p:nvPicPr>
          <p:cNvPr id="6" name="Picture 5" descr="Diagram&#10;&#10;Description automatically generated">
            <a:extLst>
              <a:ext uri="{FF2B5EF4-FFF2-40B4-BE49-F238E27FC236}">
                <a16:creationId xmlns:a16="http://schemas.microsoft.com/office/drawing/2014/main" id="{4D4496D2-B71D-C0DB-2F2C-34F64AD0428D}"/>
              </a:ext>
            </a:extLst>
          </p:cNvPr>
          <p:cNvPicPr>
            <a:picLocks noChangeAspect="1"/>
          </p:cNvPicPr>
          <p:nvPr/>
        </p:nvPicPr>
        <p:blipFill>
          <a:blip r:embed="rId4"/>
          <a:stretch>
            <a:fillRect/>
          </a:stretch>
        </p:blipFill>
        <p:spPr>
          <a:xfrm>
            <a:off x="4550895" y="4010173"/>
            <a:ext cx="6730238" cy="2083887"/>
          </a:xfrm>
          <a:custGeom>
            <a:avLst/>
            <a:gdLst/>
            <a:ahLst/>
            <a:cxnLst/>
            <a:rect l="l" t="t" r="r" b="b"/>
            <a:pathLst>
              <a:path w="7090239" h="2734921">
                <a:moveTo>
                  <a:pt x="0" y="0"/>
                </a:moveTo>
                <a:lnTo>
                  <a:pt x="7090239" y="0"/>
                </a:lnTo>
                <a:lnTo>
                  <a:pt x="7090239" y="2734921"/>
                </a:lnTo>
                <a:lnTo>
                  <a:pt x="0" y="2734921"/>
                </a:lnTo>
                <a:close/>
              </a:path>
            </a:pathLst>
          </a:custGeom>
        </p:spPr>
      </p:pic>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31/10/2022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lnSpc>
                <a:spcPct val="90000"/>
              </a:lnSpc>
              <a:spcAft>
                <a:spcPts val="600"/>
              </a:spcAft>
            </a:pPr>
            <a:r>
              <a:rPr lang="en-US" sz="500" kern="1200">
                <a:solidFill>
                  <a:schemeClr val="tx1">
                    <a:alpha val="80000"/>
                  </a:schemeClr>
                </a:solidFill>
                <a:latin typeface="+mn-lt"/>
                <a:ea typeface="+mn-ea"/>
                <a:cs typeface="+mn-cs"/>
              </a:rPr>
              <a:t>EPAM Armenia .Net Practice</a:t>
            </a:r>
          </a:p>
          <a:p>
            <a:pPr>
              <a:lnSpc>
                <a:spcPct val="90000"/>
              </a:lnSpc>
              <a:spcAft>
                <a:spcPts val="600"/>
              </a:spcAft>
            </a:pPr>
            <a:endParaRPr lang="en-US" sz="500" kern="1200">
              <a:solidFill>
                <a:schemeClr val="tx1">
                  <a:alpha val="80000"/>
                </a:schemeClr>
              </a:solidFill>
              <a:latin typeface="+mn-lt"/>
              <a:ea typeface="+mn-ea"/>
              <a:cs typeface="+mn-cs"/>
            </a:endParaRPr>
          </a:p>
        </p:txBody>
      </p:sp>
      <p:sp>
        <p:nvSpPr>
          <p:cNvPr id="65" name="Freeform: Shape 64">
            <a:extLst>
              <a:ext uri="{FF2B5EF4-FFF2-40B4-BE49-F238E27FC236}">
                <a16:creationId xmlns:a16="http://schemas.microsoft.com/office/drawing/2014/main" id="{63437291-597B-452C-9CD1-AAA2D823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8914626" y="5988981"/>
            <a:ext cx="1564187" cy="926985"/>
          </a:xfrm>
          <a:custGeom>
            <a:avLst/>
            <a:gdLst>
              <a:gd name="connsiteX0" fmla="*/ 1292680 w 1564187"/>
              <a:gd name="connsiteY0" fmla="*/ 271508 h 926985"/>
              <a:gd name="connsiteX1" fmla="*/ 1564187 w 1564187"/>
              <a:gd name="connsiteY1" fmla="*/ 926985 h 926985"/>
              <a:gd name="connsiteX2" fmla="*/ 1100694 w 1564187"/>
              <a:gd name="connsiteY2" fmla="*/ 926985 h 926985"/>
              <a:gd name="connsiteX3" fmla="*/ 637203 w 1564187"/>
              <a:gd name="connsiteY3" fmla="*/ 463493 h 926985"/>
              <a:gd name="connsiteX4" fmla="*/ 378060 w 1564187"/>
              <a:gd name="connsiteY4" fmla="*/ 542650 h 926985"/>
              <a:gd name="connsiteX5" fmla="*/ 328577 w 1564187"/>
              <a:gd name="connsiteY5" fmla="*/ 583476 h 926985"/>
              <a:gd name="connsiteX6" fmla="*/ 0 w 1564187"/>
              <a:gd name="connsiteY6" fmla="*/ 254899 h 926985"/>
              <a:gd name="connsiteX7" fmla="*/ 47554 w 1564187"/>
              <a:gd name="connsiteY7" fmla="*/ 211679 h 926985"/>
              <a:gd name="connsiteX8" fmla="*/ 637203 w 1564187"/>
              <a:gd name="connsiteY8" fmla="*/ 0 h 926985"/>
              <a:gd name="connsiteX9" fmla="*/ 1292680 w 1564187"/>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4187" h="926985">
                <a:moveTo>
                  <a:pt x="1292680" y="271508"/>
                </a:moveTo>
                <a:cubicBezTo>
                  <a:pt x="1460431" y="439259"/>
                  <a:pt x="1564187" y="671005"/>
                  <a:pt x="1564187" y="926985"/>
                </a:cubicBezTo>
                <a:lnTo>
                  <a:pt x="1100694" y="926985"/>
                </a:lnTo>
                <a:cubicBezTo>
                  <a:pt x="1100694" y="671005"/>
                  <a:pt x="893182" y="463493"/>
                  <a:pt x="637203" y="463493"/>
                </a:cubicBezTo>
                <a:cubicBezTo>
                  <a:pt x="541210" y="463493"/>
                  <a:pt x="452034" y="492674"/>
                  <a:pt x="378060" y="542650"/>
                </a:cubicBezTo>
                <a:lnTo>
                  <a:pt x="328577" y="583476"/>
                </a:lnTo>
                <a:lnTo>
                  <a:pt x="0" y="254899"/>
                </a:lnTo>
                <a:lnTo>
                  <a:pt x="47554" y="211679"/>
                </a:lnTo>
                <a:cubicBezTo>
                  <a:pt x="207792" y="79438"/>
                  <a:pt x="413221" y="0"/>
                  <a:pt x="637203" y="0"/>
                </a:cubicBezTo>
                <a:cubicBezTo>
                  <a:pt x="893182" y="0"/>
                  <a:pt x="1124928" y="103757"/>
                  <a:pt x="1292680"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
        <p:nvSpPr>
          <p:cNvPr id="67" name="Freeform: Shape 66">
            <a:extLst>
              <a:ext uri="{FF2B5EF4-FFF2-40B4-BE49-F238E27FC236}">
                <a16:creationId xmlns:a16="http://schemas.microsoft.com/office/drawing/2014/main" id="{CF07E0C9-4EB6-4A7B-809B-0C5C5E213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9006442" y="5981236"/>
            <a:ext cx="1534673" cy="1042921"/>
          </a:xfrm>
          <a:custGeom>
            <a:avLst/>
            <a:gdLst>
              <a:gd name="connsiteX0" fmla="*/ 1197337 w 1534673"/>
              <a:gd name="connsiteY0" fmla="*/ 238153 h 1042921"/>
              <a:gd name="connsiteX1" fmla="*/ 1534673 w 1534673"/>
              <a:gd name="connsiteY1" fmla="*/ 1042921 h 1042921"/>
              <a:gd name="connsiteX2" fmla="*/ 1071180 w 1534673"/>
              <a:gd name="connsiteY2" fmla="*/ 1042921 h 1042921"/>
              <a:gd name="connsiteX3" fmla="*/ 607688 w 1534673"/>
              <a:gd name="connsiteY3" fmla="*/ 521461 h 1042921"/>
              <a:gd name="connsiteX4" fmla="*/ 427277 w 1534673"/>
              <a:gd name="connsiteY4" fmla="*/ 562440 h 1042921"/>
              <a:gd name="connsiteX5" fmla="*/ 351882 w 1534673"/>
              <a:gd name="connsiteY5" fmla="*/ 608481 h 1042921"/>
              <a:gd name="connsiteX6" fmla="*/ 0 w 1534673"/>
              <a:gd name="connsiteY6" fmla="*/ 256600 h 1042921"/>
              <a:gd name="connsiteX7" fmla="*/ 18040 w 1534673"/>
              <a:gd name="connsiteY7" fmla="*/ 238152 h 1042921"/>
              <a:gd name="connsiteX8" fmla="*/ 607688 w 1534673"/>
              <a:gd name="connsiteY8" fmla="*/ 0 h 1042921"/>
              <a:gd name="connsiteX9" fmla="*/ 1197337 w 1534673"/>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4673" h="1042921">
                <a:moveTo>
                  <a:pt x="1197337" y="238153"/>
                </a:moveTo>
                <a:cubicBezTo>
                  <a:pt x="1403356" y="429440"/>
                  <a:pt x="1534673" y="718927"/>
                  <a:pt x="1534673" y="1042921"/>
                </a:cubicBezTo>
                <a:lnTo>
                  <a:pt x="1071180" y="1042921"/>
                </a:lnTo>
                <a:cubicBezTo>
                  <a:pt x="1071180" y="754926"/>
                  <a:pt x="863668" y="521461"/>
                  <a:pt x="607688" y="521461"/>
                </a:cubicBezTo>
                <a:cubicBezTo>
                  <a:pt x="543694" y="521461"/>
                  <a:pt x="482728" y="536052"/>
                  <a:pt x="427277" y="562440"/>
                </a:cubicBezTo>
                <a:lnTo>
                  <a:pt x="351882" y="608481"/>
                </a:lnTo>
                <a:lnTo>
                  <a:pt x="0" y="256600"/>
                </a:lnTo>
                <a:lnTo>
                  <a:pt x="18040" y="238152"/>
                </a:lnTo>
                <a:cubicBezTo>
                  <a:pt x="178278" y="89374"/>
                  <a:pt x="383706" y="0"/>
                  <a:pt x="607688" y="0"/>
                </a:cubicBezTo>
                <a:cubicBezTo>
                  <a:pt x="831670" y="0"/>
                  <a:pt x="1037099" y="89374"/>
                  <a:pt x="1197337"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69" name="Oval 68">
            <a:extLst>
              <a:ext uri="{FF2B5EF4-FFF2-40B4-BE49-F238E27FC236}">
                <a16:creationId xmlns:a16="http://schemas.microsoft.com/office/drawing/2014/main" id="{6D5AEBCB-3691-4336-A5FB-0B0991ADA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360438" y="6160328"/>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a:extLst>
              <a:ext uri="{FF2B5EF4-FFF2-40B4-BE49-F238E27FC236}">
                <a16:creationId xmlns:a16="http://schemas.microsoft.com/office/drawing/2014/main" id="{D4B3AD07-6BCC-FD9B-9409-9227416BAD8E}"/>
              </a:ext>
            </a:extLst>
          </p:cNvPr>
          <p:cNvSpPr txBox="1"/>
          <p:nvPr/>
        </p:nvSpPr>
        <p:spPr>
          <a:xfrm>
            <a:off x="4864964" y="913664"/>
            <a:ext cx="4276816" cy="2862322"/>
          </a:xfrm>
          <a:prstGeom prst="rect">
            <a:avLst/>
          </a:prstGeom>
          <a:noFill/>
        </p:spPr>
        <p:txBody>
          <a:bodyPr wrap="square">
            <a:spAutoFit/>
          </a:bodyPr>
          <a:lstStyle/>
          <a:p>
            <a:r>
              <a:rPr lang="en-US" dirty="0"/>
              <a:t>All data should be in valid state.</a:t>
            </a:r>
            <a:br>
              <a:rPr lang="en-US" dirty="0"/>
            </a:br>
            <a:br>
              <a:rPr lang="en-US" dirty="0"/>
            </a:br>
            <a:r>
              <a:rPr lang="en-US" dirty="0"/>
              <a:t>Secure data from being changed by concurrent transactions.</a:t>
            </a:r>
            <a:br>
              <a:rPr lang="en-US" dirty="0"/>
            </a:br>
            <a:br>
              <a:rPr lang="en-US" dirty="0"/>
            </a:br>
            <a:r>
              <a:rPr lang="en-US" dirty="0"/>
              <a:t>Based on business requirements inconsistency can allowed.</a:t>
            </a:r>
          </a:p>
          <a:p>
            <a:r>
              <a:rPr lang="en-US" dirty="0"/>
              <a:t>But there are cases when you should handle consistency otherwise the coast will be big.</a:t>
            </a:r>
            <a:br>
              <a:rPr lang="en-US" dirty="0"/>
            </a:br>
            <a:r>
              <a:rPr lang="en-US" dirty="0"/>
              <a:t>(mostly in e-commerce)</a:t>
            </a:r>
          </a:p>
        </p:txBody>
      </p:sp>
    </p:spTree>
    <p:extLst>
      <p:ext uri="{BB962C8B-B14F-4D97-AF65-F5344CB8AC3E}">
        <p14:creationId xmlns:p14="http://schemas.microsoft.com/office/powerpoint/2010/main" val="187507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604805"/>
            <a:ext cx="8761813" cy="320738"/>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SAGA Implementations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473693"/>
            <a:ext cx="8566504" cy="4836619"/>
          </a:xfrm>
        </p:spPr>
        <p:txBody>
          <a:bodyPr vert="horz" wrap="square" lIns="0" tIns="0" rIns="0" bIns="0" rtlCol="0">
            <a:normAutofit/>
          </a:bodyPr>
          <a:lstStyle/>
          <a:p>
            <a:pPr marL="0" indent="0">
              <a:lnSpc>
                <a:spcPct val="100000"/>
              </a:lnSpc>
            </a:pPr>
            <a:r>
              <a:rPr lang="en-US" sz="3400" b="1" kern="1200" dirty="0">
                <a:solidFill>
                  <a:srgbClr val="BDC1C6"/>
                </a:solidFill>
                <a:latin typeface="arial" panose="020B0604020202020204" pitchFamily="34" charset="0"/>
                <a:ea typeface="+mn-ea"/>
                <a:cs typeface="+mn-cs"/>
              </a:rPr>
              <a:t>Choreography</a:t>
            </a:r>
            <a:br>
              <a:rPr lang="en-US" sz="3400" kern="1200" dirty="0">
                <a:solidFill>
                  <a:srgbClr val="BDC1C6"/>
                </a:solidFill>
                <a:latin typeface="arial" panose="020B0604020202020204" pitchFamily="34" charset="0"/>
                <a:ea typeface="+mn-ea"/>
                <a:cs typeface="+mn-cs"/>
              </a:rPr>
            </a:br>
            <a:r>
              <a:rPr lang="en-US" sz="1600" b="0" i="0" dirty="0">
                <a:solidFill>
                  <a:srgbClr val="E6E6E6"/>
                </a:solidFill>
                <a:effectLst/>
                <a:latin typeface="Segoe UI" panose="020B0502040204020203" pitchFamily="34" charset="0"/>
              </a:rPr>
              <a:t>It’s a way to coordinate sagas where participants exchange events without a centralized point of control. With choreography, each local transaction publishes domain events that trigger local transactions in other services.</a:t>
            </a:r>
          </a:p>
          <a:p>
            <a:pPr marL="0" indent="0">
              <a:lnSpc>
                <a:spcPct val="100000"/>
              </a:lnSpc>
            </a:pPr>
            <a:endParaRPr lang="en-US" sz="1600" kern="1200" dirty="0">
              <a:solidFill>
                <a:srgbClr val="BDC1C6"/>
              </a:solidFill>
              <a:latin typeface="arial" panose="020B0604020202020204" pitchFamily="34" charset="0"/>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31/10/2022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279251" y="6430267"/>
            <a:ext cx="6379210" cy="230833"/>
          </a:xfrm>
        </p:spPr>
        <p:txBody>
          <a:bodyPr/>
          <a:lstStyle/>
          <a:p>
            <a:r>
              <a:rPr lang="en-US" dirty="0"/>
              <a:t>EPAM Armenia </a:t>
            </a:r>
            <a:r>
              <a:rPr lang="en-US" dirty="0" err="1"/>
              <a:t>.Net</a:t>
            </a:r>
            <a:r>
              <a:rPr lang="en-US" dirty="0"/>
              <a:t> Practice</a:t>
            </a:r>
          </a:p>
          <a:p>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pic>
        <p:nvPicPr>
          <p:cNvPr id="6" name="Picture 5">
            <a:extLst>
              <a:ext uri="{FF2B5EF4-FFF2-40B4-BE49-F238E27FC236}">
                <a16:creationId xmlns:a16="http://schemas.microsoft.com/office/drawing/2014/main" id="{562B257D-DEFA-0E97-FF9C-2E2CE5CD7925}"/>
              </a:ext>
            </a:extLst>
          </p:cNvPr>
          <p:cNvPicPr>
            <a:picLocks noChangeAspect="1"/>
          </p:cNvPicPr>
          <p:nvPr/>
        </p:nvPicPr>
        <p:blipFill>
          <a:blip r:embed="rId4"/>
          <a:stretch>
            <a:fillRect/>
          </a:stretch>
        </p:blipFill>
        <p:spPr>
          <a:xfrm>
            <a:off x="1093084" y="3254227"/>
            <a:ext cx="5002916" cy="2885243"/>
          </a:xfrm>
          <a:prstGeom prst="rect">
            <a:avLst/>
          </a:prstGeom>
        </p:spPr>
      </p:pic>
    </p:spTree>
    <p:extLst>
      <p:ext uri="{BB962C8B-B14F-4D97-AF65-F5344CB8AC3E}">
        <p14:creationId xmlns:p14="http://schemas.microsoft.com/office/powerpoint/2010/main" val="2567142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604805"/>
            <a:ext cx="8761813" cy="320738"/>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SAGA Implementations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473693"/>
            <a:ext cx="9398000" cy="4836619"/>
          </a:xfrm>
        </p:spPr>
        <p:txBody>
          <a:bodyPr vert="horz" wrap="square" lIns="0" tIns="0" rIns="0" bIns="0" rtlCol="0">
            <a:normAutofit/>
          </a:bodyPr>
          <a:lstStyle/>
          <a:p>
            <a:pPr algn="l"/>
            <a:r>
              <a:rPr lang="en-US" sz="2800" b="1" i="0" dirty="0">
                <a:solidFill>
                  <a:srgbClr val="E6E6E6"/>
                </a:solidFill>
                <a:effectLst/>
                <a:latin typeface="Arial" panose="020B0604020202020204" pitchFamily="34" charset="0"/>
                <a:cs typeface="Arial" panose="020B0604020202020204" pitchFamily="34" charset="0"/>
              </a:rPr>
              <a:t>Orchestration</a:t>
            </a:r>
          </a:p>
          <a:p>
            <a:pPr algn="l"/>
            <a:r>
              <a:rPr lang="en-US" sz="1600" dirty="0">
                <a:solidFill>
                  <a:srgbClr val="E6E6E6"/>
                </a:solidFill>
                <a:latin typeface="Arial" panose="020B0604020202020204" pitchFamily="34" charset="0"/>
                <a:cs typeface="Arial" panose="020B0604020202020204" pitchFamily="34" charset="0"/>
              </a:rPr>
              <a:t>Its </a:t>
            </a:r>
            <a:r>
              <a:rPr lang="en-US" sz="1600" b="0" i="0" dirty="0">
                <a:solidFill>
                  <a:srgbClr val="E6E6E6"/>
                </a:solidFill>
                <a:effectLst/>
                <a:latin typeface="Arial" panose="020B0604020202020204" pitchFamily="34" charset="0"/>
                <a:cs typeface="Arial" panose="020B0604020202020204" pitchFamily="34" charset="0"/>
              </a:rPr>
              <a:t>a way to coordinate sagas where a centralized controller tells the saga participants what local transactions to execute. The saga orchestrator handles all the transactions and tells the participants which operation to perform based on events. The orchestrator executes saga requests, stores and interprets the states of each task, and handles failure recovery with compensating transactions.</a:t>
            </a:r>
          </a:p>
          <a:p>
            <a:pPr marL="0" indent="0">
              <a:lnSpc>
                <a:spcPct val="100000"/>
              </a:lnSpc>
            </a:pPr>
            <a:endParaRPr lang="en-US" sz="1600" kern="1200" dirty="0">
              <a:solidFill>
                <a:srgbClr val="BDC1C6"/>
              </a:solidFill>
              <a:latin typeface="arial" panose="020B0604020202020204" pitchFamily="34" charset="0"/>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31/10/2022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230833"/>
          </a:xfrm>
        </p:spPr>
        <p:txBody>
          <a:bodyPr/>
          <a:lstStyle/>
          <a:p>
            <a:r>
              <a:rPr lang="en-US" dirty="0"/>
              <a:t>EPAM Armenia </a:t>
            </a:r>
            <a:r>
              <a:rPr lang="en-US" dirty="0" err="1"/>
              <a:t>.Net</a:t>
            </a:r>
            <a:r>
              <a:rPr lang="en-US" dirty="0"/>
              <a:t> Practice</a:t>
            </a:r>
          </a:p>
          <a:p>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pic>
        <p:nvPicPr>
          <p:cNvPr id="6" name="Picture 5">
            <a:extLst>
              <a:ext uri="{FF2B5EF4-FFF2-40B4-BE49-F238E27FC236}">
                <a16:creationId xmlns:a16="http://schemas.microsoft.com/office/drawing/2014/main" id="{562B257D-DEFA-0E97-FF9C-2E2CE5CD7925}"/>
              </a:ext>
            </a:extLst>
          </p:cNvPr>
          <p:cNvPicPr>
            <a:picLocks noChangeAspect="1"/>
          </p:cNvPicPr>
          <p:nvPr/>
        </p:nvPicPr>
        <p:blipFill>
          <a:blip r:embed="rId4"/>
          <a:srcRect/>
          <a:stretch/>
        </p:blipFill>
        <p:spPr>
          <a:xfrm>
            <a:off x="2899556" y="3657600"/>
            <a:ext cx="5711784" cy="2652712"/>
          </a:xfrm>
          <a:prstGeom prst="rect">
            <a:avLst/>
          </a:prstGeom>
        </p:spPr>
      </p:pic>
    </p:spTree>
    <p:extLst>
      <p:ext uri="{BB962C8B-B14F-4D97-AF65-F5344CB8AC3E}">
        <p14:creationId xmlns:p14="http://schemas.microsoft.com/office/powerpoint/2010/main" val="336105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Pros and Cons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Choreography</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015436" cy="3515555"/>
          </a:xfrm>
        </p:spPr>
        <p:txBody>
          <a:bodyPr/>
          <a:lstStyle/>
          <a:p>
            <a:r>
              <a:rPr lang="en-US" sz="1800" dirty="0"/>
              <a:t>No single point of failure, since the responsibilities are distributed across the saga participants. </a:t>
            </a:r>
          </a:p>
          <a:p>
            <a:r>
              <a:rPr lang="en-US" sz="1800" dirty="0"/>
              <a:t>No additional service implementation and maintenance.</a:t>
            </a:r>
          </a:p>
          <a:p>
            <a:r>
              <a:rPr lang="en-US" sz="1800" dirty="0"/>
              <a:t>Risk of cyclic dependency between MS</a:t>
            </a:r>
          </a:p>
          <a:p>
            <a:r>
              <a:rPr lang="en-US" sz="1800" dirty="0"/>
              <a:t>Integration testing is difficult</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Orchestration</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pPr algn="l">
              <a:buFont typeface="Arial" panose="020B0604020202020204" pitchFamily="34" charset="0"/>
              <a:buChar char="•"/>
            </a:pPr>
            <a:r>
              <a:rPr lang="en-US" sz="1800" b="0" i="0" dirty="0">
                <a:solidFill>
                  <a:srgbClr val="E6E6E6"/>
                </a:solidFill>
                <a:effectLst/>
                <a:latin typeface="Segoe UI" panose="020B0502040204020203" pitchFamily="34" charset="0"/>
              </a:rPr>
              <a:t>No cyclical dependencies, because the orchestrator unilaterally depends on the saga participants.</a:t>
            </a:r>
          </a:p>
          <a:p>
            <a:pPr algn="l">
              <a:buFont typeface="Arial" panose="020B0604020202020204" pitchFamily="34" charset="0"/>
              <a:buChar char="•"/>
            </a:pPr>
            <a:r>
              <a:rPr lang="en-US" sz="1800" b="0" i="0" dirty="0">
                <a:solidFill>
                  <a:srgbClr val="E6E6E6"/>
                </a:solidFill>
                <a:effectLst/>
                <a:latin typeface="Segoe UI" panose="020B0502040204020203" pitchFamily="34" charset="0"/>
              </a:rPr>
              <a:t>Saga participants don't need to know about commands for other participants. Clear separation of concerns simplifies business logic.</a:t>
            </a:r>
          </a:p>
          <a:p>
            <a:pPr algn="l">
              <a:buFont typeface="Arial" panose="020B0604020202020204" pitchFamily="34" charset="0"/>
              <a:buChar char="•"/>
            </a:pPr>
            <a:r>
              <a:rPr lang="en-US" sz="1800" b="0" i="0" dirty="0">
                <a:solidFill>
                  <a:srgbClr val="E6E6E6"/>
                </a:solidFill>
                <a:effectLst/>
                <a:latin typeface="Segoe UI" panose="020B0502040204020203" pitchFamily="34" charset="0"/>
              </a:rPr>
              <a:t>Additional design complexity </a:t>
            </a:r>
          </a:p>
          <a:p>
            <a:pPr algn="l">
              <a:buFont typeface="Arial" panose="020B0604020202020204" pitchFamily="34" charset="0"/>
              <a:buChar char="•"/>
            </a:pPr>
            <a:r>
              <a:rPr lang="en-US" sz="1800" b="0" i="0" dirty="0">
                <a:solidFill>
                  <a:srgbClr val="E6E6E6"/>
                </a:solidFill>
                <a:effectLst/>
                <a:latin typeface="Segoe UI" panose="020B0502040204020203" pitchFamily="34" charset="0"/>
              </a:rPr>
              <a:t>Additional point of failure, because the orchestrator manages the complete workflow.</a:t>
            </a:r>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31/10/2022</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EPAM Armenia </a:t>
            </a:r>
            <a:r>
              <a:rPr lang="en-US" dirty="0" err="1"/>
              <a:t>.Net</a:t>
            </a:r>
            <a:r>
              <a:rPr lang="en-US" dirty="0"/>
              <a:t> Practice</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{EA8CD5E4-5370-45FA-97B6-C049F5996BAC}tf33713516_win32</Template>
  <TotalTime>6831</TotalTime>
  <Words>637</Words>
  <Application>Microsoft Office PowerPoint</Application>
  <PresentationFormat>Widescreen</PresentationFormat>
  <Paragraphs>89</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vt:lpstr>
      <vt:lpstr>Calibri</vt:lpstr>
      <vt:lpstr>Gill Sans MT</vt:lpstr>
      <vt:lpstr>Segoe UI</vt:lpstr>
      <vt:lpstr>Walbaum Display</vt:lpstr>
      <vt:lpstr>3DFloatVTI</vt:lpstr>
      <vt:lpstr>Microservice Design Patterns: SAGA</vt:lpstr>
      <vt:lpstr>Agenda</vt:lpstr>
      <vt:lpstr>MS design Patterns</vt:lpstr>
      <vt:lpstr>What is SAGA</vt:lpstr>
      <vt:lpstr>ACID Transactions</vt:lpstr>
      <vt:lpstr>Data consistency </vt:lpstr>
      <vt:lpstr>SAGA Implementations</vt:lpstr>
      <vt:lpstr>SAGA Implementations</vt:lpstr>
      <vt:lpstr>Pros and Cons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Richardson Maturity Model for REST services</dc:title>
  <dc:creator>Armine Hovhannisyan</dc:creator>
  <cp:lastModifiedBy>Manojkumar Uriti</cp:lastModifiedBy>
  <cp:revision>4</cp:revision>
  <dcterms:created xsi:type="dcterms:W3CDTF">2022-10-18T10:27:34Z</dcterms:created>
  <dcterms:modified xsi:type="dcterms:W3CDTF">2023-06-21T07:01:31Z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