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2" r:id="rId8"/>
    <p:sldId id="264" r:id="rId9"/>
    <p:sldId id="263" r:id="rId10"/>
    <p:sldId id="266" r:id="rId11"/>
    <p:sldId id="267" r:id="rId12"/>
    <p:sldId id="269" r:id="rId13"/>
    <p:sldId id="268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D2D83-82DE-4CD5-AEF1-8DC52EA5DF84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933CDFAC-97EB-4FE0-84CC-3ECB7B99B30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8438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D2D83-82DE-4CD5-AEF1-8DC52EA5DF84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CDFAC-97EB-4FE0-84CC-3ECB7B99B30F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0954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D2D83-82DE-4CD5-AEF1-8DC52EA5DF84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CDFAC-97EB-4FE0-84CC-3ECB7B99B30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8607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D2D83-82DE-4CD5-AEF1-8DC52EA5DF84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CDFAC-97EB-4FE0-84CC-3ECB7B99B30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6726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D2D83-82DE-4CD5-AEF1-8DC52EA5DF84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CDFAC-97EB-4FE0-84CC-3ECB7B99B30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985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D2D83-82DE-4CD5-AEF1-8DC52EA5DF84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CDFAC-97EB-4FE0-84CC-3ECB7B99B30F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8814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D2D83-82DE-4CD5-AEF1-8DC52EA5DF84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CDFAC-97EB-4FE0-84CC-3ECB7B99B30F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5158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D2D83-82DE-4CD5-AEF1-8DC52EA5DF84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CDFAC-97EB-4FE0-84CC-3ECB7B99B30F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5249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D2D83-82DE-4CD5-AEF1-8DC52EA5DF84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CDFAC-97EB-4FE0-84CC-3ECB7B99B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856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D2D83-82DE-4CD5-AEF1-8DC52EA5DF84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CDFAC-97EB-4FE0-84CC-3ECB7B99B30F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0538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F85D2D83-82DE-4CD5-AEF1-8DC52EA5DF84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CDFAC-97EB-4FE0-84CC-3ECB7B99B30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1646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5D2D83-82DE-4CD5-AEF1-8DC52EA5DF84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933CDFAC-97EB-4FE0-84CC-3ECB7B99B30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2297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C263340-CC38-4A05-AF99-157A4C17B4C2}"/>
              </a:ext>
            </a:extLst>
          </p:cNvPr>
          <p:cNvSpPr txBox="1"/>
          <p:nvPr/>
        </p:nvSpPr>
        <p:spPr>
          <a:xfrm>
            <a:off x="1082351" y="662473"/>
            <a:ext cx="996509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  <a:p>
            <a:r>
              <a:rPr lang="en-IN" sz="6000" dirty="0">
                <a:solidFill>
                  <a:srgbClr val="FF0000"/>
                </a:solidFill>
                <a:latin typeface="Bradley Hand ITC" panose="03070402050302030203" pitchFamily="66" charset="0"/>
              </a:rPr>
              <a:t>R Project</a:t>
            </a:r>
          </a:p>
          <a:p>
            <a:r>
              <a:rPr lang="en-IN" sz="5400" dirty="0">
                <a:solidFill>
                  <a:srgbClr val="00B050"/>
                </a:solidFill>
              </a:rPr>
              <a:t>M</a:t>
            </a:r>
            <a:r>
              <a:rPr lang="en-US" sz="5400" dirty="0" err="1">
                <a:solidFill>
                  <a:srgbClr val="00B050"/>
                </a:solidFill>
              </a:rPr>
              <a:t>ovie</a:t>
            </a:r>
            <a:r>
              <a:rPr lang="en-US" sz="5400" dirty="0">
                <a:solidFill>
                  <a:srgbClr val="00B050"/>
                </a:solidFill>
              </a:rPr>
              <a:t> Success Rate Prediction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6919D74-0EE5-48BE-9BC8-8B6B57BC557C}"/>
              </a:ext>
            </a:extLst>
          </p:cNvPr>
          <p:cNvSpPr txBox="1"/>
          <p:nvPr/>
        </p:nvSpPr>
        <p:spPr>
          <a:xfrm>
            <a:off x="2090057" y="3013788"/>
            <a:ext cx="66713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</a:t>
            </a:r>
            <a:r>
              <a:rPr lang="en-US" dirty="0"/>
              <a:t>         </a:t>
            </a:r>
            <a:r>
              <a:rPr lang="en-US" sz="3200" dirty="0">
                <a:latin typeface="Bowlby One SC" panose="02000505060000020004" pitchFamily="2" charset="0"/>
              </a:rPr>
              <a:t>Batch No</a:t>
            </a:r>
            <a:r>
              <a:rPr lang="en-US" sz="3200">
                <a:latin typeface="Bowlby One SC" panose="02000505060000020004" pitchFamily="2" charset="0"/>
              </a:rPr>
              <a:t>: 9</a:t>
            </a:r>
            <a:endParaRPr lang="en-IN" sz="3200" dirty="0">
              <a:latin typeface="Bowlby One SC" panose="02000505060000020004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81C3F1-9969-4F90-86D1-F9A801419537}"/>
              </a:ext>
            </a:extLst>
          </p:cNvPr>
          <p:cNvSpPr txBox="1"/>
          <p:nvPr/>
        </p:nvSpPr>
        <p:spPr>
          <a:xfrm>
            <a:off x="5169159" y="3900196"/>
            <a:ext cx="614887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  <a:p>
            <a:pPr marL="285750" indent="-285750">
              <a:buFontTx/>
              <a:buChar char="-"/>
            </a:pPr>
            <a:r>
              <a:rPr lang="en-US" sz="4000" dirty="0" err="1">
                <a:solidFill>
                  <a:schemeClr val="accent2">
                    <a:lumMod val="75000"/>
                  </a:schemeClr>
                </a:solidFill>
                <a:latin typeface="Courgette" panose="02000603070400060004" pitchFamily="2" charset="0"/>
              </a:rPr>
              <a:t>Skandan</a:t>
            </a:r>
            <a:r>
              <a:rPr lang="en-US" sz="4000" dirty="0">
                <a:solidFill>
                  <a:schemeClr val="accent2">
                    <a:lumMod val="75000"/>
                  </a:schemeClr>
                </a:solidFill>
                <a:latin typeface="Courgette" panose="02000603070400060004" pitchFamily="2" charset="0"/>
              </a:rPr>
              <a:t> . K . A</a:t>
            </a:r>
          </a:p>
          <a:p>
            <a:pPr marL="285750" indent="-285750">
              <a:buFontTx/>
              <a:buChar char="-"/>
            </a:pPr>
            <a:r>
              <a:rPr lang="en-IN" sz="4000" dirty="0">
                <a:solidFill>
                  <a:schemeClr val="accent2">
                    <a:lumMod val="75000"/>
                  </a:schemeClr>
                </a:solidFill>
                <a:latin typeface="Courgette" panose="02000603070400060004" pitchFamily="2" charset="0"/>
              </a:rPr>
              <a:t>M</a:t>
            </a:r>
            <a:r>
              <a:rPr lang="en-US" sz="4000" dirty="0" err="1">
                <a:solidFill>
                  <a:schemeClr val="accent2">
                    <a:lumMod val="75000"/>
                  </a:schemeClr>
                </a:solidFill>
                <a:latin typeface="Courgette" panose="02000603070400060004" pitchFamily="2" charset="0"/>
              </a:rPr>
              <a:t>anoj</a:t>
            </a:r>
            <a:r>
              <a:rPr lang="en-US" sz="4000" dirty="0">
                <a:solidFill>
                  <a:schemeClr val="accent2">
                    <a:lumMod val="75000"/>
                  </a:schemeClr>
                </a:solidFill>
                <a:latin typeface="Courgette" panose="02000603070400060004" pitchFamily="2" charset="0"/>
              </a:rPr>
              <a:t> Mahesh Patil</a:t>
            </a:r>
          </a:p>
        </p:txBody>
      </p:sp>
    </p:spTree>
    <p:extLst>
      <p:ext uri="{BB962C8B-B14F-4D97-AF65-F5344CB8AC3E}">
        <p14:creationId xmlns:p14="http://schemas.microsoft.com/office/powerpoint/2010/main" val="11082115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600A1DF-3C4B-42E9-B963-0EB693772D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571" y="1263977"/>
            <a:ext cx="5477639" cy="32103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F6C9B7A-3F57-4D66-A801-B585A2FE1317}"/>
              </a:ext>
            </a:extLst>
          </p:cNvPr>
          <p:cNvSpPr txBox="1"/>
          <p:nvPr/>
        </p:nvSpPr>
        <p:spPr>
          <a:xfrm>
            <a:off x="326571" y="149290"/>
            <a:ext cx="1147665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                      </a:t>
            </a:r>
            <a:r>
              <a:rPr lang="en-IN" dirty="0">
                <a:solidFill>
                  <a:srgbClr val="00B050"/>
                </a:solidFill>
              </a:rPr>
              <a:t> </a:t>
            </a:r>
            <a:r>
              <a:rPr lang="en-IN" sz="4400" dirty="0">
                <a:solidFill>
                  <a:srgbClr val="00B050"/>
                </a:solidFill>
                <a:latin typeface="Bahnschrift SemiBold SemiConden" panose="020B0502040204020203" pitchFamily="34" charset="0"/>
              </a:rPr>
              <a:t>5]  Vote Average v/s Revenue: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C5B68D-A2F6-4F15-968D-9F65F860D34D}"/>
              </a:ext>
            </a:extLst>
          </p:cNvPr>
          <p:cNvSpPr txBox="1"/>
          <p:nvPr/>
        </p:nvSpPr>
        <p:spPr>
          <a:xfrm>
            <a:off x="6214188" y="1007706"/>
            <a:ext cx="5523722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Bahnschrift SemiBold" panose="020B0502040204020203" pitchFamily="34" charset="0"/>
              </a:rPr>
              <a:t>This plot is of the Rating of the movie v/s the Revenue it has generated .</a:t>
            </a:r>
          </a:p>
          <a:p>
            <a:r>
              <a:rPr lang="en-IN" sz="2000" dirty="0">
                <a:latin typeface="Bahnschrift SemiBold" panose="020B0502040204020203" pitchFamily="34" charset="0"/>
              </a:rPr>
              <a:t>	As we can see from the graph that:</a:t>
            </a:r>
          </a:p>
          <a:p>
            <a:r>
              <a:rPr lang="en-IN" sz="2000" dirty="0">
                <a:latin typeface="Bahnschrift SemiBold" panose="020B0502040204020203" pitchFamily="34" charset="0"/>
              </a:rPr>
              <a:t>1] Movies with low vote average haven’t financially done well in the box office.</a:t>
            </a:r>
          </a:p>
          <a:p>
            <a:r>
              <a:rPr lang="en-IN" sz="2000" dirty="0">
                <a:latin typeface="Bahnschrift SemiBold" panose="020B0502040204020203" pitchFamily="34" charset="0"/>
              </a:rPr>
              <a:t>2] Movies with mediocre rating are the ones which have generated higher revenue. These mediocre rated movies </a:t>
            </a:r>
            <a:r>
              <a:rPr lang="en-US" sz="2000" dirty="0">
                <a:latin typeface="Bahnschrift SemiBold" panose="020B0502040204020203" pitchFamily="34" charset="0"/>
              </a:rPr>
              <a:t>belong to action , sci-fi and commercial genres.</a:t>
            </a:r>
          </a:p>
          <a:p>
            <a:r>
              <a:rPr lang="en-IN" sz="2000" dirty="0">
                <a:latin typeface="Bahnschrift SemiBold" panose="020B0502040204020203" pitchFamily="34" charset="0"/>
              </a:rPr>
              <a:t>3</a:t>
            </a:r>
            <a:r>
              <a:rPr lang="en-US" sz="2000" dirty="0">
                <a:latin typeface="Bahnschrift SemiBold" panose="020B0502040204020203" pitchFamily="34" charset="0"/>
              </a:rPr>
              <a:t>] Movies with the highest rating </a:t>
            </a:r>
            <a:r>
              <a:rPr lang="en-US" sz="2000" dirty="0" err="1">
                <a:latin typeface="Bahnschrift SemiBold" panose="020B0502040204020203" pitchFamily="34" charset="0"/>
              </a:rPr>
              <a:t>i.e</a:t>
            </a:r>
            <a:r>
              <a:rPr lang="en-US" sz="2000" dirty="0">
                <a:latin typeface="Bahnschrift SemiBold" panose="020B0502040204020203" pitchFamily="34" charset="0"/>
              </a:rPr>
              <a:t> above 7.5 haven’t done well when compared to those with a rating b/w 5.5 to 7.5. This is because these movies are either Biographies or Documentaries , which very less people tend to go out and actually watch it in theatres.</a:t>
            </a:r>
            <a:endParaRPr lang="en-IN" sz="2000" dirty="0"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87158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641B7D3-5032-4551-AB55-7E1C6E492A92}"/>
              </a:ext>
            </a:extLst>
          </p:cNvPr>
          <p:cNvSpPr/>
          <p:nvPr/>
        </p:nvSpPr>
        <p:spPr>
          <a:xfrm>
            <a:off x="177281" y="197346"/>
            <a:ext cx="11513975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Abstracting the data of the potential predictors for the model.</a:t>
            </a:r>
          </a:p>
          <a:p>
            <a:r>
              <a:rPr lang="en-US" dirty="0">
                <a:latin typeface="Bahnschrift Light" panose="020B0502040204020203" pitchFamily="34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&gt; </a:t>
            </a:r>
            <a:r>
              <a:rPr lang="en-US" dirty="0" err="1">
                <a:latin typeface="Bahnschrift Light" panose="020B0502040204020203" pitchFamily="34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movies.new</a:t>
            </a:r>
            <a:r>
              <a:rPr lang="en-US" dirty="0">
                <a:latin typeface="Bahnschrift Light" panose="020B0502040204020203" pitchFamily="34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 &lt;- movies%&gt;%select(director_name,num_critic_for_reviews,duration,gross,genres,movie_title,num_voted_users,budget,imdb_score)</a:t>
            </a:r>
          </a:p>
          <a:p>
            <a:endParaRPr lang="en-US" dirty="0"/>
          </a:p>
          <a:p>
            <a:r>
              <a:rPr lang="en-US" dirty="0"/>
              <a:t>	</a:t>
            </a:r>
            <a:r>
              <a:rPr lang="en-US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Now we split the data set into 2 , "train" and "test".</a:t>
            </a:r>
          </a:p>
          <a:p>
            <a:r>
              <a:rPr lang="en-US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The "train" data set is almost of the same size of original data set and the "test" dataset is only of fewer number of rows.</a:t>
            </a:r>
          </a:p>
          <a:p>
            <a:r>
              <a:rPr lang="en-US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We use the "train" data set to create the prediction model and the "test" data set to test our prediction model</a:t>
            </a:r>
          </a:p>
          <a:p>
            <a:endParaRPr lang="en-US" dirty="0"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  <a:p>
            <a:r>
              <a:rPr lang="en-US" dirty="0">
                <a:latin typeface="Bahnschrift Light" panose="020B0502040204020203" pitchFamily="34" charset="0"/>
              </a:rPr>
              <a:t>&gt;</a:t>
            </a:r>
            <a:r>
              <a:rPr lang="en-US" dirty="0" err="1">
                <a:latin typeface="Bahnschrift Light" panose="020B0502040204020203" pitchFamily="34" charset="0"/>
              </a:rPr>
              <a:t>set.seed</a:t>
            </a:r>
            <a:r>
              <a:rPr lang="en-US" dirty="0">
                <a:latin typeface="Bahnschrift Light" panose="020B0502040204020203" pitchFamily="34" charset="0"/>
              </a:rPr>
              <a:t>(2017)</a:t>
            </a:r>
          </a:p>
          <a:p>
            <a:r>
              <a:rPr lang="en-US" dirty="0">
                <a:latin typeface="Bahnschrift Light" panose="020B0502040204020203" pitchFamily="34" charset="0"/>
              </a:rPr>
              <a:t>&gt; split &lt;- sample(</a:t>
            </a:r>
            <a:r>
              <a:rPr lang="en-US" dirty="0" err="1">
                <a:latin typeface="Bahnschrift Light" panose="020B0502040204020203" pitchFamily="34" charset="0"/>
              </a:rPr>
              <a:t>seq_len</a:t>
            </a:r>
            <a:r>
              <a:rPr lang="en-US" dirty="0">
                <a:latin typeface="Bahnschrift Light" panose="020B0502040204020203" pitchFamily="34" charset="0"/>
              </a:rPr>
              <a:t>(</a:t>
            </a:r>
            <a:r>
              <a:rPr lang="en-US" dirty="0" err="1">
                <a:latin typeface="Bahnschrift Light" panose="020B0502040204020203" pitchFamily="34" charset="0"/>
              </a:rPr>
              <a:t>nrow</a:t>
            </a:r>
            <a:r>
              <a:rPr lang="en-US" dirty="0">
                <a:latin typeface="Bahnschrift Light" panose="020B0502040204020203" pitchFamily="34" charset="0"/>
              </a:rPr>
              <a:t>(</a:t>
            </a:r>
            <a:r>
              <a:rPr lang="en-US" dirty="0" err="1">
                <a:latin typeface="Bahnschrift Light" panose="020B0502040204020203" pitchFamily="34" charset="0"/>
              </a:rPr>
              <a:t>movies.new</a:t>
            </a:r>
            <a:r>
              <a:rPr lang="en-US" dirty="0">
                <a:latin typeface="Bahnschrift Light" panose="020B0502040204020203" pitchFamily="34" charset="0"/>
              </a:rPr>
              <a:t>)), size = floor(0.999 * </a:t>
            </a:r>
            <a:r>
              <a:rPr lang="en-US" dirty="0" err="1">
                <a:latin typeface="Bahnschrift Light" panose="020B0502040204020203" pitchFamily="34" charset="0"/>
              </a:rPr>
              <a:t>nrow</a:t>
            </a:r>
            <a:r>
              <a:rPr lang="en-US" dirty="0">
                <a:latin typeface="Bahnschrift Light" panose="020B0502040204020203" pitchFamily="34" charset="0"/>
              </a:rPr>
              <a:t>(</a:t>
            </a:r>
            <a:r>
              <a:rPr lang="en-US" dirty="0" err="1">
                <a:latin typeface="Bahnschrift Light" panose="020B0502040204020203" pitchFamily="34" charset="0"/>
              </a:rPr>
              <a:t>movies.new</a:t>
            </a:r>
            <a:r>
              <a:rPr lang="en-US" dirty="0">
                <a:latin typeface="Bahnschrift Light" panose="020B0502040204020203" pitchFamily="34" charset="0"/>
              </a:rPr>
              <a:t>)))</a:t>
            </a:r>
          </a:p>
          <a:p>
            <a:r>
              <a:rPr lang="en-US" dirty="0">
                <a:latin typeface="Bahnschrift Light" panose="020B0502040204020203" pitchFamily="34" charset="0"/>
              </a:rPr>
              <a:t>&gt; train &lt;- </a:t>
            </a:r>
            <a:r>
              <a:rPr lang="en-US" dirty="0" err="1">
                <a:latin typeface="Bahnschrift Light" panose="020B0502040204020203" pitchFamily="34" charset="0"/>
              </a:rPr>
              <a:t>movies.new</a:t>
            </a:r>
            <a:r>
              <a:rPr lang="en-US" dirty="0">
                <a:latin typeface="Bahnschrift Light" panose="020B0502040204020203" pitchFamily="34" charset="0"/>
              </a:rPr>
              <a:t>[split, ]</a:t>
            </a:r>
          </a:p>
          <a:p>
            <a:r>
              <a:rPr lang="en-US" dirty="0">
                <a:latin typeface="Bahnschrift Light" panose="020B0502040204020203" pitchFamily="34" charset="0"/>
              </a:rPr>
              <a:t>&gt; test &lt;- </a:t>
            </a:r>
            <a:r>
              <a:rPr lang="en-US" dirty="0" err="1">
                <a:latin typeface="Bahnschrift Light" panose="020B0502040204020203" pitchFamily="34" charset="0"/>
              </a:rPr>
              <a:t>movies.new</a:t>
            </a:r>
            <a:r>
              <a:rPr lang="en-US" dirty="0">
                <a:latin typeface="Bahnschrift Light" panose="020B0502040204020203" pitchFamily="34" charset="0"/>
              </a:rPr>
              <a:t>[-split, ]</a:t>
            </a:r>
          </a:p>
          <a:p>
            <a:endParaRPr lang="en-US" dirty="0">
              <a:latin typeface="Bahnschrift Light" panose="020B0502040204020203" pitchFamily="34" charset="0"/>
            </a:endParaRPr>
          </a:p>
          <a:p>
            <a:r>
              <a:rPr lang="en-US" dirty="0">
                <a:latin typeface="Bahnschrift Light" panose="020B0502040204020203" pitchFamily="34" charset="0"/>
              </a:rPr>
              <a:t>&gt; dim(train)</a:t>
            </a:r>
          </a:p>
          <a:p>
            <a:r>
              <a:rPr lang="en-US" dirty="0">
                <a:latin typeface="Bahnschrift Light" panose="020B0502040204020203" pitchFamily="34" charset="0"/>
              </a:rPr>
              <a:t>[1] 3797    9</a:t>
            </a:r>
          </a:p>
          <a:p>
            <a:endParaRPr lang="en-US" dirty="0">
              <a:latin typeface="Bahnschrift Light" panose="020B0502040204020203" pitchFamily="34" charset="0"/>
            </a:endParaRPr>
          </a:p>
          <a:p>
            <a:r>
              <a:rPr lang="en-US" dirty="0">
                <a:latin typeface="Bahnschrift Light" panose="020B0502040204020203" pitchFamily="34" charset="0"/>
              </a:rPr>
              <a:t>&gt; dim(test)</a:t>
            </a:r>
          </a:p>
          <a:p>
            <a:r>
              <a:rPr lang="en-US" dirty="0">
                <a:latin typeface="Bahnschrift Light" panose="020B0502040204020203" pitchFamily="34" charset="0"/>
              </a:rPr>
              <a:t>[1] 4 9</a:t>
            </a:r>
          </a:p>
        </p:txBody>
      </p:sp>
    </p:spTree>
    <p:extLst>
      <p:ext uri="{BB962C8B-B14F-4D97-AF65-F5344CB8AC3E}">
        <p14:creationId xmlns:p14="http://schemas.microsoft.com/office/powerpoint/2010/main" val="31694462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9F23A1F-694A-4415-9942-B9CCBE9BB3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576" y="238916"/>
            <a:ext cx="5047155" cy="270022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7F13304-EFAB-48F0-846B-BAB10D6F4F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4347" y="173601"/>
            <a:ext cx="4543302" cy="276554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6927319-0AC2-4CE0-8B3D-809B937975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23" y="3163077"/>
            <a:ext cx="6592220" cy="281219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AFBCEA6-23EE-4C21-9EE2-F368BFF457FA}"/>
              </a:ext>
            </a:extLst>
          </p:cNvPr>
          <p:cNvSpPr txBox="1"/>
          <p:nvPr/>
        </p:nvSpPr>
        <p:spPr>
          <a:xfrm>
            <a:off x="7165910" y="3163077"/>
            <a:ext cx="439471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Run time , IMDB rating and Number of Votes all have reasonable broad distribution hence they will be considered for regression analysis.</a:t>
            </a:r>
          </a:p>
        </p:txBody>
      </p:sp>
    </p:spTree>
    <p:extLst>
      <p:ext uri="{BB962C8B-B14F-4D97-AF65-F5344CB8AC3E}">
        <p14:creationId xmlns:p14="http://schemas.microsoft.com/office/powerpoint/2010/main" val="31910781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B2FE8FB-0568-465E-96F4-C6FED0F64FD3}"/>
              </a:ext>
            </a:extLst>
          </p:cNvPr>
          <p:cNvSpPr/>
          <p:nvPr/>
        </p:nvSpPr>
        <p:spPr>
          <a:xfrm>
            <a:off x="354562" y="516619"/>
            <a:ext cx="11476653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Bahnschrift Light" panose="020B0502040204020203" pitchFamily="34" charset="0"/>
              </a:rPr>
              <a:t>&gt; p1 &lt;- </a:t>
            </a:r>
            <a:r>
              <a:rPr lang="en-US" sz="2400" dirty="0" err="1">
                <a:latin typeface="Bahnschrift Light" panose="020B0502040204020203" pitchFamily="34" charset="0"/>
              </a:rPr>
              <a:t>ggplot</a:t>
            </a:r>
            <a:r>
              <a:rPr lang="en-US" sz="2400" dirty="0">
                <a:latin typeface="Bahnschrift Light" panose="020B0502040204020203" pitchFamily="34" charset="0"/>
              </a:rPr>
              <a:t>(</a:t>
            </a:r>
            <a:r>
              <a:rPr lang="en-US" sz="2400" dirty="0" err="1">
                <a:latin typeface="Bahnschrift Light" panose="020B0502040204020203" pitchFamily="34" charset="0"/>
              </a:rPr>
              <a:t>aes</a:t>
            </a:r>
            <a:r>
              <a:rPr lang="en-US" sz="2400" dirty="0">
                <a:latin typeface="Bahnschrift Light" panose="020B0502040204020203" pitchFamily="34" charset="0"/>
              </a:rPr>
              <a:t>(x=duration), data=train) + </a:t>
            </a:r>
          </a:p>
          <a:p>
            <a:r>
              <a:rPr lang="en-US" sz="2400" dirty="0">
                <a:latin typeface="Bahnschrift Light" panose="020B0502040204020203" pitchFamily="34" charset="0"/>
              </a:rPr>
              <a:t>+     </a:t>
            </a:r>
            <a:r>
              <a:rPr lang="en-US" sz="2400" dirty="0" err="1">
                <a:latin typeface="Bahnschrift Light" panose="020B0502040204020203" pitchFamily="34" charset="0"/>
              </a:rPr>
              <a:t>geom_histogram</a:t>
            </a:r>
            <a:r>
              <a:rPr lang="en-US" sz="2400" dirty="0">
                <a:latin typeface="Bahnschrift Light" panose="020B0502040204020203" pitchFamily="34" charset="0"/>
              </a:rPr>
              <a:t>(</a:t>
            </a:r>
            <a:r>
              <a:rPr lang="en-US" sz="2400" dirty="0" err="1">
                <a:latin typeface="Bahnschrift Light" panose="020B0502040204020203" pitchFamily="34" charset="0"/>
              </a:rPr>
              <a:t>aes</a:t>
            </a:r>
            <a:r>
              <a:rPr lang="en-US" sz="2400" dirty="0">
                <a:latin typeface="Bahnschrift Light" panose="020B0502040204020203" pitchFamily="34" charset="0"/>
              </a:rPr>
              <a:t>(y=100*(..count..)/sum(..count..)), color='black', fill='white', </a:t>
            </a:r>
            <a:r>
              <a:rPr lang="en-US" sz="2400" dirty="0" err="1">
                <a:latin typeface="Bahnschrift Light" panose="020B0502040204020203" pitchFamily="34" charset="0"/>
              </a:rPr>
              <a:t>binwidth</a:t>
            </a:r>
            <a:r>
              <a:rPr lang="en-US" sz="2400" dirty="0">
                <a:latin typeface="Bahnschrift Light" panose="020B0502040204020203" pitchFamily="34" charset="0"/>
              </a:rPr>
              <a:t> = 5) + </a:t>
            </a:r>
            <a:r>
              <a:rPr lang="en-US" sz="2400" dirty="0" err="1">
                <a:latin typeface="Bahnschrift Light" panose="020B0502040204020203" pitchFamily="34" charset="0"/>
              </a:rPr>
              <a:t>ylab</a:t>
            </a:r>
            <a:r>
              <a:rPr lang="en-US" sz="2400" dirty="0">
                <a:latin typeface="Bahnschrift Light" panose="020B0502040204020203" pitchFamily="34" charset="0"/>
              </a:rPr>
              <a:t>('percentage') + </a:t>
            </a:r>
            <a:r>
              <a:rPr lang="en-US" sz="2400" dirty="0" err="1">
                <a:latin typeface="Bahnschrift Light" panose="020B0502040204020203" pitchFamily="34" charset="0"/>
              </a:rPr>
              <a:t>ggtitle</a:t>
            </a:r>
            <a:r>
              <a:rPr lang="en-US" sz="2400" dirty="0">
                <a:latin typeface="Bahnschrift Light" panose="020B0502040204020203" pitchFamily="34" charset="0"/>
              </a:rPr>
              <a:t>('Run Time')</a:t>
            </a:r>
          </a:p>
          <a:p>
            <a:r>
              <a:rPr lang="en-US" sz="2400" dirty="0">
                <a:latin typeface="Bahnschrift Light" panose="020B0502040204020203" pitchFamily="34" charset="0"/>
              </a:rPr>
              <a:t>&gt; p1  </a:t>
            </a:r>
          </a:p>
          <a:p>
            <a:endParaRPr lang="en-US" sz="2400" dirty="0">
              <a:latin typeface="Bahnschrift Light" panose="020B0502040204020203" pitchFamily="34" charset="0"/>
            </a:endParaRPr>
          </a:p>
          <a:p>
            <a:r>
              <a:rPr lang="en-US" sz="2400" dirty="0">
                <a:latin typeface="Bahnschrift Light" panose="020B0502040204020203" pitchFamily="34" charset="0"/>
              </a:rPr>
              <a:t>&gt; p2 &lt;- </a:t>
            </a:r>
            <a:r>
              <a:rPr lang="en-US" sz="2400" dirty="0" err="1">
                <a:latin typeface="Bahnschrift Light" panose="020B0502040204020203" pitchFamily="34" charset="0"/>
              </a:rPr>
              <a:t>ggplot</a:t>
            </a:r>
            <a:r>
              <a:rPr lang="en-US" sz="2400" dirty="0">
                <a:latin typeface="Bahnschrift Light" panose="020B0502040204020203" pitchFamily="34" charset="0"/>
              </a:rPr>
              <a:t>(</a:t>
            </a:r>
            <a:r>
              <a:rPr lang="en-US" sz="2400" dirty="0" err="1">
                <a:latin typeface="Bahnschrift Light" panose="020B0502040204020203" pitchFamily="34" charset="0"/>
              </a:rPr>
              <a:t>aes</a:t>
            </a:r>
            <a:r>
              <a:rPr lang="en-US" sz="2400" dirty="0">
                <a:latin typeface="Bahnschrift Light" panose="020B0502040204020203" pitchFamily="34" charset="0"/>
              </a:rPr>
              <a:t>(x=</a:t>
            </a:r>
            <a:r>
              <a:rPr lang="en-US" sz="2400" dirty="0" err="1">
                <a:latin typeface="Bahnschrift Light" panose="020B0502040204020203" pitchFamily="34" charset="0"/>
              </a:rPr>
              <a:t>imdb_score</a:t>
            </a:r>
            <a:r>
              <a:rPr lang="en-US" sz="2400" dirty="0">
                <a:latin typeface="Bahnschrift Light" panose="020B0502040204020203" pitchFamily="34" charset="0"/>
              </a:rPr>
              <a:t>), data=train) +</a:t>
            </a:r>
          </a:p>
          <a:p>
            <a:r>
              <a:rPr lang="en-US" sz="2400" dirty="0">
                <a:latin typeface="Bahnschrift Light" panose="020B0502040204020203" pitchFamily="34" charset="0"/>
              </a:rPr>
              <a:t>+     </a:t>
            </a:r>
            <a:r>
              <a:rPr lang="en-US" sz="2400" dirty="0" err="1">
                <a:latin typeface="Bahnschrift Light" panose="020B0502040204020203" pitchFamily="34" charset="0"/>
              </a:rPr>
              <a:t>geom_histogram</a:t>
            </a:r>
            <a:r>
              <a:rPr lang="en-US" sz="2400" dirty="0">
                <a:latin typeface="Bahnschrift Light" panose="020B0502040204020203" pitchFamily="34" charset="0"/>
              </a:rPr>
              <a:t>(</a:t>
            </a:r>
            <a:r>
              <a:rPr lang="en-US" sz="2400" dirty="0" err="1">
                <a:latin typeface="Bahnschrift Light" panose="020B0502040204020203" pitchFamily="34" charset="0"/>
              </a:rPr>
              <a:t>aes</a:t>
            </a:r>
            <a:r>
              <a:rPr lang="en-US" sz="2400" dirty="0">
                <a:latin typeface="Bahnschrift Light" panose="020B0502040204020203" pitchFamily="34" charset="0"/>
              </a:rPr>
              <a:t>(y=100*(..count..)/sum(..count..)), color='black', fill='white', </a:t>
            </a:r>
            <a:r>
              <a:rPr lang="en-US" sz="2400" dirty="0" err="1">
                <a:latin typeface="Bahnschrift Light" panose="020B0502040204020203" pitchFamily="34" charset="0"/>
              </a:rPr>
              <a:t>binwidth</a:t>
            </a:r>
            <a:r>
              <a:rPr lang="en-US" sz="2400" dirty="0">
                <a:latin typeface="Bahnschrift Light" panose="020B0502040204020203" pitchFamily="34" charset="0"/>
              </a:rPr>
              <a:t> = 0.2) + </a:t>
            </a:r>
            <a:r>
              <a:rPr lang="en-US" sz="2400" dirty="0" err="1">
                <a:latin typeface="Bahnschrift Light" panose="020B0502040204020203" pitchFamily="34" charset="0"/>
              </a:rPr>
              <a:t>ylab</a:t>
            </a:r>
            <a:r>
              <a:rPr lang="en-US" sz="2400" dirty="0">
                <a:latin typeface="Bahnschrift Light" panose="020B0502040204020203" pitchFamily="34" charset="0"/>
              </a:rPr>
              <a:t>('percentage') + </a:t>
            </a:r>
            <a:r>
              <a:rPr lang="en-US" sz="2400" dirty="0" err="1">
                <a:latin typeface="Bahnschrift Light" panose="020B0502040204020203" pitchFamily="34" charset="0"/>
              </a:rPr>
              <a:t>ggtitle</a:t>
            </a:r>
            <a:r>
              <a:rPr lang="en-US" sz="2400" dirty="0">
                <a:latin typeface="Bahnschrift Light" panose="020B0502040204020203" pitchFamily="34" charset="0"/>
              </a:rPr>
              <a:t>('IMDB rating')</a:t>
            </a:r>
          </a:p>
          <a:p>
            <a:r>
              <a:rPr lang="en-US" sz="2400" dirty="0">
                <a:latin typeface="Bahnschrift Light" panose="020B0502040204020203" pitchFamily="34" charset="0"/>
              </a:rPr>
              <a:t>&gt; p2 </a:t>
            </a:r>
          </a:p>
          <a:p>
            <a:endParaRPr lang="en-US" sz="2400" dirty="0">
              <a:latin typeface="Bahnschrift Light" panose="020B0502040204020203" pitchFamily="34" charset="0"/>
            </a:endParaRPr>
          </a:p>
          <a:p>
            <a:r>
              <a:rPr lang="en-US" sz="2400" dirty="0">
                <a:latin typeface="Bahnschrift Light" panose="020B0502040204020203" pitchFamily="34" charset="0"/>
              </a:rPr>
              <a:t>&gt; p3 &lt;- </a:t>
            </a:r>
            <a:r>
              <a:rPr lang="en-US" sz="2400" dirty="0" err="1">
                <a:latin typeface="Bahnschrift Light" panose="020B0502040204020203" pitchFamily="34" charset="0"/>
              </a:rPr>
              <a:t>ggplot</a:t>
            </a:r>
            <a:r>
              <a:rPr lang="en-US" sz="2400" dirty="0">
                <a:latin typeface="Bahnschrift Light" panose="020B0502040204020203" pitchFamily="34" charset="0"/>
              </a:rPr>
              <a:t>(</a:t>
            </a:r>
            <a:r>
              <a:rPr lang="en-US" sz="2400" dirty="0" err="1">
                <a:latin typeface="Bahnschrift Light" panose="020B0502040204020203" pitchFamily="34" charset="0"/>
              </a:rPr>
              <a:t>aes</a:t>
            </a:r>
            <a:r>
              <a:rPr lang="en-US" sz="2400" dirty="0">
                <a:latin typeface="Bahnschrift Light" panose="020B0502040204020203" pitchFamily="34" charset="0"/>
              </a:rPr>
              <a:t>(x=log10(</a:t>
            </a:r>
            <a:r>
              <a:rPr lang="en-US" sz="2400" dirty="0" err="1">
                <a:latin typeface="Bahnschrift Light" panose="020B0502040204020203" pitchFamily="34" charset="0"/>
              </a:rPr>
              <a:t>num_critic_for_reviews</a:t>
            </a:r>
            <a:r>
              <a:rPr lang="en-US" sz="2400" dirty="0">
                <a:latin typeface="Bahnschrift Light" panose="020B0502040204020203" pitchFamily="34" charset="0"/>
              </a:rPr>
              <a:t>)), data=train) +</a:t>
            </a:r>
          </a:p>
          <a:p>
            <a:r>
              <a:rPr lang="en-US" sz="2400" dirty="0">
                <a:latin typeface="Bahnschrift Light" panose="020B0502040204020203" pitchFamily="34" charset="0"/>
              </a:rPr>
              <a:t>+     </a:t>
            </a:r>
            <a:r>
              <a:rPr lang="en-US" sz="2400" dirty="0" err="1">
                <a:latin typeface="Bahnschrift Light" panose="020B0502040204020203" pitchFamily="34" charset="0"/>
              </a:rPr>
              <a:t>geom_histogram</a:t>
            </a:r>
            <a:r>
              <a:rPr lang="en-US" sz="2400" dirty="0">
                <a:latin typeface="Bahnschrift Light" panose="020B0502040204020203" pitchFamily="34" charset="0"/>
              </a:rPr>
              <a:t>(</a:t>
            </a:r>
            <a:r>
              <a:rPr lang="en-US" sz="2400" dirty="0" err="1">
                <a:latin typeface="Bahnschrift Light" panose="020B0502040204020203" pitchFamily="34" charset="0"/>
              </a:rPr>
              <a:t>aes</a:t>
            </a:r>
            <a:r>
              <a:rPr lang="en-US" sz="2400" dirty="0">
                <a:latin typeface="Bahnschrift Light" panose="020B0502040204020203" pitchFamily="34" charset="0"/>
              </a:rPr>
              <a:t>(y=100*(..count..)/sum(..count..)), color='black', fill='white') + </a:t>
            </a:r>
            <a:r>
              <a:rPr lang="en-US" sz="2400" dirty="0" err="1">
                <a:latin typeface="Bahnschrift Light" panose="020B0502040204020203" pitchFamily="34" charset="0"/>
              </a:rPr>
              <a:t>ylab</a:t>
            </a:r>
            <a:r>
              <a:rPr lang="en-US" sz="2400" dirty="0">
                <a:latin typeface="Bahnschrift Light" panose="020B0502040204020203" pitchFamily="34" charset="0"/>
              </a:rPr>
              <a:t>('percentage') + </a:t>
            </a:r>
            <a:r>
              <a:rPr lang="en-US" sz="2400" dirty="0" err="1">
                <a:latin typeface="Bahnschrift Light" panose="020B0502040204020203" pitchFamily="34" charset="0"/>
              </a:rPr>
              <a:t>ggtitle</a:t>
            </a:r>
            <a:r>
              <a:rPr lang="en-US" sz="2400" dirty="0">
                <a:latin typeface="Bahnschrift Light" panose="020B0502040204020203" pitchFamily="34" charset="0"/>
              </a:rPr>
              <a:t>('log(IMDB number of votes)')</a:t>
            </a:r>
          </a:p>
          <a:p>
            <a:r>
              <a:rPr lang="en-US" sz="2400" dirty="0">
                <a:latin typeface="Bahnschrift Light" panose="020B0502040204020203" pitchFamily="34" charset="0"/>
              </a:rPr>
              <a:t>&gt; p3 </a:t>
            </a:r>
          </a:p>
        </p:txBody>
      </p:sp>
    </p:spTree>
    <p:extLst>
      <p:ext uri="{BB962C8B-B14F-4D97-AF65-F5344CB8AC3E}">
        <p14:creationId xmlns:p14="http://schemas.microsoft.com/office/powerpoint/2010/main" val="23216000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0500202-185F-4C99-8A2C-CB78E254AF45}"/>
              </a:ext>
            </a:extLst>
          </p:cNvPr>
          <p:cNvSpPr txBox="1"/>
          <p:nvPr/>
        </p:nvSpPr>
        <p:spPr>
          <a:xfrm>
            <a:off x="2146041" y="102637"/>
            <a:ext cx="62608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400" dirty="0">
                <a:solidFill>
                  <a:schemeClr val="accent3">
                    <a:lumMod val="75000"/>
                  </a:schemeClr>
                </a:solidFill>
                <a:latin typeface="Teko SemiBold" panose="02000000000000000000" pitchFamily="2" charset="0"/>
                <a:cs typeface="Teko SemiBold" panose="02000000000000000000" pitchFamily="2" charset="0"/>
              </a:rPr>
              <a:t>Model Making:</a:t>
            </a:r>
            <a:endParaRPr lang="en-US" sz="5400" dirty="0">
              <a:solidFill>
                <a:schemeClr val="accent3">
                  <a:lumMod val="75000"/>
                </a:schemeClr>
              </a:solidFill>
              <a:latin typeface="Teko SemiBold" panose="02000000000000000000" pitchFamily="2" charset="0"/>
              <a:cs typeface="Teko SemiBold" panose="020000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165628-2B41-434E-A642-F551EEC0B426}"/>
              </a:ext>
            </a:extLst>
          </p:cNvPr>
          <p:cNvSpPr txBox="1"/>
          <p:nvPr/>
        </p:nvSpPr>
        <p:spPr>
          <a:xfrm>
            <a:off x="559837" y="923731"/>
            <a:ext cx="10599575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Here the criteria for selecting the predictor is that:</a:t>
            </a:r>
          </a:p>
          <a:p>
            <a:r>
              <a:rPr lang="en-US" sz="24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(1) The R squared and Adjusted R Squared must be significant</a:t>
            </a:r>
          </a:p>
          <a:p>
            <a:r>
              <a:rPr lang="en-US" sz="24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(2) p value should be near to zero (</a:t>
            </a:r>
            <a:r>
              <a:rPr lang="en-US" sz="2400" dirty="0" err="1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i.e</a:t>
            </a:r>
            <a:r>
              <a:rPr lang="en-US" sz="24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 &lt; 0.05 ).</a:t>
            </a:r>
          </a:p>
          <a:p>
            <a:endParaRPr lang="en-US" sz="2000" dirty="0">
              <a:latin typeface="Bahnschrift Light" panose="020B0502040204020203" pitchFamily="34" charset="0"/>
            </a:endParaRPr>
          </a:p>
          <a:p>
            <a:r>
              <a:rPr lang="en-US" sz="2000" dirty="0">
                <a:latin typeface="Bahnschrift Light" panose="020B0502040204020203" pitchFamily="34" charset="0"/>
              </a:rPr>
              <a:t>&gt;fit1 &lt;- </a:t>
            </a:r>
            <a:r>
              <a:rPr lang="en-US" sz="2000" dirty="0" err="1">
                <a:latin typeface="Bahnschrift Light" panose="020B0502040204020203" pitchFamily="34" charset="0"/>
              </a:rPr>
              <a:t>lm</a:t>
            </a:r>
            <a:r>
              <a:rPr lang="en-US" sz="2000" dirty="0">
                <a:latin typeface="Bahnschrift Light" panose="020B0502040204020203" pitchFamily="34" charset="0"/>
              </a:rPr>
              <a:t>(budget ~ gross, data=train)</a:t>
            </a:r>
          </a:p>
          <a:p>
            <a:r>
              <a:rPr lang="en-US" sz="2000" dirty="0">
                <a:latin typeface="Bahnschrift Light" panose="020B0502040204020203" pitchFamily="34" charset="0"/>
              </a:rPr>
              <a:t>&gt;summary(fit1)</a:t>
            </a:r>
          </a:p>
          <a:p>
            <a:r>
              <a:rPr lang="en-US" sz="2000" dirty="0">
                <a:latin typeface="Bahnschrift Light" panose="020B0502040204020203" pitchFamily="34" charset="0"/>
              </a:rPr>
              <a:t>&gt;fit2 &lt;- </a:t>
            </a:r>
            <a:r>
              <a:rPr lang="en-US" sz="2000" dirty="0" err="1">
                <a:latin typeface="Bahnschrift Light" panose="020B0502040204020203" pitchFamily="34" charset="0"/>
              </a:rPr>
              <a:t>lm</a:t>
            </a:r>
            <a:r>
              <a:rPr lang="en-US" sz="2000" dirty="0">
                <a:latin typeface="Bahnschrift Light" panose="020B0502040204020203" pitchFamily="34" charset="0"/>
              </a:rPr>
              <a:t>(</a:t>
            </a:r>
            <a:r>
              <a:rPr lang="en-US" sz="2000" dirty="0" err="1">
                <a:latin typeface="Bahnschrift Light" panose="020B0502040204020203" pitchFamily="34" charset="0"/>
              </a:rPr>
              <a:t>imdb_score</a:t>
            </a:r>
            <a:r>
              <a:rPr lang="en-US" sz="2000" dirty="0">
                <a:latin typeface="Bahnschrift Light" panose="020B0502040204020203" pitchFamily="34" charset="0"/>
              </a:rPr>
              <a:t> ~ gross , data=train)</a:t>
            </a:r>
          </a:p>
          <a:p>
            <a:r>
              <a:rPr lang="en-US" sz="2000" dirty="0">
                <a:latin typeface="Bahnschrift Light" panose="020B0502040204020203" pitchFamily="34" charset="0"/>
              </a:rPr>
              <a:t>&gt;summary(fit2)</a:t>
            </a:r>
          </a:p>
          <a:p>
            <a:r>
              <a:rPr lang="en-US" sz="2000" dirty="0">
                <a:latin typeface="Bahnschrift Light" panose="020B0502040204020203" pitchFamily="34" charset="0"/>
              </a:rPr>
              <a:t>&gt;fit3&lt;-</a:t>
            </a:r>
            <a:r>
              <a:rPr lang="en-US" sz="2000" dirty="0" err="1">
                <a:latin typeface="Bahnschrift Light" panose="020B0502040204020203" pitchFamily="34" charset="0"/>
              </a:rPr>
              <a:t>lm</a:t>
            </a:r>
            <a:r>
              <a:rPr lang="en-US" sz="2000" dirty="0">
                <a:latin typeface="Bahnschrift Light" panose="020B0502040204020203" pitchFamily="34" charset="0"/>
              </a:rPr>
              <a:t>(</a:t>
            </a:r>
            <a:r>
              <a:rPr lang="en-US" sz="2000" dirty="0" err="1">
                <a:latin typeface="Bahnschrift Light" panose="020B0502040204020203" pitchFamily="34" charset="0"/>
              </a:rPr>
              <a:t>imdb_score~gross+budget+num_critic_for_reviews,data</a:t>
            </a:r>
            <a:r>
              <a:rPr lang="en-US" sz="2000" dirty="0">
                <a:latin typeface="Bahnschrift Light" panose="020B0502040204020203" pitchFamily="34" charset="0"/>
              </a:rPr>
              <a:t> = train)</a:t>
            </a:r>
          </a:p>
          <a:p>
            <a:r>
              <a:rPr lang="en-US" sz="2000" dirty="0">
                <a:latin typeface="Bahnschrift Light" panose="020B0502040204020203" pitchFamily="34" charset="0"/>
              </a:rPr>
              <a:t>&gt;summary(fit3)</a:t>
            </a:r>
          </a:p>
          <a:p>
            <a:r>
              <a:rPr lang="en-US" sz="2000" dirty="0">
                <a:latin typeface="Bahnschrift Light" panose="020B0502040204020203" pitchFamily="34" charset="0"/>
              </a:rPr>
              <a:t>	</a:t>
            </a:r>
            <a:r>
              <a:rPr lang="en-US" sz="28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The R squared value and the Adjusted R squared value are significant and close to zero,</a:t>
            </a:r>
          </a:p>
          <a:p>
            <a:r>
              <a:rPr lang="en-US" sz="28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Hence we select </a:t>
            </a:r>
            <a:r>
              <a:rPr lang="en-US" sz="2800" dirty="0" err="1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budget,imdb_score</a:t>
            </a:r>
            <a:r>
              <a:rPr lang="en-US" sz="28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 and number of critic reviews as predictors.</a:t>
            </a:r>
          </a:p>
          <a:p>
            <a:r>
              <a:rPr lang="en-US" sz="28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537089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12FEC95-4E8D-4FF9-9A96-939247C07207}"/>
              </a:ext>
            </a:extLst>
          </p:cNvPr>
          <p:cNvSpPr txBox="1"/>
          <p:nvPr/>
        </p:nvSpPr>
        <p:spPr>
          <a:xfrm>
            <a:off x="2127380" y="0"/>
            <a:ext cx="61768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solidFill>
                  <a:schemeClr val="accent3">
                    <a:lumMod val="75000"/>
                  </a:schemeClr>
                </a:solidFill>
                <a:latin typeface="Arial Black" panose="020B0A04020102020204" pitchFamily="34" charset="0"/>
              </a:rPr>
              <a:t>PREDICTION:</a:t>
            </a:r>
            <a:endParaRPr lang="en-US" sz="4000" dirty="0">
              <a:solidFill>
                <a:schemeClr val="accent3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B71FEB-DFE4-42D0-8C9B-970060088375}"/>
              </a:ext>
            </a:extLst>
          </p:cNvPr>
          <p:cNvSpPr txBox="1"/>
          <p:nvPr/>
        </p:nvSpPr>
        <p:spPr>
          <a:xfrm>
            <a:off x="363894" y="905069"/>
            <a:ext cx="11616612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	We use the fit3 model to predict the </a:t>
            </a:r>
            <a:r>
              <a:rPr lang="en-US" sz="2800" dirty="0" err="1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imdb_scores</a:t>
            </a:r>
            <a:r>
              <a:rPr lang="en-US" sz="28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 of the rows of test data set.</a:t>
            </a:r>
          </a:p>
          <a:p>
            <a:r>
              <a:rPr lang="en-US" sz="2000" dirty="0">
                <a:latin typeface="Bahnschrift Light" panose="020B0502040204020203" pitchFamily="34" charset="0"/>
              </a:rPr>
              <a:t>&gt;</a:t>
            </a:r>
            <a:r>
              <a:rPr lang="en-US" sz="2000" dirty="0" err="1">
                <a:latin typeface="Bahnschrift Light" panose="020B0502040204020203" pitchFamily="34" charset="0"/>
              </a:rPr>
              <a:t>newmovie</a:t>
            </a:r>
            <a:r>
              <a:rPr lang="en-US" sz="2000" dirty="0">
                <a:latin typeface="Bahnschrift Light" panose="020B0502040204020203" pitchFamily="34" charset="0"/>
              </a:rPr>
              <a:t>&lt;-test%&gt;%select(</a:t>
            </a:r>
            <a:r>
              <a:rPr lang="en-US" sz="2000" dirty="0" err="1">
                <a:latin typeface="Bahnschrift Light" panose="020B0502040204020203" pitchFamily="34" charset="0"/>
              </a:rPr>
              <a:t>gross,budget,num_critic_for_reviews</a:t>
            </a:r>
            <a:r>
              <a:rPr lang="en-US" sz="2000" dirty="0">
                <a:latin typeface="Bahnschrift Light" panose="020B0502040204020203" pitchFamily="34" charset="0"/>
              </a:rPr>
              <a:t>)</a:t>
            </a:r>
          </a:p>
          <a:p>
            <a:r>
              <a:rPr lang="en-US" sz="2000" dirty="0">
                <a:latin typeface="Bahnschrift Light" panose="020B0502040204020203" pitchFamily="34" charset="0"/>
              </a:rPr>
              <a:t>&gt;predict(fit3,newmovie)</a:t>
            </a:r>
          </a:p>
          <a:p>
            <a:r>
              <a:rPr lang="en-US" sz="2000" dirty="0">
                <a:latin typeface="Bahnschrift Light" panose="020B0502040204020203" pitchFamily="34" charset="0"/>
              </a:rPr>
              <a:t>     364     1048     2097     3910 </a:t>
            </a:r>
          </a:p>
          <a:p>
            <a:r>
              <a:rPr lang="en-US" sz="2000" dirty="0">
                <a:latin typeface="Bahnschrift Light" panose="020B0502040204020203" pitchFamily="34" charset="0"/>
              </a:rPr>
              <a:t>6.907984 6.302471 6.056702 6.052411 </a:t>
            </a:r>
          </a:p>
          <a:p>
            <a:endParaRPr lang="en-US" dirty="0"/>
          </a:p>
          <a:p>
            <a:r>
              <a:rPr lang="en-US" sz="32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Now we take the values from test data set </a:t>
            </a:r>
          </a:p>
          <a:p>
            <a:r>
              <a:rPr lang="en-US" sz="2000" dirty="0">
                <a:latin typeface="Bahnschrift Light" panose="020B0502040204020203" pitchFamily="34" charset="0"/>
              </a:rPr>
              <a:t>&gt; </a:t>
            </a:r>
            <a:r>
              <a:rPr lang="en-US" sz="2000" dirty="0" err="1">
                <a:latin typeface="Bahnschrift Light" panose="020B0502040204020203" pitchFamily="34" charset="0"/>
              </a:rPr>
              <a:t>test$imdb_score</a:t>
            </a:r>
            <a:endParaRPr lang="en-US" sz="2000" dirty="0">
              <a:latin typeface="Bahnschrift Light" panose="020B0502040204020203" pitchFamily="34" charset="0"/>
            </a:endParaRPr>
          </a:p>
          <a:p>
            <a:r>
              <a:rPr lang="en-US" sz="2000" dirty="0">
                <a:latin typeface="Bahnschrift Light" panose="020B0502040204020203" pitchFamily="34" charset="0"/>
              </a:rPr>
              <a:t>[1] 7.0 6.4 7.4 4.6</a:t>
            </a:r>
          </a:p>
          <a:p>
            <a:endParaRPr lang="en-US" dirty="0"/>
          </a:p>
          <a:p>
            <a:r>
              <a:rPr lang="en-US" sz="28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As we can see the values almost match , so the model which we have made holds good.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80091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207E5-2724-4C08-9670-6AD7A3E0A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>
                    <a:lumMod val="75000"/>
                  </a:schemeClr>
                </a:solidFill>
                <a:latin typeface="Sigmar One" panose="00000500000000000000" pitchFamily="2" charset="0"/>
              </a:rPr>
              <a:t>Thank you!!!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Sigmar One" panose="00000500000000000000" pitchFamily="2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207A97-C0EE-4BA3-938F-B3FA254A09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232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7A043-C351-4162-9E37-0C1307995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            </a:t>
            </a:r>
            <a:r>
              <a:rPr lang="en-IN" sz="6000" dirty="0">
                <a:solidFill>
                  <a:srgbClr val="00B0F0"/>
                </a:solidFill>
                <a:latin typeface="Limelight" panose="02000000000000000000" pitchFamily="2" charset="0"/>
              </a:rPr>
              <a:t>Libraries used:</a:t>
            </a:r>
            <a:endParaRPr lang="en-US" sz="6000" dirty="0">
              <a:solidFill>
                <a:srgbClr val="00B0F0"/>
              </a:solidFill>
              <a:latin typeface="Limelight" panose="020000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817AD5-C759-4785-807F-945299E0D6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library(ggplot2)  // Used to plot different graphs.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library(</a:t>
            </a:r>
            <a:r>
              <a:rPr lang="en-US" dirty="0" err="1"/>
              <a:t>dplyr</a:t>
            </a:r>
            <a:r>
              <a:rPr lang="en-US" dirty="0"/>
              <a:t>)  //Used for data manipulation.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library(</a:t>
            </a:r>
            <a:r>
              <a:rPr lang="en-US" dirty="0" err="1"/>
              <a:t>statsr</a:t>
            </a:r>
            <a:r>
              <a:rPr lang="en-US" dirty="0"/>
              <a:t>) //Used for sampling distributions , hypothesis testing etc.,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library(</a:t>
            </a:r>
            <a:r>
              <a:rPr lang="en-US" dirty="0" err="1"/>
              <a:t>gridExtra</a:t>
            </a:r>
            <a:r>
              <a:rPr lang="en-US" dirty="0"/>
              <a:t>) //Merge two graphs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library(</a:t>
            </a:r>
            <a:r>
              <a:rPr lang="en-US" dirty="0" err="1"/>
              <a:t>corrplot</a:t>
            </a:r>
            <a:r>
              <a:rPr lang="en-US" dirty="0"/>
              <a:t>) //Used to plot the graph for correlation matrix.</a:t>
            </a:r>
            <a:endParaRPr lang="en-IN" dirty="0"/>
          </a:p>
          <a:p>
            <a:pPr marL="457200" indent="-457200">
              <a:buFont typeface="+mj-lt"/>
              <a:buAutoNum type="arabicPeriod"/>
            </a:pPr>
            <a:endParaRPr lang="en-IN" dirty="0"/>
          </a:p>
          <a:p>
            <a:pPr marL="457200" indent="-457200">
              <a:buFont typeface="+mj-lt"/>
              <a:buAutoNum type="arabicPeriod"/>
            </a:pPr>
            <a:endParaRPr lang="en-IN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163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EC753-D60B-4795-A026-94AD92E83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        </a:t>
            </a:r>
            <a:r>
              <a:rPr lang="en-IN" sz="5300" dirty="0">
                <a:solidFill>
                  <a:srgbClr val="00B0F0"/>
                </a:solidFill>
                <a:latin typeface="Limelight" panose="02000000000000000000" pitchFamily="2" charset="0"/>
              </a:rPr>
              <a:t>Data Pre-Processing:</a:t>
            </a:r>
            <a:endParaRPr lang="en-US" sz="5300" dirty="0">
              <a:solidFill>
                <a:srgbClr val="00B0F0"/>
              </a:solidFill>
              <a:latin typeface="Limelight" panose="020000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D2D794-4497-4FAC-8F6B-3E83AA802F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Then we read the csv file:</a:t>
            </a:r>
          </a:p>
          <a:p>
            <a:r>
              <a:rPr lang="en-US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&gt; movies&lt;- read.csv("</a:t>
            </a:r>
            <a:r>
              <a:rPr lang="en-US" dirty="0" err="1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movie_metadata.csv",header</a:t>
            </a:r>
            <a:r>
              <a:rPr lang="en-US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 = </a:t>
            </a:r>
            <a:r>
              <a:rPr lang="en-US" dirty="0" err="1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T,sep</a:t>
            </a:r>
            <a:r>
              <a:rPr lang="en-US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 = ",")</a:t>
            </a:r>
          </a:p>
          <a:p>
            <a:r>
              <a:rPr lang="en-US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&gt; dim(movies)</a:t>
            </a:r>
          </a:p>
          <a:p>
            <a:r>
              <a:rPr lang="en-US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[1] 5043   28</a:t>
            </a:r>
          </a:p>
          <a:p>
            <a:endParaRPr lang="en-US" dirty="0"/>
          </a:p>
          <a:p>
            <a:r>
              <a:rPr lang="en-US" dirty="0"/>
              <a:t>1] We remove the duplicated rows from the data set.</a:t>
            </a:r>
          </a:p>
          <a:p>
            <a:r>
              <a:rPr lang="en-US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&gt; movies&lt;- movies[!duplicated(movies) , ]</a:t>
            </a:r>
          </a:p>
        </p:txBody>
      </p:sp>
    </p:spTree>
    <p:extLst>
      <p:ext uri="{BB962C8B-B14F-4D97-AF65-F5344CB8AC3E}">
        <p14:creationId xmlns:p14="http://schemas.microsoft.com/office/powerpoint/2010/main" val="1830688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42ABE42-585A-4F97-9F34-23A7863BEE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750"/>
            <a:ext cx="12192000" cy="654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48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410F3C1-759F-4B75-A6F9-FE00C855539D}"/>
              </a:ext>
            </a:extLst>
          </p:cNvPr>
          <p:cNvSpPr/>
          <p:nvPr/>
        </p:nvSpPr>
        <p:spPr>
          <a:xfrm>
            <a:off x="167951" y="276943"/>
            <a:ext cx="1128071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2] </a:t>
            </a:r>
            <a:r>
              <a:rPr lang="en-US" sz="2400" dirty="0">
                <a:latin typeface="Yu Gothic UI Semibold" panose="020B0700000000000000" pitchFamily="34" charset="-128"/>
                <a:ea typeface="Yu Gothic UI Semibold" panose="020B0700000000000000" pitchFamily="34" charset="-128"/>
                <a:cs typeface="Times New Roman" panose="02020603050405020304" pitchFamily="18" charset="0"/>
              </a:rPr>
              <a:t>As you can see ,each row from the </a:t>
            </a:r>
            <a:r>
              <a:rPr lang="en-US" sz="2400" dirty="0" err="1">
                <a:latin typeface="Yu Gothic UI Semibold" panose="020B0700000000000000" pitchFamily="34" charset="-128"/>
                <a:ea typeface="Yu Gothic UI Semibold" panose="020B0700000000000000" pitchFamily="34" charset="-128"/>
                <a:cs typeface="Times New Roman" panose="02020603050405020304" pitchFamily="18" charset="0"/>
              </a:rPr>
              <a:t>movie_title</a:t>
            </a:r>
            <a:r>
              <a:rPr lang="en-US" sz="2400" dirty="0">
                <a:latin typeface="Yu Gothic UI Semibold" panose="020B0700000000000000" pitchFamily="34" charset="-128"/>
                <a:ea typeface="Yu Gothic UI Semibold" panose="020B0700000000000000" pitchFamily="34" charset="-128"/>
                <a:cs typeface="Times New Roman" panose="02020603050405020304" pitchFamily="18" charset="0"/>
              </a:rPr>
              <a:t> column from our csv file ends with a special character(Â) and also has some blank white spaces in it. </a:t>
            </a:r>
          </a:p>
          <a:p>
            <a:r>
              <a:rPr lang="en-US" sz="2400" dirty="0">
                <a:latin typeface="Yu Gothic UI Semibold" panose="020B0700000000000000" pitchFamily="34" charset="-128"/>
                <a:ea typeface="Yu Gothic UI Semibold" panose="020B0700000000000000" pitchFamily="34" charset="-128"/>
                <a:cs typeface="Times New Roman" panose="02020603050405020304" pitchFamily="18" charset="0"/>
              </a:rPr>
              <a:t>So we are going to remove them and shift them towards the right of their respective cell.</a:t>
            </a:r>
          </a:p>
          <a:p>
            <a:r>
              <a:rPr lang="en-US" sz="2400" dirty="0">
                <a:latin typeface="Yu Gothic UI Semibold" panose="020B0700000000000000" pitchFamily="34" charset="-128"/>
                <a:ea typeface="Yu Gothic UI Semibold" panose="020B0700000000000000" pitchFamily="34" charset="-128"/>
                <a:cs typeface="Times New Roman" panose="02020603050405020304" pitchFamily="18" charset="0"/>
              </a:rPr>
              <a:t>For this we are going to use the library "</a:t>
            </a:r>
            <a:r>
              <a:rPr lang="en-US" sz="2400" dirty="0" err="1">
                <a:latin typeface="Yu Gothic UI Semibold" panose="020B0700000000000000" pitchFamily="34" charset="-128"/>
                <a:ea typeface="Yu Gothic UI Semibold" panose="020B0700000000000000" pitchFamily="34" charset="-128"/>
                <a:cs typeface="Times New Roman" panose="02020603050405020304" pitchFamily="18" charset="0"/>
              </a:rPr>
              <a:t>strigr</a:t>
            </a:r>
            <a:r>
              <a:rPr lang="en-US" sz="2400" dirty="0">
                <a:latin typeface="Yu Gothic UI Semibold" panose="020B0700000000000000" pitchFamily="34" charset="-128"/>
                <a:ea typeface="Yu Gothic UI Semibold" panose="020B0700000000000000" pitchFamily="34" charset="-128"/>
                <a:cs typeface="Times New Roman" panose="02020603050405020304" pitchFamily="18" charset="0"/>
              </a:rPr>
              <a:t>". </a:t>
            </a:r>
          </a:p>
          <a:p>
            <a:r>
              <a:rPr lang="en-US" dirty="0">
                <a:latin typeface="Bahnschrift Light" panose="020B0502040204020203" pitchFamily="34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library(</a:t>
            </a:r>
            <a:r>
              <a:rPr lang="en-US" dirty="0" err="1">
                <a:latin typeface="Bahnschrift Light" panose="020B0502040204020203" pitchFamily="34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stringr</a:t>
            </a:r>
            <a:r>
              <a:rPr lang="en-US" dirty="0">
                <a:latin typeface="Bahnschrift Light" panose="020B0502040204020203" pitchFamily="34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)</a:t>
            </a:r>
          </a:p>
          <a:p>
            <a:r>
              <a:rPr lang="en-US" dirty="0">
                <a:latin typeface="Bahnschrift Light" panose="020B0502040204020203" pitchFamily="34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&gt; </a:t>
            </a:r>
            <a:r>
              <a:rPr lang="en-US" dirty="0" err="1">
                <a:latin typeface="Bahnschrift Light" panose="020B0502040204020203" pitchFamily="34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movies$movie_title</a:t>
            </a:r>
            <a:r>
              <a:rPr lang="en-US" dirty="0">
                <a:latin typeface="Bahnschrift Light" panose="020B0502040204020203" pitchFamily="34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 &lt;- </a:t>
            </a:r>
            <a:r>
              <a:rPr lang="en-US" dirty="0" err="1">
                <a:latin typeface="Bahnschrift Light" panose="020B0502040204020203" pitchFamily="34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gsub</a:t>
            </a:r>
            <a:r>
              <a:rPr lang="en-US" dirty="0">
                <a:latin typeface="Bahnschrift Light" panose="020B0502040204020203" pitchFamily="34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("Â", "", </a:t>
            </a:r>
            <a:r>
              <a:rPr lang="en-US" dirty="0" err="1">
                <a:latin typeface="Bahnschrift Light" panose="020B0502040204020203" pitchFamily="34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as.character</a:t>
            </a:r>
            <a:r>
              <a:rPr lang="en-US" dirty="0">
                <a:latin typeface="Bahnschrift Light" panose="020B0502040204020203" pitchFamily="34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(factor(</a:t>
            </a:r>
            <a:r>
              <a:rPr lang="en-US" dirty="0" err="1">
                <a:latin typeface="Bahnschrift Light" panose="020B0502040204020203" pitchFamily="34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movies$movie_title</a:t>
            </a:r>
            <a:r>
              <a:rPr lang="en-US" dirty="0">
                <a:latin typeface="Bahnschrift Light" panose="020B0502040204020203" pitchFamily="34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)))</a:t>
            </a:r>
          </a:p>
          <a:p>
            <a:r>
              <a:rPr lang="en-US" dirty="0">
                <a:latin typeface="Bahnschrift Light" panose="020B0502040204020203" pitchFamily="34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&gt; </a:t>
            </a:r>
            <a:r>
              <a:rPr lang="en-US" dirty="0" err="1">
                <a:latin typeface="Bahnschrift Light" panose="020B0502040204020203" pitchFamily="34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str_trim</a:t>
            </a:r>
            <a:r>
              <a:rPr lang="en-US" dirty="0">
                <a:latin typeface="Bahnschrift Light" panose="020B0502040204020203" pitchFamily="34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(</a:t>
            </a:r>
            <a:r>
              <a:rPr lang="en-US" dirty="0" err="1">
                <a:latin typeface="Bahnschrift Light" panose="020B0502040204020203" pitchFamily="34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movies$movie_title</a:t>
            </a:r>
            <a:r>
              <a:rPr lang="en-US" dirty="0">
                <a:latin typeface="Bahnschrift Light" panose="020B0502040204020203" pitchFamily="34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, side = "right")</a:t>
            </a:r>
          </a:p>
          <a:p>
            <a:endParaRPr lang="en-US" dirty="0"/>
          </a:p>
          <a:p>
            <a:r>
              <a:rPr lang="en-US" dirty="0"/>
              <a:t>3] </a:t>
            </a:r>
            <a:r>
              <a:rPr lang="en-US" sz="24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We check whether the data set has any missing values or not</a:t>
            </a:r>
          </a:p>
          <a:p>
            <a:r>
              <a:rPr lang="en-US" dirty="0">
                <a:latin typeface="Bahnschrift Light" panose="020B0502040204020203" pitchFamily="34" charset="0"/>
              </a:rPr>
              <a:t>&gt; which(!</a:t>
            </a:r>
            <a:r>
              <a:rPr lang="en-US" dirty="0" err="1">
                <a:latin typeface="Bahnschrift Light" panose="020B0502040204020203" pitchFamily="34" charset="0"/>
              </a:rPr>
              <a:t>complete.cases</a:t>
            </a:r>
            <a:r>
              <a:rPr lang="en-US" dirty="0">
                <a:latin typeface="Bahnschrift Light" panose="020B0502040204020203" pitchFamily="34" charset="0"/>
              </a:rPr>
              <a:t>(movies))</a:t>
            </a:r>
          </a:p>
          <a:p>
            <a:r>
              <a:rPr lang="en-US" dirty="0"/>
              <a:t>	</a:t>
            </a:r>
            <a:r>
              <a:rPr lang="en-US" sz="24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This gives the number of the rows which have missing values.</a:t>
            </a:r>
          </a:p>
          <a:p>
            <a:r>
              <a:rPr lang="en-US" sz="24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So, we remove these missing values</a:t>
            </a:r>
          </a:p>
          <a:p>
            <a:r>
              <a:rPr lang="en-US" dirty="0">
                <a:latin typeface="Bahnschrift Light" panose="020B0502040204020203" pitchFamily="34" charset="0"/>
              </a:rPr>
              <a:t>&gt; movies &lt;- </a:t>
            </a:r>
            <a:r>
              <a:rPr lang="en-US" dirty="0" err="1">
                <a:latin typeface="Bahnschrift Light" panose="020B0502040204020203" pitchFamily="34" charset="0"/>
              </a:rPr>
              <a:t>na.omit</a:t>
            </a:r>
            <a:r>
              <a:rPr lang="en-US" dirty="0">
                <a:latin typeface="Bahnschrift Light" panose="020B0502040204020203" pitchFamily="34" charset="0"/>
              </a:rPr>
              <a:t>(movies)</a:t>
            </a:r>
          </a:p>
          <a:p>
            <a:r>
              <a:rPr lang="en-US" dirty="0">
                <a:latin typeface="Bahnschrift Light" panose="020B0502040204020203" pitchFamily="34" charset="0"/>
              </a:rPr>
              <a:t>&gt; dim(movies)</a:t>
            </a:r>
          </a:p>
          <a:p>
            <a:r>
              <a:rPr lang="en-US" dirty="0">
                <a:latin typeface="Bahnschrift Light" panose="020B0502040204020203" pitchFamily="34" charset="0"/>
              </a:rPr>
              <a:t>[1] 3801   28</a:t>
            </a:r>
          </a:p>
        </p:txBody>
      </p:sp>
    </p:spTree>
    <p:extLst>
      <p:ext uri="{BB962C8B-B14F-4D97-AF65-F5344CB8AC3E}">
        <p14:creationId xmlns:p14="http://schemas.microsoft.com/office/powerpoint/2010/main" val="23186010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60018C3-8E91-4C07-8FE4-71D587F3D2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45" y="2282242"/>
            <a:ext cx="5477639" cy="321037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EB6E958-4F15-4258-B86B-ED7077116A7E}"/>
              </a:ext>
            </a:extLst>
          </p:cNvPr>
          <p:cNvSpPr txBox="1"/>
          <p:nvPr/>
        </p:nvSpPr>
        <p:spPr>
          <a:xfrm>
            <a:off x="2761861" y="205273"/>
            <a:ext cx="62888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Visualization:</a:t>
            </a:r>
            <a:endParaRPr lang="en-US" sz="4000" dirty="0">
              <a:solidFill>
                <a:schemeClr val="accent1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7AF17A-9F80-4041-B570-B391E1E7D9F3}"/>
              </a:ext>
            </a:extLst>
          </p:cNvPr>
          <p:cNvSpPr txBox="1"/>
          <p:nvPr/>
        </p:nvSpPr>
        <p:spPr>
          <a:xfrm>
            <a:off x="531845" y="1212980"/>
            <a:ext cx="82669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>
                <a:solidFill>
                  <a:srgbClr val="00B050"/>
                </a:solidFill>
                <a:latin typeface="Bahnschrift SemiBold SemiConden" panose="020B0502040204020203" pitchFamily="34" charset="0"/>
              </a:rPr>
              <a:t>1] Vote Average of Movies:</a:t>
            </a:r>
            <a:endParaRPr lang="en-US" sz="4400" dirty="0">
              <a:solidFill>
                <a:srgbClr val="00B050"/>
              </a:solidFill>
              <a:latin typeface="Bahnschrift SemiBold SemiConden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877D72-0F1F-4B70-86AA-6D31D623CEAB}"/>
              </a:ext>
            </a:extLst>
          </p:cNvPr>
          <p:cNvSpPr txBox="1"/>
          <p:nvPr/>
        </p:nvSpPr>
        <p:spPr>
          <a:xfrm>
            <a:off x="7193902" y="1903445"/>
            <a:ext cx="440404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Bahnschrift SemiBold" panose="020B0502040204020203" pitchFamily="34" charset="0"/>
              </a:rPr>
              <a:t>Out of a 5000 movies in the dataset only a </a:t>
            </a:r>
          </a:p>
          <a:p>
            <a:r>
              <a:rPr lang="en-IN" dirty="0">
                <a:latin typeface="Bahnschrift SemiBold" panose="020B0502040204020203" pitchFamily="34" charset="0"/>
              </a:rPr>
              <a:t>few have crossed the 7.5 mark on “TMDB”.</a:t>
            </a:r>
          </a:p>
          <a:p>
            <a:r>
              <a:rPr lang="en-IN" dirty="0">
                <a:latin typeface="Bahnschrift SemiBold" panose="020B0502040204020203" pitchFamily="34" charset="0"/>
              </a:rPr>
              <a:t>         Majority of the movies are rated between 5.5 and 7.5 .Majority of these movies are Commercial.</a:t>
            </a:r>
          </a:p>
          <a:p>
            <a:endParaRPr lang="en-IN" dirty="0">
              <a:latin typeface="Bahnschrift SemiBold" panose="020B0502040204020203" pitchFamily="34" charset="0"/>
            </a:endParaRPr>
          </a:p>
          <a:p>
            <a:r>
              <a:rPr lang="en-IN" dirty="0">
                <a:latin typeface="Bahnschrift SemiBold" panose="020B0502040204020203" pitchFamily="34" charset="0"/>
              </a:rPr>
              <a:t>As you can, out of even these few movies a vey few have got 10 ,but we can’t see that in the graph as the frequency is very high.</a:t>
            </a:r>
            <a:endParaRPr lang="en-US" dirty="0"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11835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8A8F7A0-FFF7-4B37-B920-56BBF21A8F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879" y="1413267"/>
            <a:ext cx="5477639" cy="32103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9FB860E-64E3-4339-A19A-69A55F956F86}"/>
              </a:ext>
            </a:extLst>
          </p:cNvPr>
          <p:cNvSpPr txBox="1"/>
          <p:nvPr/>
        </p:nvSpPr>
        <p:spPr>
          <a:xfrm>
            <a:off x="1026367" y="326571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                  </a:t>
            </a:r>
            <a:r>
              <a:rPr lang="en-IN" sz="4400" dirty="0">
                <a:solidFill>
                  <a:srgbClr val="00B050"/>
                </a:solidFill>
                <a:latin typeface="Bahnschrift SemiBold SemiConden" panose="020B0502040204020203" pitchFamily="34" charset="0"/>
              </a:rPr>
              <a:t>2] Budget v/s Revenue of a Movie</a:t>
            </a:r>
            <a:endParaRPr lang="en-US" sz="4400" dirty="0">
              <a:solidFill>
                <a:srgbClr val="00B050"/>
              </a:solidFill>
              <a:latin typeface="Bahnschrift SemiBold SemiConden" panose="020B05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9F3058-E9B7-49AC-BC19-E01898164BE1}"/>
              </a:ext>
            </a:extLst>
          </p:cNvPr>
          <p:cNvSpPr txBox="1"/>
          <p:nvPr/>
        </p:nvSpPr>
        <p:spPr>
          <a:xfrm>
            <a:off x="6438122" y="1212980"/>
            <a:ext cx="545840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Bahnschrift SemiBold" panose="020B0502040204020203" pitchFamily="34" charset="0"/>
              </a:rPr>
              <a:t>This plot shows the correlation between the budget of making the movie v/s the revenue it has generated.</a:t>
            </a:r>
          </a:p>
          <a:p>
            <a:r>
              <a:rPr lang="en-IN" sz="2400" dirty="0">
                <a:latin typeface="Bahnschrift SemiBold" panose="020B0502040204020203" pitchFamily="34" charset="0"/>
              </a:rPr>
              <a:t>	As you can see most of the low budget movies have a very low revenue . T</a:t>
            </a:r>
            <a:r>
              <a:rPr lang="en-US" sz="2400" dirty="0">
                <a:latin typeface="Bahnschrift SemiBold" panose="020B0502040204020203" pitchFamily="34" charset="0"/>
              </a:rPr>
              <a:t>his might be because of the small scale promotion of the movie and/or maybe because of it’s release in lesser number of theatres.</a:t>
            </a:r>
          </a:p>
          <a:p>
            <a:r>
              <a:rPr lang="en-IN" sz="2400" dirty="0">
                <a:latin typeface="Bahnschrift SemiBold" panose="020B0502040204020203" pitchFamily="34" charset="0"/>
              </a:rPr>
              <a:t>	</a:t>
            </a:r>
            <a:r>
              <a:rPr lang="en-US" sz="2400" dirty="0">
                <a:latin typeface="Bahnschrift SemiBold" panose="020B0502040204020203" pitchFamily="34" charset="0"/>
              </a:rPr>
              <a:t>The graph almost shows a linear relation.</a:t>
            </a:r>
            <a:endParaRPr lang="en-IN" sz="2400" dirty="0"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8855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E35BC28-A29F-44C3-B014-9D2CE43A5A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707" y="1674523"/>
            <a:ext cx="5477639" cy="32103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60F8155-A2DA-402F-8E8E-B69ABF56B940}"/>
              </a:ext>
            </a:extLst>
          </p:cNvPr>
          <p:cNvSpPr txBox="1"/>
          <p:nvPr/>
        </p:nvSpPr>
        <p:spPr>
          <a:xfrm>
            <a:off x="-270589" y="279919"/>
            <a:ext cx="1020769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                              </a:t>
            </a:r>
            <a:r>
              <a:rPr lang="en-IN" sz="4400" dirty="0">
                <a:solidFill>
                  <a:srgbClr val="00B050"/>
                </a:solidFill>
                <a:latin typeface="Bahnschrift SemiBold SemiConden" panose="020B0502040204020203" pitchFamily="34" charset="0"/>
              </a:rPr>
              <a:t>3] Vote Average v/s Popularity :</a:t>
            </a:r>
            <a:endParaRPr lang="en-US" sz="4400" dirty="0">
              <a:solidFill>
                <a:srgbClr val="00B050"/>
              </a:solidFill>
              <a:latin typeface="Bahnschrift SemiBold SemiConden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31AD1A-A2C0-427C-9ADF-59385FF4A9AF}"/>
              </a:ext>
            </a:extLst>
          </p:cNvPr>
          <p:cNvSpPr txBox="1"/>
          <p:nvPr/>
        </p:nvSpPr>
        <p:spPr>
          <a:xfrm>
            <a:off x="6186196" y="1674523"/>
            <a:ext cx="5551714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	</a:t>
            </a:r>
            <a:r>
              <a:rPr lang="en-IN" sz="2000" dirty="0">
                <a:latin typeface="Bahnschrift SemiBold" panose="020B0502040204020203" pitchFamily="34" charset="0"/>
              </a:rPr>
              <a:t>This is a plot of  Vote average the movie has received v/s The popularity of the movie.</a:t>
            </a:r>
          </a:p>
          <a:p>
            <a:r>
              <a:rPr lang="en-IN" sz="2000" dirty="0">
                <a:latin typeface="Bahnschrift SemiBold" panose="020B0502040204020203" pitchFamily="34" charset="0"/>
              </a:rPr>
              <a:t>	The plot is almost linear , </a:t>
            </a:r>
            <a:r>
              <a:rPr lang="en-IN" sz="2000" dirty="0" err="1">
                <a:latin typeface="Bahnschrift SemiBold" panose="020B0502040204020203" pitchFamily="34" charset="0"/>
              </a:rPr>
              <a:t>i.e</a:t>
            </a:r>
            <a:r>
              <a:rPr lang="en-IN" sz="2000" dirty="0">
                <a:latin typeface="Bahnschrift SemiBold" panose="020B0502040204020203" pitchFamily="34" charset="0"/>
              </a:rPr>
              <a:t> , as the vote average increases , the popularity also increases .</a:t>
            </a:r>
          </a:p>
          <a:p>
            <a:r>
              <a:rPr lang="en-IN" sz="2000" dirty="0">
                <a:latin typeface="Bahnschrift SemiBold" panose="020B0502040204020203" pitchFamily="34" charset="0"/>
              </a:rPr>
              <a:t>	But as we go on , in the end , there is a sudden steep decrease in the popularity. This maybe because , as we said earlier the Documentaries are the ones which receive a very good rating , and also these Documentaries are very less popular when compared to the people attracting Commercial Movies .</a:t>
            </a:r>
          </a:p>
          <a:p>
            <a:endParaRPr lang="en-I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39352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09ECAE1-C1C3-4427-8E6E-F58EC77E72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707" y="2066408"/>
            <a:ext cx="5477639" cy="32103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AA2D7C5-FE59-4A76-A364-8D1C96E684FD}"/>
              </a:ext>
            </a:extLst>
          </p:cNvPr>
          <p:cNvSpPr txBox="1"/>
          <p:nvPr/>
        </p:nvSpPr>
        <p:spPr>
          <a:xfrm>
            <a:off x="1175657" y="214604"/>
            <a:ext cx="878943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          </a:t>
            </a:r>
            <a:r>
              <a:rPr lang="en-IN" sz="4400" dirty="0">
                <a:solidFill>
                  <a:srgbClr val="00B050"/>
                </a:solidFill>
                <a:latin typeface="Bahnschrift SemiBold SemiConden" panose="020B0502040204020203" pitchFamily="34" charset="0"/>
              </a:rPr>
              <a:t>4] Popularity v/s Revenue:</a:t>
            </a:r>
            <a:endParaRPr lang="en-US" sz="4400" dirty="0">
              <a:solidFill>
                <a:srgbClr val="00B050"/>
              </a:solidFill>
              <a:latin typeface="Bahnschrift SemiBold SemiConden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4FF076-0163-470D-B541-AFEFB92D6D3B}"/>
              </a:ext>
            </a:extLst>
          </p:cNvPr>
          <p:cNvSpPr txBox="1"/>
          <p:nvPr/>
        </p:nvSpPr>
        <p:spPr>
          <a:xfrm>
            <a:off x="6130212" y="984045"/>
            <a:ext cx="570100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latin typeface="Bahnschrift SemiBold" panose="020B0502040204020203" pitchFamily="34" charset="0"/>
              </a:rPr>
              <a:t>This is a plot of Popularity of the movie v/s Gross Revenue it has generated.</a:t>
            </a:r>
          </a:p>
          <a:p>
            <a:r>
              <a:rPr lang="en-IN" sz="4000" dirty="0">
                <a:latin typeface="Bahnschrift SemiBold" panose="020B0502040204020203" pitchFamily="34" charset="0"/>
              </a:rPr>
              <a:t>	The scatter plot almost has a linear relation.</a:t>
            </a:r>
            <a:endParaRPr lang="en-US" sz="4000" dirty="0"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4085362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0</TotalTime>
  <Words>834</Words>
  <Application>Microsoft Office PowerPoint</Application>
  <PresentationFormat>Widescreen</PresentationFormat>
  <Paragraphs>116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32" baseType="lpstr">
      <vt:lpstr>Yu Gothic UI Semibold</vt:lpstr>
      <vt:lpstr>Arial</vt:lpstr>
      <vt:lpstr>Arial Black</vt:lpstr>
      <vt:lpstr>Bahnschrift Light</vt:lpstr>
      <vt:lpstr>Bahnschrift SemiBold</vt:lpstr>
      <vt:lpstr>Bahnschrift SemiBold SemiConden</vt:lpstr>
      <vt:lpstr>Bowlby One SC</vt:lpstr>
      <vt:lpstr>Bradley Hand ITC</vt:lpstr>
      <vt:lpstr>Courgette</vt:lpstr>
      <vt:lpstr>Gill Sans MT</vt:lpstr>
      <vt:lpstr>Limelight</vt:lpstr>
      <vt:lpstr>Microsoft Himalaya</vt:lpstr>
      <vt:lpstr>Sigmar One</vt:lpstr>
      <vt:lpstr>Teko SemiBold</vt:lpstr>
      <vt:lpstr>Times New Roman</vt:lpstr>
      <vt:lpstr>Gallery</vt:lpstr>
      <vt:lpstr>PowerPoint Presentation</vt:lpstr>
      <vt:lpstr>                Libraries used:</vt:lpstr>
      <vt:lpstr>        Data Pre-Processing: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Manoj Patil</dc:creator>
  <cp:lastModifiedBy>Manoj Patil</cp:lastModifiedBy>
  <cp:revision>54</cp:revision>
  <dcterms:created xsi:type="dcterms:W3CDTF">2019-10-08T08:52:00Z</dcterms:created>
  <dcterms:modified xsi:type="dcterms:W3CDTF">2019-11-17T17:11:57Z</dcterms:modified>
</cp:coreProperties>
</file>