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5" r:id="rId8"/>
    <p:sldId id="262" r:id="rId9"/>
    <p:sldId id="264" r:id="rId10"/>
    <p:sldId id="266"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p:scale>
          <a:sx n="82" d="100"/>
          <a:sy n="82" d="100"/>
        </p:scale>
        <p:origin x="6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OJ MAREEDU" userId="1e00745ed8246c96" providerId="LiveId" clId="{05F058C0-F0F4-4C52-976C-D208AF708E63}"/>
    <pc:docChg chg="undo custSel modSld">
      <pc:chgData name="MANOJ MAREEDU" userId="1e00745ed8246c96" providerId="LiveId" clId="{05F058C0-F0F4-4C52-976C-D208AF708E63}" dt="2023-05-10T02:44:40.065" v="44" actId="255"/>
      <pc:docMkLst>
        <pc:docMk/>
      </pc:docMkLst>
      <pc:sldChg chg="modSp mod">
        <pc:chgData name="MANOJ MAREEDU" userId="1e00745ed8246c96" providerId="LiveId" clId="{05F058C0-F0F4-4C52-976C-D208AF708E63}" dt="2023-05-10T02:44:40.065" v="44" actId="255"/>
        <pc:sldMkLst>
          <pc:docMk/>
          <pc:sldMk cId="3919732571" sldId="256"/>
        </pc:sldMkLst>
        <pc:spChg chg="mod">
          <ac:chgData name="MANOJ MAREEDU" userId="1e00745ed8246c96" providerId="LiveId" clId="{05F058C0-F0F4-4C52-976C-D208AF708E63}" dt="2023-05-10T02:44:40.065" v="44" actId="255"/>
          <ac:spMkLst>
            <pc:docMk/>
            <pc:sldMk cId="3919732571" sldId="256"/>
            <ac:spMk id="2" creationId="{97A2F9B9-471B-70A7-0C71-6A2D9738DE9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64D1C8-6811-4975-AE55-BD1D88FBB7CF}" type="datetimeFigureOut">
              <a:rPr lang="en-US" smtClean="0"/>
              <a:t>5/9/2023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AD2EA0-7FBB-41D4-89FF-29F2D173E48A}" type="slidenum">
              <a:rPr lang="en-US" smtClean="0"/>
              <a:t>‹#›</a:t>
            </a:fld>
            <a:endParaRPr lang="en-US"/>
          </a:p>
        </p:txBody>
      </p:sp>
    </p:spTree>
    <p:extLst>
      <p:ext uri="{BB962C8B-B14F-4D97-AF65-F5344CB8AC3E}">
        <p14:creationId xmlns:p14="http://schemas.microsoft.com/office/powerpoint/2010/main" val="3918645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05F5E-41B3-27A0-0DD0-1CF5D71489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D86191-29BE-A7D9-30F8-B9E4AA5E30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D5EAC8-4D90-4259-924C-7487A4521A1C}"/>
              </a:ext>
            </a:extLst>
          </p:cNvPr>
          <p:cNvSpPr>
            <a:spLocks noGrp="1"/>
          </p:cNvSpPr>
          <p:nvPr>
            <p:ph type="dt" sz="half" idx="10"/>
          </p:nvPr>
        </p:nvSpPr>
        <p:spPr/>
        <p:txBody>
          <a:bodyPr/>
          <a:lstStyle/>
          <a:p>
            <a:fld id="{8907F87E-1610-4E78-85FC-E030299A2277}" type="datetime1">
              <a:rPr lang="en-US" smtClean="0"/>
              <a:t>5/9/2023</a:t>
            </a:fld>
            <a:endParaRPr lang="en-US"/>
          </a:p>
        </p:txBody>
      </p:sp>
      <p:sp>
        <p:nvSpPr>
          <p:cNvPr id="5" name="Footer Placeholder 4">
            <a:extLst>
              <a:ext uri="{FF2B5EF4-FFF2-40B4-BE49-F238E27FC236}">
                <a16:creationId xmlns:a16="http://schemas.microsoft.com/office/drawing/2014/main" id="{CC51DF3C-673C-2AF7-CBED-1618882F69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210FAB-9E06-E5D6-8B57-FED899D0F137}"/>
              </a:ext>
            </a:extLst>
          </p:cNvPr>
          <p:cNvSpPr>
            <a:spLocks noGrp="1"/>
          </p:cNvSpPr>
          <p:nvPr>
            <p:ph type="sldNum" sz="quarter" idx="12"/>
          </p:nvPr>
        </p:nvSpPr>
        <p:spPr/>
        <p:txBody>
          <a:bodyPr/>
          <a:lstStyle/>
          <a:p>
            <a:fld id="{909D876A-883C-48ED-88D4-66AAECF2245D}" type="slidenum">
              <a:rPr lang="en-US" smtClean="0"/>
              <a:t>‹#›</a:t>
            </a:fld>
            <a:endParaRPr lang="en-US"/>
          </a:p>
        </p:txBody>
      </p:sp>
    </p:spTree>
    <p:extLst>
      <p:ext uri="{BB962C8B-B14F-4D97-AF65-F5344CB8AC3E}">
        <p14:creationId xmlns:p14="http://schemas.microsoft.com/office/powerpoint/2010/main" val="3384222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4C7A1-6776-5A65-59F4-5A8F9176AE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12ACB4-0F35-21F2-97AB-01104DEF49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2EF658-F856-F17B-C545-C244FD0DC899}"/>
              </a:ext>
            </a:extLst>
          </p:cNvPr>
          <p:cNvSpPr>
            <a:spLocks noGrp="1"/>
          </p:cNvSpPr>
          <p:nvPr>
            <p:ph type="dt" sz="half" idx="10"/>
          </p:nvPr>
        </p:nvSpPr>
        <p:spPr/>
        <p:txBody>
          <a:bodyPr/>
          <a:lstStyle/>
          <a:p>
            <a:fld id="{ACC5A155-52E1-4164-9799-5BA4B309ADEF}" type="datetime1">
              <a:rPr lang="en-US" smtClean="0"/>
              <a:t>5/9/2023</a:t>
            </a:fld>
            <a:endParaRPr lang="en-US"/>
          </a:p>
        </p:txBody>
      </p:sp>
      <p:sp>
        <p:nvSpPr>
          <p:cNvPr id="5" name="Footer Placeholder 4">
            <a:extLst>
              <a:ext uri="{FF2B5EF4-FFF2-40B4-BE49-F238E27FC236}">
                <a16:creationId xmlns:a16="http://schemas.microsoft.com/office/drawing/2014/main" id="{966212FD-ECDC-54E1-20C7-26EEBB76DD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51E463-A9EE-572B-F28E-6509B645E34A}"/>
              </a:ext>
            </a:extLst>
          </p:cNvPr>
          <p:cNvSpPr>
            <a:spLocks noGrp="1"/>
          </p:cNvSpPr>
          <p:nvPr>
            <p:ph type="sldNum" sz="quarter" idx="12"/>
          </p:nvPr>
        </p:nvSpPr>
        <p:spPr/>
        <p:txBody>
          <a:bodyPr/>
          <a:lstStyle/>
          <a:p>
            <a:fld id="{909D876A-883C-48ED-88D4-66AAECF2245D}" type="slidenum">
              <a:rPr lang="en-US" smtClean="0"/>
              <a:t>‹#›</a:t>
            </a:fld>
            <a:endParaRPr lang="en-US"/>
          </a:p>
        </p:txBody>
      </p:sp>
    </p:spTree>
    <p:extLst>
      <p:ext uri="{BB962C8B-B14F-4D97-AF65-F5344CB8AC3E}">
        <p14:creationId xmlns:p14="http://schemas.microsoft.com/office/powerpoint/2010/main" val="2776504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583336-99C5-B4C4-BE6E-3E10EE914C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A8351C-C08D-9453-05E4-F42B199F9C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16A9AA-BAA6-8CC4-9B68-10573FA4E436}"/>
              </a:ext>
            </a:extLst>
          </p:cNvPr>
          <p:cNvSpPr>
            <a:spLocks noGrp="1"/>
          </p:cNvSpPr>
          <p:nvPr>
            <p:ph type="dt" sz="half" idx="10"/>
          </p:nvPr>
        </p:nvSpPr>
        <p:spPr/>
        <p:txBody>
          <a:bodyPr/>
          <a:lstStyle/>
          <a:p>
            <a:fld id="{BBBF64E9-4CC1-4BE6-9154-82046D397AE9}" type="datetime1">
              <a:rPr lang="en-US" smtClean="0"/>
              <a:t>5/9/2023</a:t>
            </a:fld>
            <a:endParaRPr lang="en-US"/>
          </a:p>
        </p:txBody>
      </p:sp>
      <p:sp>
        <p:nvSpPr>
          <p:cNvPr id="5" name="Footer Placeholder 4">
            <a:extLst>
              <a:ext uri="{FF2B5EF4-FFF2-40B4-BE49-F238E27FC236}">
                <a16:creationId xmlns:a16="http://schemas.microsoft.com/office/drawing/2014/main" id="{A8DE7496-9D2F-DEB2-92B2-236ACC215E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140D7-7329-96CB-8020-3DB89117B89D}"/>
              </a:ext>
            </a:extLst>
          </p:cNvPr>
          <p:cNvSpPr>
            <a:spLocks noGrp="1"/>
          </p:cNvSpPr>
          <p:nvPr>
            <p:ph type="sldNum" sz="quarter" idx="12"/>
          </p:nvPr>
        </p:nvSpPr>
        <p:spPr/>
        <p:txBody>
          <a:bodyPr/>
          <a:lstStyle/>
          <a:p>
            <a:fld id="{909D876A-883C-48ED-88D4-66AAECF2245D}" type="slidenum">
              <a:rPr lang="en-US" smtClean="0"/>
              <a:t>‹#›</a:t>
            </a:fld>
            <a:endParaRPr lang="en-US"/>
          </a:p>
        </p:txBody>
      </p:sp>
    </p:spTree>
    <p:extLst>
      <p:ext uri="{BB962C8B-B14F-4D97-AF65-F5344CB8AC3E}">
        <p14:creationId xmlns:p14="http://schemas.microsoft.com/office/powerpoint/2010/main" val="3864992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D0803-1B2E-5F40-BF3C-6E2C06F517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F18E90-3BE1-C69F-4861-E730E518DF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AC2012-8297-3BA0-337E-27298FA2B6E9}"/>
              </a:ext>
            </a:extLst>
          </p:cNvPr>
          <p:cNvSpPr>
            <a:spLocks noGrp="1"/>
          </p:cNvSpPr>
          <p:nvPr>
            <p:ph type="dt" sz="half" idx="10"/>
          </p:nvPr>
        </p:nvSpPr>
        <p:spPr/>
        <p:txBody>
          <a:bodyPr/>
          <a:lstStyle/>
          <a:p>
            <a:fld id="{472F698E-370B-47D2-B694-8C229D89ADC9}" type="datetime1">
              <a:rPr lang="en-US" smtClean="0"/>
              <a:t>5/9/2023</a:t>
            </a:fld>
            <a:endParaRPr lang="en-US"/>
          </a:p>
        </p:txBody>
      </p:sp>
      <p:sp>
        <p:nvSpPr>
          <p:cNvPr id="5" name="Footer Placeholder 4">
            <a:extLst>
              <a:ext uri="{FF2B5EF4-FFF2-40B4-BE49-F238E27FC236}">
                <a16:creationId xmlns:a16="http://schemas.microsoft.com/office/drawing/2014/main" id="{11BF0D99-E471-8B44-E308-76EAE17180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D5C79-6198-D24C-F146-F348B3658CE4}"/>
              </a:ext>
            </a:extLst>
          </p:cNvPr>
          <p:cNvSpPr>
            <a:spLocks noGrp="1"/>
          </p:cNvSpPr>
          <p:nvPr>
            <p:ph type="sldNum" sz="quarter" idx="12"/>
          </p:nvPr>
        </p:nvSpPr>
        <p:spPr/>
        <p:txBody>
          <a:bodyPr/>
          <a:lstStyle/>
          <a:p>
            <a:fld id="{909D876A-883C-48ED-88D4-66AAECF2245D}" type="slidenum">
              <a:rPr lang="en-US" smtClean="0"/>
              <a:t>‹#›</a:t>
            </a:fld>
            <a:endParaRPr lang="en-US"/>
          </a:p>
        </p:txBody>
      </p:sp>
    </p:spTree>
    <p:extLst>
      <p:ext uri="{BB962C8B-B14F-4D97-AF65-F5344CB8AC3E}">
        <p14:creationId xmlns:p14="http://schemas.microsoft.com/office/powerpoint/2010/main" val="2169284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958FC-089C-A0E4-BF44-9BEF222709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DF1D68-5530-4726-987D-F4B49CB1F3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1201D0-10CB-80A9-9DB4-98CD9CF87367}"/>
              </a:ext>
            </a:extLst>
          </p:cNvPr>
          <p:cNvSpPr>
            <a:spLocks noGrp="1"/>
          </p:cNvSpPr>
          <p:nvPr>
            <p:ph type="dt" sz="half" idx="10"/>
          </p:nvPr>
        </p:nvSpPr>
        <p:spPr/>
        <p:txBody>
          <a:bodyPr/>
          <a:lstStyle/>
          <a:p>
            <a:fld id="{B0148034-C41C-4CE7-A076-A3AEBF7C690A}" type="datetime1">
              <a:rPr lang="en-US" smtClean="0"/>
              <a:t>5/9/2023</a:t>
            </a:fld>
            <a:endParaRPr lang="en-US"/>
          </a:p>
        </p:txBody>
      </p:sp>
      <p:sp>
        <p:nvSpPr>
          <p:cNvPr id="5" name="Footer Placeholder 4">
            <a:extLst>
              <a:ext uri="{FF2B5EF4-FFF2-40B4-BE49-F238E27FC236}">
                <a16:creationId xmlns:a16="http://schemas.microsoft.com/office/drawing/2014/main" id="{6F8AD2C6-BA0D-68B4-1079-F46417FE52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A835C5-495D-3974-40E7-1C38A4CC600B}"/>
              </a:ext>
            </a:extLst>
          </p:cNvPr>
          <p:cNvSpPr>
            <a:spLocks noGrp="1"/>
          </p:cNvSpPr>
          <p:nvPr>
            <p:ph type="sldNum" sz="quarter" idx="12"/>
          </p:nvPr>
        </p:nvSpPr>
        <p:spPr/>
        <p:txBody>
          <a:bodyPr/>
          <a:lstStyle/>
          <a:p>
            <a:fld id="{909D876A-883C-48ED-88D4-66AAECF2245D}" type="slidenum">
              <a:rPr lang="en-US" smtClean="0"/>
              <a:t>‹#›</a:t>
            </a:fld>
            <a:endParaRPr lang="en-US"/>
          </a:p>
        </p:txBody>
      </p:sp>
    </p:spTree>
    <p:extLst>
      <p:ext uri="{BB962C8B-B14F-4D97-AF65-F5344CB8AC3E}">
        <p14:creationId xmlns:p14="http://schemas.microsoft.com/office/powerpoint/2010/main" val="554851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AD255-50B7-1245-3BC1-B69EC01B03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4A09CD-1AA1-7CEB-0348-12F9C49F80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9B7D0C-02E5-BBE3-3693-D8A3B9A876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AA71CE-977C-5F3D-7801-FC73325E3CDB}"/>
              </a:ext>
            </a:extLst>
          </p:cNvPr>
          <p:cNvSpPr>
            <a:spLocks noGrp="1"/>
          </p:cNvSpPr>
          <p:nvPr>
            <p:ph type="dt" sz="half" idx="10"/>
          </p:nvPr>
        </p:nvSpPr>
        <p:spPr/>
        <p:txBody>
          <a:bodyPr/>
          <a:lstStyle/>
          <a:p>
            <a:fld id="{9CBA20F6-463E-49EC-9454-84D9A84E969D}" type="datetime1">
              <a:rPr lang="en-US" smtClean="0"/>
              <a:t>5/9/2023</a:t>
            </a:fld>
            <a:endParaRPr lang="en-US"/>
          </a:p>
        </p:txBody>
      </p:sp>
      <p:sp>
        <p:nvSpPr>
          <p:cNvPr id="6" name="Footer Placeholder 5">
            <a:extLst>
              <a:ext uri="{FF2B5EF4-FFF2-40B4-BE49-F238E27FC236}">
                <a16:creationId xmlns:a16="http://schemas.microsoft.com/office/drawing/2014/main" id="{6D09A2FA-4468-6E55-9741-14B383654B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5F1909-83C4-00BB-8584-0AE9D7EEBF9B}"/>
              </a:ext>
            </a:extLst>
          </p:cNvPr>
          <p:cNvSpPr>
            <a:spLocks noGrp="1"/>
          </p:cNvSpPr>
          <p:nvPr>
            <p:ph type="sldNum" sz="quarter" idx="12"/>
          </p:nvPr>
        </p:nvSpPr>
        <p:spPr/>
        <p:txBody>
          <a:bodyPr/>
          <a:lstStyle/>
          <a:p>
            <a:fld id="{909D876A-883C-48ED-88D4-66AAECF2245D}" type="slidenum">
              <a:rPr lang="en-US" smtClean="0"/>
              <a:t>‹#›</a:t>
            </a:fld>
            <a:endParaRPr lang="en-US"/>
          </a:p>
        </p:txBody>
      </p:sp>
    </p:spTree>
    <p:extLst>
      <p:ext uri="{BB962C8B-B14F-4D97-AF65-F5344CB8AC3E}">
        <p14:creationId xmlns:p14="http://schemas.microsoft.com/office/powerpoint/2010/main" val="1955143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C15BF-3411-77E2-02EF-62C64C708A8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E64CD1-B382-FB7E-D0AF-083FBDCB47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B67AB2-EE10-BFEE-F667-770AB68CB3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0FA137-99B2-EEA2-D878-E6BA426D06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98BAE4-6630-4F33-1C7E-42167F19F8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109A74-8466-C3A9-8EEA-D33A26500A11}"/>
              </a:ext>
            </a:extLst>
          </p:cNvPr>
          <p:cNvSpPr>
            <a:spLocks noGrp="1"/>
          </p:cNvSpPr>
          <p:nvPr>
            <p:ph type="dt" sz="half" idx="10"/>
          </p:nvPr>
        </p:nvSpPr>
        <p:spPr/>
        <p:txBody>
          <a:bodyPr/>
          <a:lstStyle/>
          <a:p>
            <a:fld id="{CF4CC547-06D4-4309-AA97-1A92FA6EBA61}" type="datetime1">
              <a:rPr lang="en-US" smtClean="0"/>
              <a:t>5/9/2023</a:t>
            </a:fld>
            <a:endParaRPr lang="en-US"/>
          </a:p>
        </p:txBody>
      </p:sp>
      <p:sp>
        <p:nvSpPr>
          <p:cNvPr id="8" name="Footer Placeholder 7">
            <a:extLst>
              <a:ext uri="{FF2B5EF4-FFF2-40B4-BE49-F238E27FC236}">
                <a16:creationId xmlns:a16="http://schemas.microsoft.com/office/drawing/2014/main" id="{5D1CE745-9990-C914-DA56-64C0B047FE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A1E1FC-38D4-990C-64B0-A772B5F3E520}"/>
              </a:ext>
            </a:extLst>
          </p:cNvPr>
          <p:cNvSpPr>
            <a:spLocks noGrp="1"/>
          </p:cNvSpPr>
          <p:nvPr>
            <p:ph type="sldNum" sz="quarter" idx="12"/>
          </p:nvPr>
        </p:nvSpPr>
        <p:spPr/>
        <p:txBody>
          <a:bodyPr/>
          <a:lstStyle/>
          <a:p>
            <a:fld id="{909D876A-883C-48ED-88D4-66AAECF2245D}" type="slidenum">
              <a:rPr lang="en-US" smtClean="0"/>
              <a:t>‹#›</a:t>
            </a:fld>
            <a:endParaRPr lang="en-US"/>
          </a:p>
        </p:txBody>
      </p:sp>
    </p:spTree>
    <p:extLst>
      <p:ext uri="{BB962C8B-B14F-4D97-AF65-F5344CB8AC3E}">
        <p14:creationId xmlns:p14="http://schemas.microsoft.com/office/powerpoint/2010/main" val="636521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45ED3-32D8-34C5-9D40-FE1F121FCB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EF1102-A14C-9E78-45E2-80546185A6AD}"/>
              </a:ext>
            </a:extLst>
          </p:cNvPr>
          <p:cNvSpPr>
            <a:spLocks noGrp="1"/>
          </p:cNvSpPr>
          <p:nvPr>
            <p:ph type="dt" sz="half" idx="10"/>
          </p:nvPr>
        </p:nvSpPr>
        <p:spPr/>
        <p:txBody>
          <a:bodyPr/>
          <a:lstStyle/>
          <a:p>
            <a:fld id="{BD73C374-AFB3-4244-8107-DA051A83F58E}" type="datetime1">
              <a:rPr lang="en-US" smtClean="0"/>
              <a:t>5/9/2023</a:t>
            </a:fld>
            <a:endParaRPr lang="en-US"/>
          </a:p>
        </p:txBody>
      </p:sp>
      <p:sp>
        <p:nvSpPr>
          <p:cNvPr id="4" name="Footer Placeholder 3">
            <a:extLst>
              <a:ext uri="{FF2B5EF4-FFF2-40B4-BE49-F238E27FC236}">
                <a16:creationId xmlns:a16="http://schemas.microsoft.com/office/drawing/2014/main" id="{535F9746-3BC9-A38C-B145-8EE095EF4F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756816-2E70-FE0F-79DF-11CA8B19C222}"/>
              </a:ext>
            </a:extLst>
          </p:cNvPr>
          <p:cNvSpPr>
            <a:spLocks noGrp="1"/>
          </p:cNvSpPr>
          <p:nvPr>
            <p:ph type="sldNum" sz="quarter" idx="12"/>
          </p:nvPr>
        </p:nvSpPr>
        <p:spPr/>
        <p:txBody>
          <a:bodyPr/>
          <a:lstStyle/>
          <a:p>
            <a:fld id="{909D876A-883C-48ED-88D4-66AAECF2245D}" type="slidenum">
              <a:rPr lang="en-US" smtClean="0"/>
              <a:t>‹#›</a:t>
            </a:fld>
            <a:endParaRPr lang="en-US"/>
          </a:p>
        </p:txBody>
      </p:sp>
    </p:spTree>
    <p:extLst>
      <p:ext uri="{BB962C8B-B14F-4D97-AF65-F5344CB8AC3E}">
        <p14:creationId xmlns:p14="http://schemas.microsoft.com/office/powerpoint/2010/main" val="3369515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56C354-4917-61E0-0BEC-854604346BBA}"/>
              </a:ext>
            </a:extLst>
          </p:cNvPr>
          <p:cNvSpPr>
            <a:spLocks noGrp="1"/>
          </p:cNvSpPr>
          <p:nvPr>
            <p:ph type="dt" sz="half" idx="10"/>
          </p:nvPr>
        </p:nvSpPr>
        <p:spPr/>
        <p:txBody>
          <a:bodyPr/>
          <a:lstStyle/>
          <a:p>
            <a:fld id="{8584B27E-5938-41B6-B8F1-ABE900D82833}" type="datetime1">
              <a:rPr lang="en-US" smtClean="0"/>
              <a:t>5/9/2023</a:t>
            </a:fld>
            <a:endParaRPr lang="en-US"/>
          </a:p>
        </p:txBody>
      </p:sp>
      <p:sp>
        <p:nvSpPr>
          <p:cNvPr id="3" name="Footer Placeholder 2">
            <a:extLst>
              <a:ext uri="{FF2B5EF4-FFF2-40B4-BE49-F238E27FC236}">
                <a16:creationId xmlns:a16="http://schemas.microsoft.com/office/drawing/2014/main" id="{50332F62-552D-0F49-DF0B-E6BE4B656B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2EDDCA-73A0-967C-40A9-8D7046989C0B}"/>
              </a:ext>
            </a:extLst>
          </p:cNvPr>
          <p:cNvSpPr>
            <a:spLocks noGrp="1"/>
          </p:cNvSpPr>
          <p:nvPr>
            <p:ph type="sldNum" sz="quarter" idx="12"/>
          </p:nvPr>
        </p:nvSpPr>
        <p:spPr/>
        <p:txBody>
          <a:bodyPr/>
          <a:lstStyle/>
          <a:p>
            <a:fld id="{909D876A-883C-48ED-88D4-66AAECF2245D}" type="slidenum">
              <a:rPr lang="en-US" smtClean="0"/>
              <a:t>‹#›</a:t>
            </a:fld>
            <a:endParaRPr lang="en-US"/>
          </a:p>
        </p:txBody>
      </p:sp>
    </p:spTree>
    <p:extLst>
      <p:ext uri="{BB962C8B-B14F-4D97-AF65-F5344CB8AC3E}">
        <p14:creationId xmlns:p14="http://schemas.microsoft.com/office/powerpoint/2010/main" val="2612540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38F47-2D0C-3225-1EE7-C96BA1D3EB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AA9C65-7C7E-9A8C-6EC8-BA9837FE20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3BC678-AF72-7863-B750-12441FB3C1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7F8CAC-4F8A-5B28-6DC0-E84DB2C5296E}"/>
              </a:ext>
            </a:extLst>
          </p:cNvPr>
          <p:cNvSpPr>
            <a:spLocks noGrp="1"/>
          </p:cNvSpPr>
          <p:nvPr>
            <p:ph type="dt" sz="half" idx="10"/>
          </p:nvPr>
        </p:nvSpPr>
        <p:spPr/>
        <p:txBody>
          <a:bodyPr/>
          <a:lstStyle/>
          <a:p>
            <a:fld id="{5A440EBA-7952-427C-AC4C-AC22A054506A}" type="datetime1">
              <a:rPr lang="en-US" smtClean="0"/>
              <a:t>5/9/2023</a:t>
            </a:fld>
            <a:endParaRPr lang="en-US"/>
          </a:p>
        </p:txBody>
      </p:sp>
      <p:sp>
        <p:nvSpPr>
          <p:cNvPr id="6" name="Footer Placeholder 5">
            <a:extLst>
              <a:ext uri="{FF2B5EF4-FFF2-40B4-BE49-F238E27FC236}">
                <a16:creationId xmlns:a16="http://schemas.microsoft.com/office/drawing/2014/main" id="{1F054EC6-4B43-A062-CA32-7A0DD46FC2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894EA9-F794-A9B9-2AD5-373EBA201C74}"/>
              </a:ext>
            </a:extLst>
          </p:cNvPr>
          <p:cNvSpPr>
            <a:spLocks noGrp="1"/>
          </p:cNvSpPr>
          <p:nvPr>
            <p:ph type="sldNum" sz="quarter" idx="12"/>
          </p:nvPr>
        </p:nvSpPr>
        <p:spPr/>
        <p:txBody>
          <a:bodyPr/>
          <a:lstStyle/>
          <a:p>
            <a:fld id="{909D876A-883C-48ED-88D4-66AAECF2245D}" type="slidenum">
              <a:rPr lang="en-US" smtClean="0"/>
              <a:t>‹#›</a:t>
            </a:fld>
            <a:endParaRPr lang="en-US"/>
          </a:p>
        </p:txBody>
      </p:sp>
    </p:spTree>
    <p:extLst>
      <p:ext uri="{BB962C8B-B14F-4D97-AF65-F5344CB8AC3E}">
        <p14:creationId xmlns:p14="http://schemas.microsoft.com/office/powerpoint/2010/main" val="2608348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179EE-E202-D659-EBC3-FE4FDF9554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D48F30-6034-B714-0AA0-B6BEEDA893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F65F4C-525B-46E1-DECF-1375FE8BE4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1D7A79-815F-97E0-5F74-4D3669811563}"/>
              </a:ext>
            </a:extLst>
          </p:cNvPr>
          <p:cNvSpPr>
            <a:spLocks noGrp="1"/>
          </p:cNvSpPr>
          <p:nvPr>
            <p:ph type="dt" sz="half" idx="10"/>
          </p:nvPr>
        </p:nvSpPr>
        <p:spPr/>
        <p:txBody>
          <a:bodyPr/>
          <a:lstStyle/>
          <a:p>
            <a:fld id="{17CAFB15-3AE6-4543-B130-7B7BCD813297}" type="datetime1">
              <a:rPr lang="en-US" smtClean="0"/>
              <a:t>5/9/2023</a:t>
            </a:fld>
            <a:endParaRPr lang="en-US"/>
          </a:p>
        </p:txBody>
      </p:sp>
      <p:sp>
        <p:nvSpPr>
          <p:cNvPr id="6" name="Footer Placeholder 5">
            <a:extLst>
              <a:ext uri="{FF2B5EF4-FFF2-40B4-BE49-F238E27FC236}">
                <a16:creationId xmlns:a16="http://schemas.microsoft.com/office/drawing/2014/main" id="{6EE065C2-3CDA-0BB6-9F13-9B83CE7971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948F13-468C-E4D2-E212-996CC2C71980}"/>
              </a:ext>
            </a:extLst>
          </p:cNvPr>
          <p:cNvSpPr>
            <a:spLocks noGrp="1"/>
          </p:cNvSpPr>
          <p:nvPr>
            <p:ph type="sldNum" sz="quarter" idx="12"/>
          </p:nvPr>
        </p:nvSpPr>
        <p:spPr/>
        <p:txBody>
          <a:bodyPr/>
          <a:lstStyle/>
          <a:p>
            <a:fld id="{909D876A-883C-48ED-88D4-66AAECF2245D}" type="slidenum">
              <a:rPr lang="en-US" smtClean="0"/>
              <a:t>‹#›</a:t>
            </a:fld>
            <a:endParaRPr lang="en-US"/>
          </a:p>
        </p:txBody>
      </p:sp>
    </p:spTree>
    <p:extLst>
      <p:ext uri="{BB962C8B-B14F-4D97-AF65-F5344CB8AC3E}">
        <p14:creationId xmlns:p14="http://schemas.microsoft.com/office/powerpoint/2010/main" val="710848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000">
              <a:srgbClr val="92D050"/>
            </a:gs>
            <a:gs pos="35000">
              <a:schemeClr val="accent1">
                <a:lumMod val="40000"/>
                <a:lumOff val="60000"/>
              </a:schemeClr>
            </a:gs>
            <a:gs pos="61000">
              <a:schemeClr val="accent1">
                <a:lumMod val="40000"/>
                <a:lumOff val="60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E2182F-5090-68F4-1AF9-0A61FBE172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573FD2-0815-30E7-C92F-CF60BC5A20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2E4C7D-C416-AF37-11E4-FB9B57B79C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FC3E76-B544-4CA6-9AF9-7AD79D3CE690}" type="datetime1">
              <a:rPr lang="en-US" smtClean="0"/>
              <a:t>5/9/2023</a:t>
            </a:fld>
            <a:endParaRPr lang="en-US"/>
          </a:p>
        </p:txBody>
      </p:sp>
      <p:sp>
        <p:nvSpPr>
          <p:cNvPr id="5" name="Footer Placeholder 4">
            <a:extLst>
              <a:ext uri="{FF2B5EF4-FFF2-40B4-BE49-F238E27FC236}">
                <a16:creationId xmlns:a16="http://schemas.microsoft.com/office/drawing/2014/main" id="{FACB0A3E-4369-C36D-4D44-0737604214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C8CE43-3525-F866-A30A-F2BC7EABAA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9D876A-883C-48ED-88D4-66AAECF2245D}" type="slidenum">
              <a:rPr lang="en-US" smtClean="0"/>
              <a:t>‹#›</a:t>
            </a:fld>
            <a:endParaRPr lang="en-US"/>
          </a:p>
        </p:txBody>
      </p:sp>
    </p:spTree>
    <p:extLst>
      <p:ext uri="{BB962C8B-B14F-4D97-AF65-F5344CB8AC3E}">
        <p14:creationId xmlns:p14="http://schemas.microsoft.com/office/powerpoint/2010/main" val="1937606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2F9B9-471B-70A7-0C71-6A2D9738DE99}"/>
              </a:ext>
            </a:extLst>
          </p:cNvPr>
          <p:cNvSpPr>
            <a:spLocks noGrp="1"/>
          </p:cNvSpPr>
          <p:nvPr>
            <p:ph type="ctrTitle"/>
          </p:nvPr>
        </p:nvSpPr>
        <p:spPr>
          <a:xfrm>
            <a:off x="1524000" y="886407"/>
            <a:ext cx="9144000" cy="2052735"/>
          </a:xfrm>
        </p:spPr>
        <p:txBody>
          <a:bodyPr>
            <a:normAutofit fontScale="90000"/>
          </a:bodyPr>
          <a:lstStyle/>
          <a:p>
            <a:pPr>
              <a:spcBef>
                <a:spcPts val="1200"/>
              </a:spcBef>
              <a:spcAft>
                <a:spcPts val="1200"/>
              </a:spcAft>
            </a:pPr>
            <a:br>
              <a:rPr lang="en-US" sz="2200" b="1" dirty="0">
                <a:solidFill>
                  <a:srgbClr val="000000"/>
                </a:solidFill>
                <a:effectLst/>
                <a:latin typeface="Times New Roman" panose="02020603050405020304" pitchFamily="18" charset="0"/>
                <a:ea typeface="Calibri" panose="020F0502020204030204" pitchFamily="34" charset="0"/>
              </a:rPr>
            </a:br>
            <a:br>
              <a:rPr lang="en-US" sz="2200" dirty="0">
                <a:effectLst/>
                <a:latin typeface="Calibri" panose="020F0502020204030204" pitchFamily="34" charset="0"/>
                <a:ea typeface="Calibri" panose="020F0502020204030204" pitchFamily="34" charset="0"/>
              </a:rPr>
            </a:br>
            <a:br>
              <a:rPr lang="en-US" sz="2200" dirty="0">
                <a:effectLst/>
                <a:latin typeface="Calibri" panose="020F0502020204030204" pitchFamily="34" charset="0"/>
                <a:ea typeface="Calibri" panose="020F0502020204030204" pitchFamily="34" charset="0"/>
              </a:rPr>
            </a:br>
            <a:br>
              <a:rPr lang="en-US" sz="2200" dirty="0">
                <a:effectLst/>
                <a:latin typeface="Calibri" panose="020F0502020204030204" pitchFamily="34" charset="0"/>
                <a:ea typeface="Calibri" panose="020F0502020204030204" pitchFamily="34" charset="0"/>
              </a:rPr>
            </a:br>
            <a:r>
              <a:rPr lang="en-US" sz="2700" b="1" dirty="0">
                <a:effectLst/>
                <a:latin typeface="Calibri" panose="020F0502020204030204" pitchFamily="34" charset="0"/>
                <a:ea typeface="Calibri" panose="020F0502020204030204" pitchFamily="34" charset="0"/>
              </a:rPr>
              <a:t>Group 16</a:t>
            </a:r>
            <a:br>
              <a:rPr lang="en-US" sz="2700" b="1" dirty="0">
                <a:effectLst/>
                <a:latin typeface="Calibri" panose="020F0502020204030204" pitchFamily="34" charset="0"/>
                <a:ea typeface="Calibri" panose="020F0502020204030204" pitchFamily="34" charset="0"/>
              </a:rPr>
            </a:br>
            <a:r>
              <a:rPr lang="en-US" sz="2700" b="1" dirty="0">
                <a:solidFill>
                  <a:srgbClr val="000000"/>
                </a:solidFill>
                <a:effectLst/>
                <a:latin typeface="Times New Roman" panose="02020603050405020304" pitchFamily="18" charset="0"/>
                <a:ea typeface="Calibri" panose="020F0502020204030204" pitchFamily="34" charset="0"/>
              </a:rPr>
              <a:t>Data-Driven Strategies to Unlock Future Growth Potential: A Predictive Marketing Analytics Approach</a:t>
            </a:r>
            <a:br>
              <a:rPr lang="en-US" sz="2700" dirty="0">
                <a:latin typeface="Times New Roman" panose="02020603050405020304" pitchFamily="18" charset="0"/>
                <a:cs typeface="Times New Roman" panose="02020603050405020304" pitchFamily="18" charset="0"/>
              </a:rPr>
            </a:br>
            <a:endParaRPr lang="en-US" sz="27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192D3A8-DD7B-69F6-FF02-77CF3F1283FB}"/>
              </a:ext>
            </a:extLst>
          </p:cNvPr>
          <p:cNvSpPr>
            <a:spLocks noGrp="1"/>
          </p:cNvSpPr>
          <p:nvPr>
            <p:ph type="subTitle" idx="1"/>
          </p:nvPr>
        </p:nvSpPr>
        <p:spPr>
          <a:xfrm>
            <a:off x="1524000" y="3359020"/>
            <a:ext cx="9448800" cy="3235418"/>
          </a:xfrm>
        </p:spPr>
        <p:txBody>
          <a:bodyPr>
            <a:normAutofit fontScale="55000" lnSpcReduction="20000"/>
          </a:bodyPr>
          <a:lstStyle/>
          <a:p>
            <a:pPr algn="ctr" rtl="0">
              <a:spcBef>
                <a:spcPts val="1200"/>
              </a:spcBef>
              <a:spcAft>
                <a:spcPts val="1200"/>
              </a:spcAft>
            </a:pPr>
            <a:r>
              <a:rPr lang="en-US" sz="1800" b="1" i="0" u="none" strike="noStrike" dirty="0">
                <a:solidFill>
                  <a:srgbClr val="000000"/>
                </a:solidFill>
                <a:effectLst/>
                <a:latin typeface="Times New Roman" panose="02020603050405020304" pitchFamily="18" charset="0"/>
                <a:cs typeface="Times New Roman" panose="02020603050405020304" pitchFamily="18" charset="0"/>
              </a:rPr>
              <a:t>-by</a:t>
            </a:r>
          </a:p>
          <a:p>
            <a:pPr algn="ctr" rtl="0">
              <a:spcBef>
                <a:spcPts val="1200"/>
              </a:spcBef>
              <a:spcAft>
                <a:spcPts val="1200"/>
              </a:spcAft>
            </a:pPr>
            <a:r>
              <a:rPr lang="en-US" sz="1800" b="1" i="0" u="none" strike="noStrike" dirty="0">
                <a:solidFill>
                  <a:srgbClr val="000000"/>
                </a:solidFill>
                <a:effectLst/>
                <a:latin typeface="Times New Roman" panose="02020603050405020304" pitchFamily="18" charset="0"/>
                <a:cs typeface="Times New Roman" panose="02020603050405020304" pitchFamily="18" charset="0"/>
              </a:rPr>
              <a:t>(Group 16)</a:t>
            </a:r>
          </a:p>
          <a:p>
            <a:pPr algn="ctr" rtl="0">
              <a:spcBef>
                <a:spcPts val="1200"/>
              </a:spcBef>
              <a:spcAft>
                <a:spcPts val="1200"/>
              </a:spcAft>
            </a:pPr>
            <a:r>
              <a:rPr lang="en-US" sz="1800" b="1" i="0" u="none" strike="noStrike" dirty="0">
                <a:solidFill>
                  <a:srgbClr val="000000"/>
                </a:solidFill>
                <a:effectLst/>
                <a:latin typeface="Times New Roman" panose="02020603050405020304" pitchFamily="18" charset="0"/>
                <a:cs typeface="Times New Roman" panose="02020603050405020304" pitchFamily="18" charset="0"/>
              </a:rPr>
              <a:t>Daniel Bond dab200000</a:t>
            </a:r>
            <a:endParaRPr lang="en-US" b="0" dirty="0">
              <a:effectLst/>
              <a:latin typeface="Times New Roman" panose="02020603050405020304" pitchFamily="18" charset="0"/>
              <a:cs typeface="Times New Roman" panose="02020603050405020304" pitchFamily="18" charset="0"/>
            </a:endParaRPr>
          </a:p>
          <a:p>
            <a:pPr algn="ctr" rtl="0">
              <a:spcBef>
                <a:spcPts val="1200"/>
              </a:spcBef>
              <a:spcAft>
                <a:spcPts val="1200"/>
              </a:spcAft>
            </a:pPr>
            <a:r>
              <a:rPr lang="en-US" sz="1800" b="1" i="0" u="none" strike="noStrike" dirty="0">
                <a:solidFill>
                  <a:srgbClr val="000000"/>
                </a:solidFill>
                <a:effectLst/>
                <a:latin typeface="Times New Roman" panose="02020603050405020304" pitchFamily="18" charset="0"/>
                <a:cs typeface="Times New Roman" panose="02020603050405020304" pitchFamily="18" charset="0"/>
              </a:rPr>
              <a:t>Manoj </a:t>
            </a:r>
            <a:r>
              <a:rPr lang="en-US" sz="1800" b="1" i="0" u="none" strike="noStrike" dirty="0" err="1">
                <a:solidFill>
                  <a:srgbClr val="000000"/>
                </a:solidFill>
                <a:effectLst/>
                <a:latin typeface="Times New Roman" panose="02020603050405020304" pitchFamily="18" charset="0"/>
                <a:cs typeface="Times New Roman" panose="02020603050405020304" pitchFamily="18" charset="0"/>
              </a:rPr>
              <a:t>Mareedu</a:t>
            </a:r>
            <a:r>
              <a:rPr lang="en-US" sz="1800" b="1" i="0" u="none" strike="noStrike" dirty="0">
                <a:solidFill>
                  <a:srgbClr val="000000"/>
                </a:solidFill>
                <a:effectLst/>
                <a:latin typeface="Times New Roman" panose="02020603050405020304" pitchFamily="18" charset="0"/>
                <a:cs typeface="Times New Roman" panose="02020603050405020304" pitchFamily="18" charset="0"/>
              </a:rPr>
              <a:t> mxm220069</a:t>
            </a:r>
            <a:endParaRPr lang="en-US" b="0" dirty="0">
              <a:effectLst/>
              <a:latin typeface="Times New Roman" panose="02020603050405020304" pitchFamily="18" charset="0"/>
              <a:cs typeface="Times New Roman" panose="02020603050405020304" pitchFamily="18" charset="0"/>
            </a:endParaRPr>
          </a:p>
          <a:p>
            <a:pPr algn="ctr" rtl="0">
              <a:spcBef>
                <a:spcPts val="1200"/>
              </a:spcBef>
              <a:spcAft>
                <a:spcPts val="1200"/>
              </a:spcAft>
            </a:pPr>
            <a:r>
              <a:rPr lang="en-US" sz="1800" b="1" i="0" u="none" strike="noStrike" dirty="0" err="1">
                <a:solidFill>
                  <a:srgbClr val="000000"/>
                </a:solidFill>
                <a:effectLst/>
                <a:latin typeface="Times New Roman" panose="02020603050405020304" pitchFamily="18" charset="0"/>
                <a:cs typeface="Times New Roman" panose="02020603050405020304" pitchFamily="18" charset="0"/>
              </a:rPr>
              <a:t>Yashasvi</a:t>
            </a:r>
            <a:r>
              <a:rPr lang="en-US" sz="18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1800" b="1" i="0" u="none" strike="noStrike" dirty="0" err="1">
                <a:solidFill>
                  <a:srgbClr val="000000"/>
                </a:solidFill>
                <a:effectLst/>
                <a:latin typeface="Times New Roman" panose="02020603050405020304" pitchFamily="18" charset="0"/>
                <a:cs typeface="Times New Roman" panose="02020603050405020304" pitchFamily="18" charset="0"/>
              </a:rPr>
              <a:t>Pamu</a:t>
            </a:r>
            <a:r>
              <a:rPr lang="en-US" sz="1800" b="1" i="0" u="none" strike="noStrike" dirty="0">
                <a:solidFill>
                  <a:srgbClr val="000000"/>
                </a:solidFill>
                <a:effectLst/>
                <a:latin typeface="Times New Roman" panose="02020603050405020304" pitchFamily="18" charset="0"/>
                <a:cs typeface="Times New Roman" panose="02020603050405020304" pitchFamily="18" charset="0"/>
              </a:rPr>
              <a:t> yxp220001</a:t>
            </a:r>
            <a:endParaRPr lang="en-US" b="0" dirty="0">
              <a:effectLst/>
              <a:latin typeface="Times New Roman" panose="02020603050405020304" pitchFamily="18" charset="0"/>
              <a:cs typeface="Times New Roman" panose="02020603050405020304" pitchFamily="18" charset="0"/>
            </a:endParaRPr>
          </a:p>
          <a:p>
            <a:pPr algn="ctr" rtl="0">
              <a:spcBef>
                <a:spcPts val="1200"/>
              </a:spcBef>
              <a:spcAft>
                <a:spcPts val="1200"/>
              </a:spcAft>
            </a:pPr>
            <a:r>
              <a:rPr lang="en-US" sz="1800" b="1" i="0" u="none" strike="noStrike" dirty="0" err="1">
                <a:solidFill>
                  <a:srgbClr val="000000"/>
                </a:solidFill>
                <a:effectLst/>
                <a:latin typeface="Times New Roman" panose="02020603050405020304" pitchFamily="18" charset="0"/>
                <a:cs typeface="Times New Roman" panose="02020603050405020304" pitchFamily="18" charset="0"/>
              </a:rPr>
              <a:t>Nallam</a:t>
            </a:r>
            <a:r>
              <a:rPr lang="en-US" sz="18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1800" b="1" i="0" u="none" strike="noStrike" dirty="0" err="1">
                <a:solidFill>
                  <a:srgbClr val="000000"/>
                </a:solidFill>
                <a:effectLst/>
                <a:latin typeface="Times New Roman" panose="02020603050405020304" pitchFamily="18" charset="0"/>
                <a:cs typeface="Times New Roman" panose="02020603050405020304" pitchFamily="18" charset="0"/>
              </a:rPr>
              <a:t>Paramkousam</a:t>
            </a:r>
            <a:r>
              <a:rPr lang="en-US" sz="18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1800" b="1" i="0" u="none" strike="noStrike" dirty="0" err="1">
                <a:solidFill>
                  <a:srgbClr val="000000"/>
                </a:solidFill>
                <a:effectLst/>
                <a:latin typeface="Times New Roman" panose="02020603050405020304" pitchFamily="18" charset="0"/>
                <a:cs typeface="Times New Roman" panose="02020603050405020304" pitchFamily="18" charset="0"/>
              </a:rPr>
              <a:t>Nallam</a:t>
            </a:r>
            <a:r>
              <a:rPr lang="en-US" sz="1800" b="1" i="0" u="none" strike="noStrike" dirty="0">
                <a:solidFill>
                  <a:srgbClr val="000000"/>
                </a:solidFill>
                <a:effectLst/>
                <a:latin typeface="Times New Roman" panose="02020603050405020304" pitchFamily="18" charset="0"/>
                <a:cs typeface="Times New Roman" panose="02020603050405020304" pitchFamily="18" charset="0"/>
              </a:rPr>
              <a:t> nxn220021</a:t>
            </a:r>
            <a:endParaRPr lang="en-US" b="0" dirty="0">
              <a:effectLst/>
              <a:latin typeface="Times New Roman" panose="02020603050405020304" pitchFamily="18" charset="0"/>
              <a:cs typeface="Times New Roman" panose="02020603050405020304" pitchFamily="18" charset="0"/>
            </a:endParaRPr>
          </a:p>
          <a:p>
            <a:pPr algn="ctr" rtl="0">
              <a:spcBef>
                <a:spcPts val="1200"/>
              </a:spcBef>
              <a:spcAft>
                <a:spcPts val="1200"/>
              </a:spcAft>
            </a:pPr>
            <a:r>
              <a:rPr lang="en-US" sz="1800" b="1" i="0" u="none" strike="noStrike" dirty="0">
                <a:solidFill>
                  <a:srgbClr val="000000"/>
                </a:solidFill>
                <a:effectLst/>
                <a:latin typeface="Times New Roman" panose="02020603050405020304" pitchFamily="18" charset="0"/>
                <a:cs typeface="Times New Roman" panose="02020603050405020304" pitchFamily="18" charset="0"/>
              </a:rPr>
              <a:t>Pooja Reddy </a:t>
            </a:r>
            <a:r>
              <a:rPr lang="en-US" sz="1800" b="1" i="0" u="none" strike="noStrike" dirty="0" err="1">
                <a:solidFill>
                  <a:srgbClr val="000000"/>
                </a:solidFill>
                <a:effectLst/>
                <a:latin typeface="Times New Roman" panose="02020603050405020304" pitchFamily="18" charset="0"/>
                <a:cs typeface="Times New Roman" panose="02020603050405020304" pitchFamily="18" charset="0"/>
              </a:rPr>
              <a:t>Donda</a:t>
            </a:r>
            <a:r>
              <a:rPr lang="en-US" sz="1800" b="1" i="0" u="none" strike="noStrike" dirty="0">
                <a:solidFill>
                  <a:srgbClr val="000000"/>
                </a:solidFill>
                <a:effectLst/>
                <a:latin typeface="Times New Roman" panose="02020603050405020304" pitchFamily="18" charset="0"/>
                <a:cs typeface="Times New Roman" panose="02020603050405020304" pitchFamily="18" charset="0"/>
              </a:rPr>
              <a:t> pxd210043</a:t>
            </a:r>
            <a:endParaRPr lang="en-US" b="0" dirty="0">
              <a:effectLst/>
              <a:latin typeface="Times New Roman" panose="02020603050405020304" pitchFamily="18" charset="0"/>
              <a:cs typeface="Times New Roman" panose="02020603050405020304" pitchFamily="18" charset="0"/>
            </a:endParaRPr>
          </a:p>
          <a:p>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D593AF9-EA2A-EA4F-A857-D1132A791167}"/>
              </a:ext>
            </a:extLst>
          </p:cNvPr>
          <p:cNvSpPr>
            <a:spLocks noGrp="1"/>
          </p:cNvSpPr>
          <p:nvPr>
            <p:ph type="sldNum" sz="quarter" idx="12"/>
          </p:nvPr>
        </p:nvSpPr>
        <p:spPr/>
        <p:txBody>
          <a:bodyPr/>
          <a:lstStyle/>
          <a:p>
            <a:fld id="{909D876A-883C-48ED-88D4-66AAECF2245D}" type="slidenum">
              <a:rPr lang="en-US" smtClean="0"/>
              <a:t>1</a:t>
            </a:fld>
            <a:endParaRPr lang="en-US"/>
          </a:p>
        </p:txBody>
      </p:sp>
    </p:spTree>
    <p:extLst>
      <p:ext uri="{BB962C8B-B14F-4D97-AF65-F5344CB8AC3E}">
        <p14:creationId xmlns:p14="http://schemas.microsoft.com/office/powerpoint/2010/main" val="3919732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EB417-9EE5-D3E6-6993-442B1E3D9A18}"/>
              </a:ext>
            </a:extLst>
          </p:cNvPr>
          <p:cNvSpPr>
            <a:spLocks noGrp="1"/>
          </p:cNvSpPr>
          <p:nvPr>
            <p:ph type="title"/>
          </p:nvPr>
        </p:nvSpPr>
        <p:spPr/>
        <p:txBody>
          <a:bodyPr/>
          <a:lstStyle/>
          <a:p>
            <a:r>
              <a:rPr lang="en-US" dirty="0"/>
              <a:t>Polynomial</a:t>
            </a:r>
          </a:p>
        </p:txBody>
      </p:sp>
      <p:sp>
        <p:nvSpPr>
          <p:cNvPr id="3" name="Content Placeholder 2">
            <a:extLst>
              <a:ext uri="{FF2B5EF4-FFF2-40B4-BE49-F238E27FC236}">
                <a16:creationId xmlns:a16="http://schemas.microsoft.com/office/drawing/2014/main" id="{94022A62-0FE2-A437-5B0F-D9F50C3E7E0C}"/>
              </a:ext>
            </a:extLst>
          </p:cNvPr>
          <p:cNvSpPr>
            <a:spLocks noGrp="1"/>
          </p:cNvSpPr>
          <p:nvPr>
            <p:ph idx="1"/>
          </p:nvPr>
        </p:nvSpPr>
        <p:spPr>
          <a:xfrm>
            <a:off x="838200" y="2090057"/>
            <a:ext cx="6330043" cy="4086906"/>
          </a:xfrm>
        </p:spPr>
        <p:txBody>
          <a:bodyPr/>
          <a:lstStyle/>
          <a:p>
            <a:r>
              <a:rPr lang="en-US" dirty="0"/>
              <a:t>Created from the final formula and instead of using all brands, just the significant ones found in the Lasso</a:t>
            </a:r>
          </a:p>
          <a:p>
            <a:r>
              <a:rPr lang="en-US" dirty="0"/>
              <a:t>This was to see combinatorial effects of the variables</a:t>
            </a:r>
          </a:p>
          <a:p>
            <a:r>
              <a:rPr lang="en-US" dirty="0"/>
              <a:t>Then be used to make predictions for similar events for 2018,2020,2022</a:t>
            </a:r>
          </a:p>
          <a:p>
            <a:endParaRPr lang="en-US" dirty="0"/>
          </a:p>
          <a:p>
            <a:endParaRPr lang="en-US" dirty="0"/>
          </a:p>
        </p:txBody>
      </p:sp>
      <p:pic>
        <p:nvPicPr>
          <p:cNvPr id="2050" name="Picture 2" descr="image">
            <a:extLst>
              <a:ext uri="{FF2B5EF4-FFF2-40B4-BE49-F238E27FC236}">
                <a16:creationId xmlns:a16="http://schemas.microsoft.com/office/drawing/2014/main" id="{DC30B847-9375-C3CD-FEDA-F97910E7F4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3737" y="1845129"/>
            <a:ext cx="4918873" cy="374604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1317FAA9-C690-39E6-7281-DDECD30E2641}"/>
              </a:ext>
            </a:extLst>
          </p:cNvPr>
          <p:cNvSpPr>
            <a:spLocks noGrp="1"/>
          </p:cNvSpPr>
          <p:nvPr>
            <p:ph type="sldNum" sz="quarter" idx="12"/>
          </p:nvPr>
        </p:nvSpPr>
        <p:spPr/>
        <p:txBody>
          <a:bodyPr/>
          <a:lstStyle/>
          <a:p>
            <a:fld id="{909D876A-883C-48ED-88D4-66AAECF2245D}" type="slidenum">
              <a:rPr lang="en-US" smtClean="0"/>
              <a:t>10</a:t>
            </a:fld>
            <a:endParaRPr lang="en-US"/>
          </a:p>
        </p:txBody>
      </p:sp>
    </p:spTree>
    <p:extLst>
      <p:ext uri="{BB962C8B-B14F-4D97-AF65-F5344CB8AC3E}">
        <p14:creationId xmlns:p14="http://schemas.microsoft.com/office/powerpoint/2010/main" val="2050683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91FCF-BBF2-8D0D-1CBA-0F9CC0A9EC2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61DE8A2-F53D-C8F6-704E-0AE3DE5AAB41}"/>
              </a:ext>
            </a:extLst>
          </p:cNvPr>
          <p:cNvSpPr>
            <a:spLocks noGrp="1"/>
          </p:cNvSpPr>
          <p:nvPr>
            <p:ph idx="1"/>
          </p:nvPr>
        </p:nvSpPr>
        <p:spPr/>
        <p:txBody>
          <a:bodyPr>
            <a:normAutofit/>
          </a:bodyPr>
          <a:lstStyle/>
          <a:p>
            <a:r>
              <a:rPr lang="en-US" sz="2000" dirty="0"/>
              <a:t>There was indeed regionality, there was a significant difference of Unit Sales No Merch between the regions (namely North &amp; South East, and the Plains should be looked at)</a:t>
            </a:r>
          </a:p>
          <a:p>
            <a:r>
              <a:rPr lang="en-US" sz="2000" dirty="0"/>
              <a:t>There was seasonality, significant difference for the three years </a:t>
            </a:r>
          </a:p>
          <a:p>
            <a:r>
              <a:rPr lang="en-US" sz="2000" dirty="0"/>
              <a:t>For brands,</a:t>
            </a:r>
            <a:r>
              <a:rPr lang="en-US" sz="2000" b="0" i="0" u="none" strike="noStrike" dirty="0">
                <a:solidFill>
                  <a:srgbClr val="000000"/>
                </a:solidFill>
                <a:effectLst/>
                <a:latin typeface="Times New Roman" panose="02020603050405020304" pitchFamily="18" charset="0"/>
              </a:rPr>
              <a:t> Blue Bonnet, Imperial RFG, the private labels, and Smart Balance were significant using the Lasso model. </a:t>
            </a:r>
          </a:p>
          <a:p>
            <a:r>
              <a:rPr lang="en-US" sz="2000" b="0" i="0" u="none" strike="noStrike" dirty="0">
                <a:solidFill>
                  <a:srgbClr val="000000"/>
                </a:solidFill>
                <a:effectLst/>
                <a:latin typeface="Times New Roman" panose="02020603050405020304" pitchFamily="18" charset="0"/>
              </a:rPr>
              <a:t>Conagra should study the Imperial brand first since it is a significant competitor and if possible the private labels though this could be tough due to they do not fall under any one business</a:t>
            </a:r>
          </a:p>
          <a:p>
            <a:r>
              <a:rPr lang="en-US" sz="2000" dirty="0">
                <a:solidFill>
                  <a:srgbClr val="000000"/>
                </a:solidFill>
                <a:latin typeface="Times New Roman" panose="02020603050405020304" pitchFamily="18" charset="0"/>
              </a:rPr>
              <a:t>Price elasticity, we noticed a pattern with the summary statistic but when using lasso, the Price Per Unit No Merch was not that significant though the Any Merch Counterpart was significantly negative </a:t>
            </a:r>
          </a:p>
          <a:p>
            <a:r>
              <a:rPr lang="en-US" sz="2000" dirty="0">
                <a:solidFill>
                  <a:srgbClr val="000000"/>
                </a:solidFill>
                <a:latin typeface="Times New Roman" panose="02020603050405020304" pitchFamily="18" charset="0"/>
              </a:rPr>
              <a:t>During the years tested, customers did not really care about the price so Conagra could think about lowering prices a little or even not raising them while others do. This could build good will with customers and take market share from other brands that do raise.</a:t>
            </a:r>
          </a:p>
          <a:p>
            <a:endParaRPr lang="en-US" sz="2000" dirty="0"/>
          </a:p>
        </p:txBody>
      </p:sp>
      <p:sp>
        <p:nvSpPr>
          <p:cNvPr id="4" name="Slide Number Placeholder 3">
            <a:extLst>
              <a:ext uri="{FF2B5EF4-FFF2-40B4-BE49-F238E27FC236}">
                <a16:creationId xmlns:a16="http://schemas.microsoft.com/office/drawing/2014/main" id="{3613A99C-0917-F0B8-C0B0-6179A0DC4147}"/>
              </a:ext>
            </a:extLst>
          </p:cNvPr>
          <p:cNvSpPr>
            <a:spLocks noGrp="1"/>
          </p:cNvSpPr>
          <p:nvPr>
            <p:ph type="sldNum" sz="quarter" idx="12"/>
          </p:nvPr>
        </p:nvSpPr>
        <p:spPr/>
        <p:txBody>
          <a:bodyPr/>
          <a:lstStyle/>
          <a:p>
            <a:fld id="{909D876A-883C-48ED-88D4-66AAECF2245D}" type="slidenum">
              <a:rPr lang="en-US" smtClean="0"/>
              <a:t>11</a:t>
            </a:fld>
            <a:endParaRPr lang="en-US"/>
          </a:p>
        </p:txBody>
      </p:sp>
    </p:spTree>
    <p:extLst>
      <p:ext uri="{BB962C8B-B14F-4D97-AF65-F5344CB8AC3E}">
        <p14:creationId xmlns:p14="http://schemas.microsoft.com/office/powerpoint/2010/main" val="4227367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E4F2B-CF23-6800-6F43-FD7A2A7647E3}"/>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97F56962-FC51-11A8-C7C4-4D437403AFDA}"/>
              </a:ext>
            </a:extLst>
          </p:cNvPr>
          <p:cNvSpPr>
            <a:spLocks noGrp="1"/>
          </p:cNvSpPr>
          <p:nvPr>
            <p:ph idx="1"/>
          </p:nvPr>
        </p:nvSpPr>
        <p:spPr/>
        <p:txBody>
          <a:bodyPr>
            <a:normAutofit/>
          </a:bodyPr>
          <a:lstStyle/>
          <a:p>
            <a:r>
              <a:rPr lang="en-US" sz="1500" dirty="0"/>
              <a:t>Objective: Analyze table spread sales data to identify trends in regionality, seasonality, brand effects, price elasticity, and the impact of COVID-19.</a:t>
            </a:r>
          </a:p>
          <a:p>
            <a:r>
              <a:rPr lang="en-US" sz="1500" dirty="0"/>
              <a:t>Findings: Over three years, there was a decrease in brand count, an increase in mean dollar sales and price per unit, and a inconsistent units sold pattern.</a:t>
            </a:r>
          </a:p>
          <a:p>
            <a:r>
              <a:rPr lang="en-US" sz="1500" dirty="0"/>
              <a:t>Model: A linear regression model was developed to identify the impact of various variables on units sold without merchandising, with the Southeast and Northeast regions having the best effect on sales, while the Plains region had the worst.</a:t>
            </a:r>
          </a:p>
          <a:p>
            <a:r>
              <a:rPr lang="en-US" sz="1500" dirty="0"/>
              <a:t>Hypothesis Testing: Differences in units sold between years were significant, and an ANOVA test showed significant differences in unit sales between regions for each year.</a:t>
            </a:r>
          </a:p>
          <a:p>
            <a:r>
              <a:rPr lang="en-US" sz="1500" dirty="0"/>
              <a:t>Recommendations: Focus on studying the Northeast, Southeast, and Plains regions to understand what makes them successful or unsuccessful. Consider not raising prices or lowering them slightly to gain customer goodwill and prioritize the </a:t>
            </a:r>
            <a:r>
              <a:rPr lang="en-US" sz="1500" dirty="0" err="1"/>
              <a:t>BlueBonnet</a:t>
            </a:r>
            <a:r>
              <a:rPr lang="en-US" sz="1500" dirty="0"/>
              <a:t> brand over Smart Balance. Monitor the Imperial RFG and Private Label brands.</a:t>
            </a:r>
          </a:p>
          <a:p>
            <a:r>
              <a:rPr lang="en-US" sz="1500" dirty="0"/>
              <a:t>Linear Regression Equation: Unit Sales No Merch = (Base Volume Sales) + (Price per Unit No Merch) + (Price per Unit Any Merch) + (ACV Weighted Distribution No Merch) + (ACV Weighted Distribution Any Merch) + (Brands) + (Regions) + (Years).</a:t>
            </a:r>
          </a:p>
          <a:p>
            <a:endParaRPr lang="en-US" dirty="0"/>
          </a:p>
        </p:txBody>
      </p:sp>
      <p:sp>
        <p:nvSpPr>
          <p:cNvPr id="4" name="Slide Number Placeholder 3">
            <a:extLst>
              <a:ext uri="{FF2B5EF4-FFF2-40B4-BE49-F238E27FC236}">
                <a16:creationId xmlns:a16="http://schemas.microsoft.com/office/drawing/2014/main" id="{502B5A65-5116-00A4-3E3E-74F2F3B9B100}"/>
              </a:ext>
            </a:extLst>
          </p:cNvPr>
          <p:cNvSpPr>
            <a:spLocks noGrp="1"/>
          </p:cNvSpPr>
          <p:nvPr>
            <p:ph type="sldNum" sz="quarter" idx="12"/>
          </p:nvPr>
        </p:nvSpPr>
        <p:spPr/>
        <p:txBody>
          <a:bodyPr/>
          <a:lstStyle/>
          <a:p>
            <a:fld id="{909D876A-883C-48ED-88D4-66AAECF2245D}" type="slidenum">
              <a:rPr lang="en-US" smtClean="0"/>
              <a:t>2</a:t>
            </a:fld>
            <a:endParaRPr lang="en-US"/>
          </a:p>
        </p:txBody>
      </p:sp>
    </p:spTree>
    <p:extLst>
      <p:ext uri="{BB962C8B-B14F-4D97-AF65-F5344CB8AC3E}">
        <p14:creationId xmlns:p14="http://schemas.microsoft.com/office/powerpoint/2010/main" val="3191867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16781-D072-686B-BFAD-9294E738D88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7ED48654-2A12-D10B-B8D9-037D49FA045B}"/>
              </a:ext>
            </a:extLst>
          </p:cNvPr>
          <p:cNvSpPr>
            <a:spLocks noGrp="1"/>
          </p:cNvSpPr>
          <p:nvPr>
            <p:ph idx="1"/>
          </p:nvPr>
        </p:nvSpPr>
        <p:spPr/>
        <p:txBody>
          <a:bodyPr>
            <a:normAutofit/>
          </a:bodyPr>
          <a:lstStyle/>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Conagra Brands seeks to optimize their brand portfolio and accelerate growth</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Four questions to answer: regionality, seasonality, brand effect, price elasticity</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Identify regions and brands that have significant effects on unit sales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Prioritize resources on high-performing regions and brands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Understand how years (2018, 2020, 2022) affected sales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Identify which brands had higher demand during crises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Analyze impact of prices on sales to adjust pricing strategies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Make data-driven decisions based on insights from the data</a:t>
            </a:r>
          </a:p>
          <a:p>
            <a:endParaRPr lang="en-US" dirty="0"/>
          </a:p>
        </p:txBody>
      </p:sp>
      <p:sp>
        <p:nvSpPr>
          <p:cNvPr id="4" name="Slide Number Placeholder 3">
            <a:extLst>
              <a:ext uri="{FF2B5EF4-FFF2-40B4-BE49-F238E27FC236}">
                <a16:creationId xmlns:a16="http://schemas.microsoft.com/office/drawing/2014/main" id="{FD9AA87D-F964-E7D5-EEAC-99E2F7740B5E}"/>
              </a:ext>
            </a:extLst>
          </p:cNvPr>
          <p:cNvSpPr>
            <a:spLocks noGrp="1"/>
          </p:cNvSpPr>
          <p:nvPr>
            <p:ph type="sldNum" sz="quarter" idx="12"/>
          </p:nvPr>
        </p:nvSpPr>
        <p:spPr/>
        <p:txBody>
          <a:bodyPr/>
          <a:lstStyle/>
          <a:p>
            <a:fld id="{909D876A-883C-48ED-88D4-66AAECF2245D}" type="slidenum">
              <a:rPr lang="en-US" smtClean="0"/>
              <a:t>3</a:t>
            </a:fld>
            <a:endParaRPr lang="en-US"/>
          </a:p>
        </p:txBody>
      </p:sp>
    </p:spTree>
    <p:extLst>
      <p:ext uri="{BB962C8B-B14F-4D97-AF65-F5344CB8AC3E}">
        <p14:creationId xmlns:p14="http://schemas.microsoft.com/office/powerpoint/2010/main" val="4222164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1AA3F-5993-87CA-4A68-F09FAE0C984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Preprocessing</a:t>
            </a:r>
          </a:p>
        </p:txBody>
      </p:sp>
      <p:sp>
        <p:nvSpPr>
          <p:cNvPr id="3" name="Content Placeholder 2">
            <a:extLst>
              <a:ext uri="{FF2B5EF4-FFF2-40B4-BE49-F238E27FC236}">
                <a16:creationId xmlns:a16="http://schemas.microsoft.com/office/drawing/2014/main" id="{DD9468F7-A323-F1EE-D9B7-6C709DFEC075}"/>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Preprocessing data is crucial for data analysis to extract meaningful insights.</a:t>
            </a:r>
          </a:p>
          <a:p>
            <a:r>
              <a:rPr lang="en-US" sz="2000" dirty="0">
                <a:latin typeface="Times New Roman" panose="02020603050405020304" pitchFamily="18" charset="0"/>
                <a:cs typeface="Times New Roman" panose="02020603050405020304" pitchFamily="18" charset="0"/>
              </a:rPr>
              <a:t>Our rigorous process involved replacing null values with zeros and removing duplicate entries.</a:t>
            </a:r>
          </a:p>
          <a:p>
            <a:r>
              <a:rPr lang="en-US" sz="2000" dirty="0">
                <a:latin typeface="Times New Roman" panose="02020603050405020304" pitchFamily="18" charset="0"/>
                <a:cs typeface="Times New Roman" panose="02020603050405020304" pitchFamily="18" charset="0"/>
              </a:rPr>
              <a:t>We extracted year and brand name and created separate columns for each, adding dummy variables for brands, years, and geography.</a:t>
            </a:r>
          </a:p>
          <a:p>
            <a:r>
              <a:rPr lang="en-US" sz="2000" dirty="0">
                <a:latin typeface="Times New Roman" panose="02020603050405020304" pitchFamily="18" charset="0"/>
                <a:cs typeface="Times New Roman" panose="02020603050405020304" pitchFamily="18" charset="0"/>
              </a:rPr>
              <a:t>We merged datasets from 2018, 2020, and 2022 to examine the impact of COVID-19 on sales during pre-crisis, crisis, and post-crisis periods.</a:t>
            </a:r>
          </a:p>
          <a:p>
            <a:r>
              <a:rPr lang="en-US" sz="2000" dirty="0">
                <a:latin typeface="Times New Roman" panose="02020603050405020304" pitchFamily="18" charset="0"/>
                <a:cs typeface="Times New Roman" panose="02020603050405020304" pitchFamily="18" charset="0"/>
              </a:rPr>
              <a:t>We excluded 2019 and 2021 to maintain relevance and ensure accurate findings.</a:t>
            </a:r>
          </a:p>
          <a:p>
            <a:r>
              <a:rPr lang="en-US" sz="2000" dirty="0">
                <a:latin typeface="Times New Roman" panose="02020603050405020304" pitchFamily="18" charset="0"/>
                <a:cs typeface="Times New Roman" panose="02020603050405020304" pitchFamily="18" charset="0"/>
              </a:rPr>
              <a:t>Preparing data accurately is critical for making informed decisions and taking appropriate actions.</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01879CD-440C-0831-D6E4-C62F08321DA0}"/>
              </a:ext>
            </a:extLst>
          </p:cNvPr>
          <p:cNvSpPr>
            <a:spLocks noGrp="1"/>
          </p:cNvSpPr>
          <p:nvPr>
            <p:ph type="sldNum" sz="quarter" idx="12"/>
          </p:nvPr>
        </p:nvSpPr>
        <p:spPr/>
        <p:txBody>
          <a:bodyPr/>
          <a:lstStyle/>
          <a:p>
            <a:fld id="{909D876A-883C-48ED-88D4-66AAECF2245D}" type="slidenum">
              <a:rPr lang="en-US" smtClean="0"/>
              <a:t>4</a:t>
            </a:fld>
            <a:endParaRPr lang="en-US"/>
          </a:p>
        </p:txBody>
      </p:sp>
    </p:spTree>
    <p:extLst>
      <p:ext uri="{BB962C8B-B14F-4D97-AF65-F5344CB8AC3E}">
        <p14:creationId xmlns:p14="http://schemas.microsoft.com/office/powerpoint/2010/main" val="2360165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A90A2-5E08-0F64-CEC1-8B7EC7EC240F}"/>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4ACFA57B-3C64-15A5-6E85-E6F34F1FFD16}"/>
              </a:ext>
            </a:extLst>
          </p:cNvPr>
          <p:cNvSpPr>
            <a:spLocks noGrp="1"/>
          </p:cNvSpPr>
          <p:nvPr>
            <p:ph idx="1"/>
          </p:nvPr>
        </p:nvSpPr>
        <p:spPr/>
        <p:txBody>
          <a:bodyPr/>
          <a:lstStyle/>
          <a:p>
            <a:r>
              <a:rPr lang="en-US" dirty="0"/>
              <a:t>We looked at the summary statistics for 2018,2020,2022</a:t>
            </a:r>
          </a:p>
          <a:p>
            <a:r>
              <a:rPr lang="en-US" dirty="0"/>
              <a:t>Noticed that the count for observations steadily went down.</a:t>
            </a:r>
          </a:p>
          <a:p>
            <a:pPr lvl="1"/>
            <a:r>
              <a:rPr lang="en-US" dirty="0"/>
              <a:t>This could be from brands being dropped due to supply chain issues, low demand, or another unforeseen issue</a:t>
            </a:r>
          </a:p>
          <a:p>
            <a:r>
              <a:rPr lang="en-US" dirty="0"/>
              <a:t>For the means, Price per unit and Sales Dollars went up consistently from 2018 to 2022.</a:t>
            </a:r>
          </a:p>
          <a:p>
            <a:r>
              <a:rPr lang="en-US" dirty="0"/>
              <a:t>Unit sales no merch went up in 2020 but down in 2022 but still above 2018 levels.</a:t>
            </a:r>
          </a:p>
          <a:p>
            <a:endParaRPr lang="en-US" dirty="0"/>
          </a:p>
          <a:p>
            <a:pPr marL="457200" lvl="1" indent="0">
              <a:buNone/>
            </a:pPr>
            <a:endParaRPr lang="en-US" dirty="0"/>
          </a:p>
        </p:txBody>
      </p:sp>
      <p:sp>
        <p:nvSpPr>
          <p:cNvPr id="4" name="Slide Number Placeholder 3">
            <a:extLst>
              <a:ext uri="{FF2B5EF4-FFF2-40B4-BE49-F238E27FC236}">
                <a16:creationId xmlns:a16="http://schemas.microsoft.com/office/drawing/2014/main" id="{A2CEF4B9-C200-7945-839E-B7A5C00FD4D0}"/>
              </a:ext>
            </a:extLst>
          </p:cNvPr>
          <p:cNvSpPr>
            <a:spLocks noGrp="1"/>
          </p:cNvSpPr>
          <p:nvPr>
            <p:ph type="sldNum" sz="quarter" idx="12"/>
          </p:nvPr>
        </p:nvSpPr>
        <p:spPr/>
        <p:txBody>
          <a:bodyPr/>
          <a:lstStyle/>
          <a:p>
            <a:fld id="{909D876A-883C-48ED-88D4-66AAECF2245D}" type="slidenum">
              <a:rPr lang="en-US" smtClean="0"/>
              <a:t>5</a:t>
            </a:fld>
            <a:endParaRPr lang="en-US"/>
          </a:p>
        </p:txBody>
      </p:sp>
    </p:spTree>
    <p:extLst>
      <p:ext uri="{BB962C8B-B14F-4D97-AF65-F5344CB8AC3E}">
        <p14:creationId xmlns:p14="http://schemas.microsoft.com/office/powerpoint/2010/main" val="3336486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A3784D-B6FB-7163-37A4-F86AF0942DF7}"/>
              </a:ext>
            </a:extLst>
          </p:cNvPr>
          <p:cNvSpPr>
            <a:spLocks noGrp="1"/>
          </p:cNvSpPr>
          <p:nvPr>
            <p:ph type="title"/>
          </p:nvPr>
        </p:nvSpPr>
        <p:spPr>
          <a:xfrm>
            <a:off x="836680" y="331916"/>
            <a:ext cx="6002110" cy="1495425"/>
          </a:xfrm>
        </p:spPr>
        <p:txBody>
          <a:bodyPr>
            <a:normAutofit/>
          </a:bodyPr>
          <a:lstStyle/>
          <a:p>
            <a:r>
              <a:rPr lang="en-US" sz="4000" dirty="0"/>
              <a:t>Correlation</a:t>
            </a:r>
          </a:p>
        </p:txBody>
      </p:sp>
      <p:sp>
        <p:nvSpPr>
          <p:cNvPr id="3" name="Content Placeholder 2">
            <a:extLst>
              <a:ext uri="{FF2B5EF4-FFF2-40B4-BE49-F238E27FC236}">
                <a16:creationId xmlns:a16="http://schemas.microsoft.com/office/drawing/2014/main" id="{59D1985E-C5DE-F428-441F-D3D2B2A2DE6B}"/>
              </a:ext>
            </a:extLst>
          </p:cNvPr>
          <p:cNvSpPr>
            <a:spLocks noGrp="1"/>
          </p:cNvSpPr>
          <p:nvPr>
            <p:ph idx="1"/>
          </p:nvPr>
        </p:nvSpPr>
        <p:spPr>
          <a:xfrm>
            <a:off x="836680" y="2073729"/>
            <a:ext cx="6002110" cy="4060372"/>
          </a:xfrm>
        </p:spPr>
        <p:txBody>
          <a:bodyPr>
            <a:normAutofit lnSpcReduction="10000"/>
          </a:bodyPr>
          <a:lstStyle/>
          <a:p>
            <a:pPr>
              <a:buFont typeface="Arial" panose="020B0604020202020204" pitchFamily="34" charset="0"/>
              <a:buChar char="•"/>
            </a:pPr>
            <a:r>
              <a:rPr lang="en-US" sz="1700" dirty="0"/>
              <a:t>No Merch and Any Merch variables had high correlation with themselves, but little correlation with price per unit variables.</a:t>
            </a:r>
          </a:p>
          <a:p>
            <a:pPr>
              <a:buFont typeface="Arial" panose="020B0604020202020204" pitchFamily="34" charset="0"/>
              <a:buChar char="•"/>
            </a:pPr>
            <a:r>
              <a:rPr lang="en-US" sz="1700" dirty="0"/>
              <a:t>No Merch Dollar Sales was highly correlated with Base Unit and Dollar Sales, while Any Merch was highly correlated with Incremental variables.</a:t>
            </a:r>
          </a:p>
          <a:p>
            <a:pPr>
              <a:buFont typeface="Arial" panose="020B0604020202020204" pitchFamily="34" charset="0"/>
              <a:buChar char="•"/>
            </a:pPr>
            <a:r>
              <a:rPr lang="en-US" sz="1700" dirty="0"/>
              <a:t>No merch and Any merch were somewhat correlated in cooking oils but not in table spreads, suggesting merchandising products may be helping non-merchandising variables.</a:t>
            </a:r>
          </a:p>
          <a:p>
            <a:pPr>
              <a:buFont typeface="Arial" panose="020B0604020202020204" pitchFamily="34" charset="0"/>
              <a:buChar char="•"/>
            </a:pPr>
            <a:r>
              <a:rPr lang="en-US" sz="1700" dirty="0"/>
              <a:t>Different regions were not correlated with any other variables.</a:t>
            </a:r>
          </a:p>
          <a:p>
            <a:pPr>
              <a:buFont typeface="Arial" panose="020B0604020202020204" pitchFamily="34" charset="0"/>
              <a:buChar char="•"/>
            </a:pPr>
            <a:r>
              <a:rPr lang="en-US" sz="1700" dirty="0"/>
              <a:t>Price per unit/volume of Any Merch and No Merch were not highly correlated with any other variables, which is unexpected.</a:t>
            </a:r>
          </a:p>
          <a:p>
            <a:r>
              <a:rPr lang="en-US" sz="1700" dirty="0"/>
              <a:t>Final formula: Unit sales no merch = Base Volume Sales + Price per Unit No Merch + Price per Unit Any Merch + ACV Weighted Distribution No Merch + ACV Weighted Distribution Any Merch + Brands + Regions + Years</a:t>
            </a:r>
          </a:p>
          <a:p>
            <a:pPr>
              <a:buFont typeface="Arial" panose="020B0604020202020204" pitchFamily="34" charset="0"/>
              <a:buChar char="•"/>
            </a:pPr>
            <a:endParaRPr lang="en-US" sz="1700" dirty="0"/>
          </a:p>
          <a:p>
            <a:endParaRPr lang="en-US" sz="1700" dirty="0"/>
          </a:p>
        </p:txBody>
      </p:sp>
      <p:pic>
        <p:nvPicPr>
          <p:cNvPr id="1026" name="Picture 2" descr="Chart, treemap chart&#10;&#10;Description automatically generated">
            <a:extLst>
              <a:ext uri="{FF2B5EF4-FFF2-40B4-BE49-F238E27FC236}">
                <a16:creationId xmlns:a16="http://schemas.microsoft.com/office/drawing/2014/main" id="{45B1F23A-9D87-996F-E965-241B98497F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901" r="4202"/>
          <a:stretch/>
        </p:blipFill>
        <p:spPr bwMode="auto">
          <a:xfrm>
            <a:off x="7199440" y="10"/>
            <a:ext cx="4992560" cy="6857990"/>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2929625E-5631-71BC-6CFE-F7B5B06949EF}"/>
              </a:ext>
            </a:extLst>
          </p:cNvPr>
          <p:cNvSpPr>
            <a:spLocks noGrp="1"/>
          </p:cNvSpPr>
          <p:nvPr>
            <p:ph type="sldNum" sz="quarter" idx="12"/>
          </p:nvPr>
        </p:nvSpPr>
        <p:spPr/>
        <p:txBody>
          <a:bodyPr/>
          <a:lstStyle/>
          <a:p>
            <a:fld id="{909D876A-883C-48ED-88D4-66AAECF2245D}" type="slidenum">
              <a:rPr lang="en-US" smtClean="0"/>
              <a:t>6</a:t>
            </a:fld>
            <a:endParaRPr lang="en-US"/>
          </a:p>
        </p:txBody>
      </p:sp>
    </p:spTree>
    <p:extLst>
      <p:ext uri="{BB962C8B-B14F-4D97-AF65-F5344CB8AC3E}">
        <p14:creationId xmlns:p14="http://schemas.microsoft.com/office/powerpoint/2010/main" val="3718045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Freeform: Shape 2056">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9566F36-FC6C-82D7-77DE-E23978AF3AEA}"/>
              </a:ext>
            </a:extLst>
          </p:cNvPr>
          <p:cNvSpPr>
            <a:spLocks noGrp="1"/>
          </p:cNvSpPr>
          <p:nvPr>
            <p:ph type="title"/>
          </p:nvPr>
        </p:nvSpPr>
        <p:spPr>
          <a:xfrm>
            <a:off x="1137034" y="609597"/>
            <a:ext cx="9392421" cy="1330841"/>
          </a:xfrm>
        </p:spPr>
        <p:txBody>
          <a:bodyPr>
            <a:normAutofit/>
          </a:bodyPr>
          <a:lstStyle/>
          <a:p>
            <a:r>
              <a:rPr lang="en-US" dirty="0"/>
              <a:t>Linear Regression Model</a:t>
            </a:r>
          </a:p>
        </p:txBody>
      </p:sp>
      <p:sp>
        <p:nvSpPr>
          <p:cNvPr id="3" name="Content Placeholder 2">
            <a:extLst>
              <a:ext uri="{FF2B5EF4-FFF2-40B4-BE49-F238E27FC236}">
                <a16:creationId xmlns:a16="http://schemas.microsoft.com/office/drawing/2014/main" id="{215C7924-38B6-A5E2-41EC-59AA4982D723}"/>
              </a:ext>
            </a:extLst>
          </p:cNvPr>
          <p:cNvSpPr>
            <a:spLocks noGrp="1"/>
          </p:cNvSpPr>
          <p:nvPr>
            <p:ph idx="1"/>
          </p:nvPr>
        </p:nvSpPr>
        <p:spPr>
          <a:xfrm>
            <a:off x="1137034" y="2198362"/>
            <a:ext cx="4958966" cy="3917773"/>
          </a:xfrm>
        </p:spPr>
        <p:txBody>
          <a:bodyPr>
            <a:normAutofit/>
          </a:bodyPr>
          <a:lstStyle/>
          <a:p>
            <a:pPr>
              <a:buFont typeface="Arial" panose="020B0604020202020204" pitchFamily="34" charset="0"/>
              <a:buChar char="•"/>
            </a:pPr>
            <a:r>
              <a:rPr lang="en-US" sz="1300" dirty="0"/>
              <a:t>Linear regression model used to analyze three years (2018, 2020, 2022) and effects of variables on unit sales no merch.</a:t>
            </a:r>
          </a:p>
          <a:p>
            <a:pPr>
              <a:buFont typeface="Arial" panose="020B0604020202020204" pitchFamily="34" charset="0"/>
              <a:buChar char="•"/>
            </a:pPr>
            <a:r>
              <a:rPr lang="en-US" sz="1300" dirty="0"/>
              <a:t>Price per unit no merch had a positive effect on unit sales while price per unit any merch had a negative effect.</a:t>
            </a:r>
          </a:p>
          <a:p>
            <a:pPr>
              <a:buFont typeface="Arial" panose="020B0604020202020204" pitchFamily="34" charset="0"/>
              <a:buChar char="•"/>
            </a:pPr>
            <a:r>
              <a:rPr lang="en-US" sz="1300" dirty="0"/>
              <a:t>ACV weighted distribution for both merch and non merch had less effect in magnitude than price, but any merch had negative effect.</a:t>
            </a:r>
          </a:p>
          <a:p>
            <a:pPr>
              <a:buFont typeface="Arial" panose="020B0604020202020204" pitchFamily="34" charset="0"/>
              <a:buChar char="•"/>
            </a:pPr>
            <a:r>
              <a:rPr lang="en-US" sz="1300" dirty="0"/>
              <a:t>Base volume sales, though highly correlated with unit sales no merch, had no real effect.</a:t>
            </a:r>
          </a:p>
          <a:p>
            <a:pPr>
              <a:buFont typeface="Arial" panose="020B0604020202020204" pitchFamily="34" charset="0"/>
              <a:buChar char="•"/>
            </a:pPr>
            <a:r>
              <a:rPr lang="en-US" sz="1300" dirty="0"/>
              <a:t>All regions had negative effects, but Southeast had least negative effect and Plains had most negative effect.</a:t>
            </a:r>
          </a:p>
          <a:p>
            <a:pPr>
              <a:buFont typeface="Arial" panose="020B0604020202020204" pitchFamily="34" charset="0"/>
              <a:buChar char="•"/>
            </a:pPr>
            <a:r>
              <a:rPr lang="en-US" sz="1300" dirty="0"/>
              <a:t>Brands had positive effect on unit sales but had less magnitude than regions.</a:t>
            </a:r>
          </a:p>
          <a:p>
            <a:pPr>
              <a:buFont typeface="Arial" panose="020B0604020202020204" pitchFamily="34" charset="0"/>
              <a:buChar char="•"/>
            </a:pPr>
            <a:r>
              <a:rPr lang="en-US" sz="1300" dirty="0"/>
              <a:t>Worst year was 2018 and least bad was 2022, but all years were still negative.</a:t>
            </a:r>
          </a:p>
          <a:p>
            <a:pPr>
              <a:buFont typeface="Arial" panose="020B0604020202020204" pitchFamily="34" charset="0"/>
              <a:buChar char="•"/>
            </a:pPr>
            <a:r>
              <a:rPr lang="en-US" sz="1300" dirty="0"/>
              <a:t>Additional years were included due to spillover observations from the original three years.</a:t>
            </a:r>
          </a:p>
          <a:p>
            <a:endParaRPr lang="en-US" sz="1300" dirty="0"/>
          </a:p>
        </p:txBody>
      </p:sp>
      <p:pic>
        <p:nvPicPr>
          <p:cNvPr id="2050" name="Picture 2" descr="image">
            <a:extLst>
              <a:ext uri="{FF2B5EF4-FFF2-40B4-BE49-F238E27FC236}">
                <a16:creationId xmlns:a16="http://schemas.microsoft.com/office/drawing/2014/main" id="{F2C45FBC-C046-5071-EA60-7F0EA5D1DED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19367" y="2237254"/>
            <a:ext cx="4788505" cy="3651234"/>
          </a:xfrm>
          <a:prstGeom prst="rect">
            <a:avLst/>
          </a:prstGeom>
          <a:noFill/>
          <a:extLst>
            <a:ext uri="{909E8E84-426E-40DD-AFC4-6F175D3DCCD1}">
              <a14:hiddenFill xmlns:a14="http://schemas.microsoft.com/office/drawing/2010/main">
                <a:solidFill>
                  <a:srgbClr val="FFFFFF"/>
                </a:solidFill>
              </a14:hiddenFill>
            </a:ext>
          </a:extLst>
        </p:spPr>
      </p:pic>
      <p:sp>
        <p:nvSpPr>
          <p:cNvPr id="2059" name="Freeform: Shape 2058">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97066B8E-0F4B-189F-C85B-CEC9F8720DD5}"/>
              </a:ext>
            </a:extLst>
          </p:cNvPr>
          <p:cNvSpPr>
            <a:spLocks noGrp="1"/>
          </p:cNvSpPr>
          <p:nvPr>
            <p:ph type="sldNum" sz="quarter" idx="12"/>
          </p:nvPr>
        </p:nvSpPr>
        <p:spPr/>
        <p:txBody>
          <a:bodyPr/>
          <a:lstStyle/>
          <a:p>
            <a:fld id="{909D876A-883C-48ED-88D4-66AAECF2245D}" type="slidenum">
              <a:rPr lang="en-US" smtClean="0"/>
              <a:t>7</a:t>
            </a:fld>
            <a:endParaRPr lang="en-US"/>
          </a:p>
        </p:txBody>
      </p:sp>
    </p:spTree>
    <p:extLst>
      <p:ext uri="{BB962C8B-B14F-4D97-AF65-F5344CB8AC3E}">
        <p14:creationId xmlns:p14="http://schemas.microsoft.com/office/powerpoint/2010/main" val="3608583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1BCB6-D6BA-E469-184C-B59EEBB252E7}"/>
              </a:ext>
            </a:extLst>
          </p:cNvPr>
          <p:cNvSpPr>
            <a:spLocks noGrp="1"/>
          </p:cNvSpPr>
          <p:nvPr>
            <p:ph type="title"/>
          </p:nvPr>
        </p:nvSpPr>
        <p:spPr/>
        <p:txBody>
          <a:bodyPr/>
          <a:lstStyle/>
          <a:p>
            <a:r>
              <a:rPr lang="en-US" dirty="0"/>
              <a:t>Hypothesis &amp; </a:t>
            </a:r>
            <a:r>
              <a:rPr lang="en-US" dirty="0" err="1"/>
              <a:t>Anova</a:t>
            </a:r>
            <a:r>
              <a:rPr lang="en-US" dirty="0"/>
              <a:t> Test</a:t>
            </a:r>
          </a:p>
        </p:txBody>
      </p:sp>
      <p:sp>
        <p:nvSpPr>
          <p:cNvPr id="3" name="Content Placeholder 2">
            <a:extLst>
              <a:ext uri="{FF2B5EF4-FFF2-40B4-BE49-F238E27FC236}">
                <a16:creationId xmlns:a16="http://schemas.microsoft.com/office/drawing/2014/main" id="{87E93295-5CAF-96CE-72B8-1D56B9421A6E}"/>
              </a:ext>
            </a:extLst>
          </p:cNvPr>
          <p:cNvSpPr>
            <a:spLocks noGrp="1"/>
          </p:cNvSpPr>
          <p:nvPr>
            <p:ph idx="1"/>
          </p:nvPr>
        </p:nvSpPr>
        <p:spPr/>
        <p:txBody>
          <a:bodyPr/>
          <a:lstStyle/>
          <a:p>
            <a:r>
              <a:rPr lang="en-US" dirty="0"/>
              <a:t>Performed hypothesis tests to see if the change in Unit Sales No Merch for 2018,2020, 2022 was worth noting or not</a:t>
            </a:r>
          </a:p>
          <a:p>
            <a:r>
              <a:rPr lang="en-US" dirty="0"/>
              <a:t>All three years were significant </a:t>
            </a:r>
          </a:p>
          <a:p>
            <a:r>
              <a:rPr lang="en-US" dirty="0" err="1"/>
              <a:t>Anova</a:t>
            </a:r>
            <a:r>
              <a:rPr lang="en-US" dirty="0"/>
              <a:t> test was conducted to see if the change in Unit Sales No Merch across the regions were significant over the three years</a:t>
            </a:r>
          </a:p>
          <a:p>
            <a:r>
              <a:rPr lang="en-US" dirty="0"/>
              <a:t>The changes were significant between the regions</a:t>
            </a:r>
          </a:p>
          <a:p>
            <a:r>
              <a:rPr lang="en-US" dirty="0"/>
              <a:t>Conagra should not disregard the changes over the years and regions</a:t>
            </a:r>
          </a:p>
          <a:p>
            <a:endParaRPr lang="en-US" dirty="0"/>
          </a:p>
          <a:p>
            <a:endParaRPr lang="en-US" dirty="0"/>
          </a:p>
        </p:txBody>
      </p:sp>
      <p:sp>
        <p:nvSpPr>
          <p:cNvPr id="4" name="Slide Number Placeholder 3">
            <a:extLst>
              <a:ext uri="{FF2B5EF4-FFF2-40B4-BE49-F238E27FC236}">
                <a16:creationId xmlns:a16="http://schemas.microsoft.com/office/drawing/2014/main" id="{AE4760EF-B01F-4F03-C475-0FFE255CC84D}"/>
              </a:ext>
            </a:extLst>
          </p:cNvPr>
          <p:cNvSpPr>
            <a:spLocks noGrp="1"/>
          </p:cNvSpPr>
          <p:nvPr>
            <p:ph type="sldNum" sz="quarter" idx="12"/>
          </p:nvPr>
        </p:nvSpPr>
        <p:spPr/>
        <p:txBody>
          <a:bodyPr/>
          <a:lstStyle/>
          <a:p>
            <a:fld id="{909D876A-883C-48ED-88D4-66AAECF2245D}" type="slidenum">
              <a:rPr lang="en-US" smtClean="0"/>
              <a:t>8</a:t>
            </a:fld>
            <a:endParaRPr lang="en-US"/>
          </a:p>
        </p:txBody>
      </p:sp>
    </p:spTree>
    <p:extLst>
      <p:ext uri="{BB962C8B-B14F-4D97-AF65-F5344CB8AC3E}">
        <p14:creationId xmlns:p14="http://schemas.microsoft.com/office/powerpoint/2010/main" val="3362965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D295-0856-F889-4408-1D607E9E60D4}"/>
              </a:ext>
            </a:extLst>
          </p:cNvPr>
          <p:cNvSpPr>
            <a:spLocks noGrp="1"/>
          </p:cNvSpPr>
          <p:nvPr>
            <p:ph type="title"/>
          </p:nvPr>
        </p:nvSpPr>
        <p:spPr/>
        <p:txBody>
          <a:bodyPr/>
          <a:lstStyle/>
          <a:p>
            <a:r>
              <a:rPr lang="en-US" dirty="0"/>
              <a:t>Lasso Model</a:t>
            </a:r>
          </a:p>
        </p:txBody>
      </p:sp>
      <p:pic>
        <p:nvPicPr>
          <p:cNvPr id="1026" name="Picture 2" descr="image">
            <a:extLst>
              <a:ext uri="{FF2B5EF4-FFF2-40B4-BE49-F238E27FC236}">
                <a16:creationId xmlns:a16="http://schemas.microsoft.com/office/drawing/2014/main" id="{2D641879-CBA8-26D0-E09B-75E9BD0A605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30672" y="1964984"/>
            <a:ext cx="5686425" cy="43338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235F0DD-893A-1DC9-5EFC-8FE8A40B21AA}"/>
              </a:ext>
            </a:extLst>
          </p:cNvPr>
          <p:cNvSpPr txBox="1"/>
          <p:nvPr/>
        </p:nvSpPr>
        <p:spPr>
          <a:xfrm>
            <a:off x="662473" y="1592764"/>
            <a:ext cx="4774941" cy="5078313"/>
          </a:xfrm>
          <a:prstGeom prst="rect">
            <a:avLst/>
          </a:prstGeom>
          <a:noFill/>
        </p:spPr>
        <p:txBody>
          <a:bodyPr wrap="square" rtlCol="0">
            <a:spAutoFit/>
          </a:bodyPr>
          <a:lstStyle/>
          <a:p>
            <a:pPr marL="285750" indent="-285750">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Created to determine the significance of the various variables from the linear regression to see</a:t>
            </a:r>
          </a:p>
          <a:p>
            <a:pPr marL="285750" indent="-285750">
              <a:buFont typeface="Arial" panose="020B0604020202020204" pitchFamily="34" charset="0"/>
              <a:buChar char="•"/>
            </a:pPr>
            <a:endParaRPr lang="en-US" dirty="0">
              <a:solidFill>
                <a:srgbClr val="000000"/>
              </a:solidFill>
              <a:latin typeface="Times New Roman" panose="02020603050405020304" pitchFamily="18" charset="0"/>
            </a:endParaRPr>
          </a:p>
          <a:p>
            <a:pPr marL="285750" indent="-285750">
              <a:buFont typeface="Arial" panose="020B0604020202020204" pitchFamily="34" charset="0"/>
              <a:buChar char="•"/>
            </a:pPr>
            <a:r>
              <a:rPr lang="en-US" dirty="0"/>
              <a:t>Removed the Base Volume Sale in order to see what other variables were significant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We found these brands were quite significant: Blue Bonnet, Imperial RFG, Private Labels, and Smart Balance</a:t>
            </a:r>
          </a:p>
          <a:p>
            <a:pPr marL="285750" indent="-285750">
              <a:buFont typeface="Arial" panose="020B0604020202020204" pitchFamily="34" charset="0"/>
              <a:buChar char="•"/>
            </a:pPr>
            <a:endParaRPr lang="en-US" dirty="0">
              <a:solidFill>
                <a:srgbClr val="000000"/>
              </a:solidFill>
              <a:latin typeface="Times New Roman" panose="02020603050405020304" pitchFamily="18" charset="0"/>
            </a:endParaRPr>
          </a:p>
          <a:p>
            <a:pPr marL="285750" indent="-285750">
              <a:buFont typeface="Arial" panose="020B0604020202020204" pitchFamily="34" charset="0"/>
              <a:buChar char="•"/>
            </a:pPr>
            <a:r>
              <a:rPr lang="en-US" dirty="0">
                <a:solidFill>
                  <a:srgbClr val="000000"/>
                </a:solidFill>
                <a:latin typeface="Times New Roman" panose="02020603050405020304" pitchFamily="18" charset="0"/>
              </a:rPr>
              <a:t>North East and Plains were significant instead of the South East</a:t>
            </a:r>
          </a:p>
          <a:p>
            <a:pPr marL="285750" indent="-285750">
              <a:buFont typeface="Arial" panose="020B0604020202020204" pitchFamily="34" charset="0"/>
              <a:buChar char="•"/>
            </a:pPr>
            <a:endParaRPr lang="en-US" dirty="0">
              <a:solidFill>
                <a:srgbClr val="000000"/>
              </a:solidFill>
              <a:latin typeface="Times New Roman" panose="02020603050405020304" pitchFamily="18" charset="0"/>
            </a:endParaRPr>
          </a:p>
          <a:p>
            <a:pPr marL="285750" indent="-285750">
              <a:buFont typeface="Arial" panose="020B0604020202020204" pitchFamily="34" charset="0"/>
              <a:buChar char="•"/>
            </a:pPr>
            <a:r>
              <a:rPr lang="en-US" dirty="0">
                <a:solidFill>
                  <a:srgbClr val="000000"/>
                </a:solidFill>
                <a:latin typeface="Times New Roman" panose="02020603050405020304" pitchFamily="18" charset="0"/>
              </a:rPr>
              <a:t>Oddly, price per unit no merch was not significant and price per unit any merch was negatively significant</a:t>
            </a:r>
          </a:p>
          <a:p>
            <a:pPr marL="285750" indent="-285750">
              <a:buFont typeface="Arial" panose="020B0604020202020204" pitchFamily="34" charset="0"/>
              <a:buChar char="•"/>
            </a:pPr>
            <a:r>
              <a:rPr lang="en-US" dirty="0">
                <a:solidFill>
                  <a:srgbClr val="000000"/>
                </a:solidFill>
                <a:latin typeface="Times New Roman" panose="02020603050405020304" pitchFamily="18" charset="0"/>
              </a:rPr>
              <a:t>Only year 18 was significant but negatively</a:t>
            </a:r>
            <a:endParaRPr lang="en-US" dirty="0"/>
          </a:p>
        </p:txBody>
      </p:sp>
      <p:sp>
        <p:nvSpPr>
          <p:cNvPr id="3" name="Slide Number Placeholder 2">
            <a:extLst>
              <a:ext uri="{FF2B5EF4-FFF2-40B4-BE49-F238E27FC236}">
                <a16:creationId xmlns:a16="http://schemas.microsoft.com/office/drawing/2014/main" id="{35032BDA-2F59-D1FC-57EA-1832DE832CD0}"/>
              </a:ext>
            </a:extLst>
          </p:cNvPr>
          <p:cNvSpPr>
            <a:spLocks noGrp="1"/>
          </p:cNvSpPr>
          <p:nvPr>
            <p:ph type="sldNum" sz="quarter" idx="12"/>
          </p:nvPr>
        </p:nvSpPr>
        <p:spPr/>
        <p:txBody>
          <a:bodyPr/>
          <a:lstStyle/>
          <a:p>
            <a:fld id="{909D876A-883C-48ED-88D4-66AAECF2245D}" type="slidenum">
              <a:rPr lang="en-US" smtClean="0"/>
              <a:t>9</a:t>
            </a:fld>
            <a:endParaRPr lang="en-US"/>
          </a:p>
        </p:txBody>
      </p:sp>
    </p:spTree>
    <p:extLst>
      <p:ext uri="{BB962C8B-B14F-4D97-AF65-F5344CB8AC3E}">
        <p14:creationId xmlns:p14="http://schemas.microsoft.com/office/powerpoint/2010/main" val="35137954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TotalTime>
  <Words>1251</Words>
  <Application>Microsoft Office PowerPoint</Application>
  <PresentationFormat>Widescreen</PresentationFormat>
  <Paragraphs>93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    Group 16 Data-Driven Strategies to Unlock Future Growth Potential: A Predictive Marketing Analytics Approach </vt:lpstr>
      <vt:lpstr>Executive Summary</vt:lpstr>
      <vt:lpstr>Introduction</vt:lpstr>
      <vt:lpstr>Preprocessing</vt:lpstr>
      <vt:lpstr>Exploratory Data Analysis</vt:lpstr>
      <vt:lpstr>Correlation</vt:lpstr>
      <vt:lpstr>Linear Regression Model</vt:lpstr>
      <vt:lpstr>Hypothesis &amp; Anova Test</vt:lpstr>
      <vt:lpstr>Lasso Model</vt:lpstr>
      <vt:lpstr>Polynomial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Presentation</dc:title>
  <dc:creator>Pamu, Yashasvi</dc:creator>
  <cp:lastModifiedBy>MANOJ MAREEDU</cp:lastModifiedBy>
  <cp:revision>7</cp:revision>
  <dcterms:created xsi:type="dcterms:W3CDTF">2023-05-09T06:02:12Z</dcterms:created>
  <dcterms:modified xsi:type="dcterms:W3CDTF">2023-05-10T02:44:41Z</dcterms:modified>
</cp:coreProperties>
</file>